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0"/>
  </p:notesMasterIdLst>
  <p:handoutMasterIdLst>
    <p:handoutMasterId r:id="rId61"/>
  </p:handoutMasterIdLst>
  <p:sldIdLst>
    <p:sldId id="257" r:id="rId2"/>
    <p:sldId id="374" r:id="rId3"/>
    <p:sldId id="375" r:id="rId4"/>
    <p:sldId id="380" r:id="rId5"/>
    <p:sldId id="382" r:id="rId6"/>
    <p:sldId id="383" r:id="rId7"/>
    <p:sldId id="384" r:id="rId8"/>
    <p:sldId id="385" r:id="rId9"/>
    <p:sldId id="386" r:id="rId10"/>
    <p:sldId id="387" r:id="rId11"/>
    <p:sldId id="388" r:id="rId12"/>
    <p:sldId id="389" r:id="rId13"/>
    <p:sldId id="390" r:id="rId14"/>
    <p:sldId id="391" r:id="rId15"/>
    <p:sldId id="392" r:id="rId16"/>
    <p:sldId id="393" r:id="rId17"/>
    <p:sldId id="394" r:id="rId18"/>
    <p:sldId id="395" r:id="rId19"/>
    <p:sldId id="396" r:id="rId20"/>
    <p:sldId id="397" r:id="rId21"/>
    <p:sldId id="398" r:id="rId22"/>
    <p:sldId id="399" r:id="rId23"/>
    <p:sldId id="400" r:id="rId24"/>
    <p:sldId id="401" r:id="rId25"/>
    <p:sldId id="402" r:id="rId26"/>
    <p:sldId id="335" r:id="rId27"/>
    <p:sldId id="330" r:id="rId28"/>
    <p:sldId id="347" r:id="rId29"/>
    <p:sldId id="348" r:id="rId30"/>
    <p:sldId id="349" r:id="rId31"/>
    <p:sldId id="350" r:id="rId32"/>
    <p:sldId id="351" r:id="rId33"/>
    <p:sldId id="352" r:id="rId34"/>
    <p:sldId id="373" r:id="rId35"/>
    <p:sldId id="353" r:id="rId36"/>
    <p:sldId id="354" r:id="rId37"/>
    <p:sldId id="355" r:id="rId38"/>
    <p:sldId id="356" r:id="rId39"/>
    <p:sldId id="357" r:id="rId40"/>
    <p:sldId id="358" r:id="rId41"/>
    <p:sldId id="359" r:id="rId42"/>
    <p:sldId id="360" r:id="rId43"/>
    <p:sldId id="361" r:id="rId44"/>
    <p:sldId id="362" r:id="rId45"/>
    <p:sldId id="363" r:id="rId46"/>
    <p:sldId id="367" r:id="rId47"/>
    <p:sldId id="368" r:id="rId48"/>
    <p:sldId id="364" r:id="rId49"/>
    <p:sldId id="365" r:id="rId50"/>
    <p:sldId id="366" r:id="rId51"/>
    <p:sldId id="346" r:id="rId52"/>
    <p:sldId id="343" r:id="rId53"/>
    <p:sldId id="369" r:id="rId54"/>
    <p:sldId id="370" r:id="rId55"/>
    <p:sldId id="371" r:id="rId56"/>
    <p:sldId id="372" r:id="rId57"/>
    <p:sldId id="345" r:id="rId58"/>
    <p:sldId id="344" r:id="rId5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6562" autoAdjust="0"/>
    <p:restoredTop sz="71634" autoAdjust="0"/>
  </p:normalViewPr>
  <p:slideViewPr>
    <p:cSldViewPr>
      <p:cViewPr varScale="1">
        <p:scale>
          <a:sx n="52" d="100"/>
          <a:sy n="52" d="100"/>
        </p:scale>
        <p:origin x="188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-1777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452AD4-B82C-47F7-B84E-8528DD81B87D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2D48D4-79CC-409C-9797-A44FD359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626750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6DD6BFC-C63D-4A3D-A23A-E1564E52AC40}" type="datetimeFigureOut">
              <a:rPr lang="en-US" smtClean="0"/>
              <a:t>9/24/2017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7099A2-AC42-40ED-A7BE-2634662FE43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73820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4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3312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9145278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17FF40B4-1317-46C9-95D9-DA7F8504D9F4}" type="slidenum">
              <a:rPr lang="en-US" altLang="en-US"/>
              <a:pPr eaLnBrk="1" hangingPunct="1">
                <a:spcBef>
                  <a:spcPct val="0"/>
                </a:spcBef>
              </a:pPr>
              <a:t>12</a:t>
            </a:fld>
            <a:endParaRPr lang="en-US" altLang="en-US"/>
          </a:p>
        </p:txBody>
      </p:sp>
      <p:sp>
        <p:nvSpPr>
          <p:cNvPr id="1003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03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57250" y="4338638"/>
            <a:ext cx="5140325" cy="41830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5984888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75AA079B-76CC-4F6F-BB53-F156392BCCA6}" type="slidenum">
              <a:rPr lang="en-US" altLang="en-US"/>
              <a:pPr eaLnBrk="1" hangingPunct="1">
                <a:spcBef>
                  <a:spcPct val="0"/>
                </a:spcBef>
              </a:pPr>
              <a:t>13</a:t>
            </a:fld>
            <a:endParaRPr lang="en-US" altLang="en-US"/>
          </a:p>
        </p:txBody>
      </p:sp>
      <p:sp>
        <p:nvSpPr>
          <p:cNvPr id="1013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1380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57250" y="4338638"/>
            <a:ext cx="5140325" cy="41830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3483586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704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88612915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099A2-AC42-40ED-A7BE-2634662FE4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923095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39940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fld id="{38AB4E9D-73DB-445B-BF22-F46CE5213DBD}" type="slidenum">
              <a:rPr lang="en-US" altLang="en-US" sz="1200" smtClean="0">
                <a:latin typeface="Calibri" pitchFamily="34" charset="0"/>
              </a:rPr>
              <a:pPr eaLnBrk="1" hangingPunct="1"/>
              <a:t>19</a:t>
            </a:fld>
            <a:endParaRPr lang="en-US" altLang="en-US" sz="1200" smtClean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25914250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837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37207229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939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</p:spTree>
    <p:extLst>
      <p:ext uri="{BB962C8B-B14F-4D97-AF65-F5344CB8AC3E}">
        <p14:creationId xmlns:p14="http://schemas.microsoft.com/office/powerpoint/2010/main" val="76931262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F6C710A-1AA2-4B82-B1E7-8CA754C535A0}" type="slidenum">
              <a:rPr lang="en-US" altLang="en-US"/>
              <a:pPr eaLnBrk="1" hangingPunct="1">
                <a:spcBef>
                  <a:spcPct val="0"/>
                </a:spcBef>
              </a:pPr>
              <a:t>25</a:t>
            </a:fld>
            <a:endParaRPr lang="en-US" altLang="en-US"/>
          </a:p>
        </p:txBody>
      </p:sp>
      <p:sp>
        <p:nvSpPr>
          <p:cNvPr id="890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909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57250" y="4338638"/>
            <a:ext cx="5140325" cy="41830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dirty="0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83827782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099A2-AC42-40ED-A7BE-2634662FE435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68191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154AAD45-5A59-4369-8218-4B5BC5D3D8D5}" type="slidenum">
              <a:rPr lang="en-US" sz="1200">
                <a:latin typeface="Calibri" pitchFamily="34" charset="0"/>
              </a:rPr>
              <a:pPr eaLnBrk="1" hangingPunct="1"/>
              <a:t>30</a:t>
            </a:fld>
            <a:endParaRPr lang="en-US" sz="1200">
              <a:latin typeface="Calibri" pitchFamily="34" charset="0"/>
            </a:endParaRPr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711" y="4344025"/>
            <a:ext cx="5028579" cy="4114488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lvl="4" eaLnBrk="1" hangingPunct="1">
              <a:spcBef>
                <a:spcPct val="0"/>
              </a:spcBef>
            </a:pPr>
            <a:endParaRPr lang="en-CA" smtClean="0"/>
          </a:p>
        </p:txBody>
      </p:sp>
    </p:spTree>
    <p:extLst>
      <p:ext uri="{BB962C8B-B14F-4D97-AF65-F5344CB8AC3E}">
        <p14:creationId xmlns:p14="http://schemas.microsoft.com/office/powerpoint/2010/main" val="376035145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970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83971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874392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34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634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222402" indent="-36773751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4865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8973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4595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794601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fld id="{61770C21-720F-4F39-ACBD-B182EBBEF3FA}" type="slidenum">
              <a:rPr lang="en-US" sz="1200">
                <a:latin typeface="Calibri" pitchFamily="34" charset="0"/>
              </a:rPr>
              <a:pPr eaLnBrk="1" hangingPunct="1"/>
              <a:t>33</a:t>
            </a:fld>
            <a:endParaRPr lang="en-US" sz="120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84357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099A2-AC42-40ED-A7BE-2634662FE435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503301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DFB363F-BE80-48B3-8F78-A786FEAD57FE}" type="slidenum">
              <a:rPr lang="en-US" smtClean="0"/>
              <a:pPr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204460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93FF7-D451-472E-BD7B-199BCCA46949}" type="slidenum">
              <a:rPr lang="en-SG" smtClean="0"/>
              <a:pPr/>
              <a:t>38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2261672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G" dirty="0" smtClean="0"/>
              <a:t>Break for practical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099A2-AC42-40ED-A7BE-2634662FE435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395713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SG" dirty="0" smtClean="0"/>
              <a:t>Break for practical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7099A2-AC42-40ED-A7BE-2634662FE435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05530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93FF7-D451-472E-BD7B-199BCCA46949}" type="slidenum">
              <a:rPr lang="en-SG" smtClean="0"/>
              <a:pPr/>
              <a:t>48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13408020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93FF7-D451-472E-BD7B-199BCCA46949}" type="slidenum">
              <a:rPr lang="en-SG" smtClean="0"/>
              <a:pPr/>
              <a:t>49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3894843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7E93FF7-D451-472E-BD7B-199BCCA46949}" type="slidenum">
              <a:rPr lang="en-SG" smtClean="0"/>
              <a:pPr/>
              <a:t>50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26820202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3D5D4C1-B929-4D61-9173-DA0AB2BD2728}" type="slidenum">
              <a:rPr lang="en-US" altLang="en-US"/>
              <a:pPr/>
              <a:t>53</a:t>
            </a:fld>
            <a:endParaRPr lang="en-US" altLang="en-US"/>
          </a:p>
        </p:txBody>
      </p:sp>
      <p:sp>
        <p:nvSpPr>
          <p:cNvPr id="23961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96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/>
              <a:t>Clustering based on what features? Ways to combine features if more than two. </a:t>
            </a:r>
          </a:p>
          <a:p>
            <a:r>
              <a:rPr lang="en-US" altLang="en-US" dirty="0"/>
              <a:t>Similarity measures for distance measure</a:t>
            </a:r>
          </a:p>
        </p:txBody>
      </p:sp>
    </p:spTree>
    <p:extLst>
      <p:ext uri="{BB962C8B-B14F-4D97-AF65-F5344CB8AC3E}">
        <p14:creationId xmlns:p14="http://schemas.microsoft.com/office/powerpoint/2010/main" val="265684830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484141D6-7B16-4D5C-8F09-C8F638620D22}" type="slidenum">
              <a:rPr lang="en-US" altLang="en-US">
                <a:solidFill>
                  <a:prstClr val="black"/>
                </a:solidFill>
                <a:latin typeface="Calibri" panose="020F0502020204030204" pitchFamily="34" charset="0"/>
              </a:rPr>
              <a:pPr eaLnBrk="1" hangingPunct="1"/>
              <a:t>5</a:t>
            </a:fld>
            <a:endParaRPr lang="en-US" altLang="en-US">
              <a:solidFill>
                <a:prstClr val="black"/>
              </a:solidFill>
              <a:latin typeface="Calibri" panose="020F0502020204030204" pitchFamily="34" charset="0"/>
            </a:endParaRPr>
          </a:p>
        </p:txBody>
      </p:sp>
      <p:sp>
        <p:nvSpPr>
          <p:cNvPr id="747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74756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93763" y="4483100"/>
            <a:ext cx="5364162" cy="4318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3982931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872139E-449B-481F-BA9B-3CCB47743503}" type="slidenum">
              <a:rPr lang="en-US" altLang="en-US"/>
              <a:pPr/>
              <a:t>54</a:t>
            </a:fld>
            <a:endParaRPr lang="en-US" altLang="en-US"/>
          </a:p>
        </p:txBody>
      </p:sp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1905931033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71621A1-7DEE-406A-908F-6311984D26F6}" type="slidenum">
              <a:rPr lang="en-US" altLang="en-US"/>
              <a:pPr/>
              <a:t>56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35952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114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0115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66699700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3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1139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1153287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2163" name="Rectangle 3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99049935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282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20C24A74-CD75-43CA-8AB6-47FAAE609E57}" type="slidenum">
              <a:rPr lang="en-US" altLang="en-US"/>
              <a:pPr eaLnBrk="1" hangingPunct="1">
                <a:spcBef>
                  <a:spcPct val="0"/>
                </a:spcBef>
              </a:pPr>
              <a:t>9</a:t>
            </a:fld>
            <a:endParaRPr lang="en-US" altLang="en-US"/>
          </a:p>
        </p:txBody>
      </p:sp>
      <p:sp>
        <p:nvSpPr>
          <p:cNvPr id="97283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7284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57250" y="4338638"/>
            <a:ext cx="5140325" cy="41830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1803959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306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81F8F470-19B9-44A0-A75D-49F8BE987B31}" type="slidenum">
              <a:rPr lang="en-US" altLang="en-US"/>
              <a:pPr eaLnBrk="1" hangingPunct="1">
                <a:spcBef>
                  <a:spcPct val="0"/>
                </a:spcBef>
              </a:pPr>
              <a:t>10</a:t>
            </a:fld>
            <a:endParaRPr lang="en-US" altLang="en-US"/>
          </a:p>
        </p:txBody>
      </p:sp>
      <p:sp>
        <p:nvSpPr>
          <p:cNvPr id="98307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830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57250" y="4338638"/>
            <a:ext cx="5140325" cy="41830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9810495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30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1pPr>
            <a:lvl2pPr marL="742950" indent="-28575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2pPr>
            <a:lvl3pPr marL="11430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3pPr>
            <a:lvl4pPr marL="16002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4pPr>
            <a:lvl5pPr marL="2057400" indent="-228600" eaLnBrk="0" hangingPunct="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</a:defRPr>
            </a:lvl9pPr>
          </a:lstStyle>
          <a:p>
            <a:pPr eaLnBrk="1" hangingPunct="1">
              <a:spcBef>
                <a:spcPct val="0"/>
              </a:spcBef>
            </a:pPr>
            <a:fld id="{31CC19F4-A961-4A51-A4B6-36883D17D44C}" type="slidenum">
              <a:rPr lang="en-US" altLang="en-US"/>
              <a:pPr eaLnBrk="1" hangingPunct="1">
                <a:spcBef>
                  <a:spcPct val="0"/>
                </a:spcBef>
              </a:pPr>
              <a:t>11</a:t>
            </a:fld>
            <a:endParaRPr lang="en-US" altLang="en-US"/>
          </a:p>
        </p:txBody>
      </p:sp>
      <p:sp>
        <p:nvSpPr>
          <p:cNvPr id="993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99332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857250" y="4338638"/>
            <a:ext cx="5140325" cy="4183062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altLang="en-US" smtClean="0">
              <a:ea typeface="ＭＳ Ｐゴシック" panose="020B0600070205080204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6661315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BA1F3D9-F459-4E46-9FBA-D26C8850520F}" type="datetime1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64771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C0E34-F1D9-4A2B-AE28-D10B16DE27B4}" type="datetime1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5231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D964181-3710-4446-A65C-705896C602F3}" type="datetime1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0563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87E8D2-002B-4B3E-9385-06F4DB456EE2}" type="datetime1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0773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3A926-839E-44D3-B1CF-FC32A75A72B3}" type="datetime1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055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5F3B6-8C09-424C-B891-62327FA3C4EE}" type="datetime1">
              <a:rPr lang="en-US" smtClean="0"/>
              <a:t>9/24/2017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83824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329D01-2E69-4777-BF20-C68E8A851415}" type="datetime1">
              <a:rPr lang="en-US" smtClean="0"/>
              <a:t>9/24/2017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69835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08E7A7-565F-41AF-9B13-73BAA5432CF4}" type="datetime1">
              <a:rPr lang="en-US" smtClean="0"/>
              <a:t>9/24/2017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6930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31F7C0-833E-4202-A3D1-49C1D50D7514}" type="datetime1">
              <a:rPr lang="en-US" smtClean="0"/>
              <a:t>9/24/2017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688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67A5D8-AED2-4102-BD1E-760F46F2E4E2}" type="datetime1">
              <a:rPr lang="en-US" smtClean="0"/>
              <a:t>9/24/2017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759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AEF927-9B72-45E2-AB63-9FFD4379A353}" type="datetime1">
              <a:rPr lang="en-US" smtClean="0"/>
              <a:t>9/24/2017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57447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824635-ABEE-4B5E-8039-EDA67AB582B7}" type="datetime1">
              <a:rPr lang="en-US" smtClean="0"/>
              <a:t>9/24/2017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EF5203-323F-4349-8624-5A53D96EB08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2388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4.bin"/><Relationship Id="rId3" Type="http://schemas.openxmlformats.org/officeDocument/2006/relationships/image" Target="../media/image13.png"/><Relationship Id="rId7" Type="http://schemas.openxmlformats.org/officeDocument/2006/relationships/image" Target="../media/image17.png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6.png"/><Relationship Id="rId5" Type="http://schemas.openxmlformats.org/officeDocument/2006/relationships/image" Target="../media/image15.png"/><Relationship Id="rId4" Type="http://schemas.openxmlformats.org/officeDocument/2006/relationships/image" Target="../media/image14.png"/><Relationship Id="rId9" Type="http://schemas.openxmlformats.org/officeDocument/2006/relationships/image" Target="../media/image12.wmf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emf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hyperlink" Target="https://en.wikipedia.org/wiki/Errors_and_residuals_in_statistics" TargetMode="Externa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Variable_(mathematics)" TargetMode="External"/><Relationship Id="rId2" Type="http://schemas.openxmlformats.org/officeDocument/2006/relationships/hyperlink" Target="https://en.wikipedia.org/wiki/Statistics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en.wikipedia.org/wiki/Correlation" TargetMode="Externa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hyperlink" Target="https://en.wikipedia.org/wiki/GDP" TargetMode="External"/><Relationship Id="rId2" Type="http://schemas.openxmlformats.org/officeDocument/2006/relationships/hyperlink" Target="https://en.wikipedia.org/wiki/Social_science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en.wikipedia.org/wiki/Quality_of_life" TargetMode="External"/><Relationship Id="rId4" Type="http://schemas.openxmlformats.org/officeDocument/2006/relationships/hyperlink" Target="https://en.wikipedia.org/wiki/Standard_of_living" TargetMode="Externa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Regression_coefficient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3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2.w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1.wmf"/><Relationship Id="rId4" Type="http://schemas.openxmlformats.org/officeDocument/2006/relationships/oleObject" Target="../embeddings/oleObject1.bin"/><Relationship Id="rId9" Type="http://schemas.openxmlformats.org/officeDocument/2006/relationships/image" Target="../media/image3.wmf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Linear_combination" TargetMode="Externa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en.wikipedia.org/wiki/Polynomial" TargetMode="External"/><Relationship Id="rId4" Type="http://schemas.openxmlformats.org/officeDocument/2006/relationships/hyperlink" Target="http://en.wikipedia.org/wiki/Polynomial_regression" TargetMode="Externa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3" Type="http://schemas.openxmlformats.org/officeDocument/2006/relationships/hyperlink" Target="http://www.willya.com/ww/2result1a.htm" TargetMode="External"/><Relationship Id="rId7" Type="http://schemas.openxmlformats.org/officeDocument/2006/relationships/hyperlink" Target="http://www.willya.com/ww/2result2a.htm" TargetMode="Externa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png"/><Relationship Id="rId5" Type="http://schemas.openxmlformats.org/officeDocument/2006/relationships/hyperlink" Target="http://www.willya.com/ww/2result1b.htm" TargetMode="External"/><Relationship Id="rId10" Type="http://schemas.openxmlformats.org/officeDocument/2006/relationships/image" Target="../media/image23.png"/><Relationship Id="rId4" Type="http://schemas.openxmlformats.org/officeDocument/2006/relationships/image" Target="../media/image20.png"/><Relationship Id="rId9" Type="http://schemas.openxmlformats.org/officeDocument/2006/relationships/hyperlink" Target="http://www.willya.com/ww/2result2b.htm" TargetMode="Externa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edcalc.org/manual/kappa.php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1981200" y="2057400"/>
            <a:ext cx="5714999" cy="3733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800">
                <a:solidFill>
                  <a:schemeClr val="tx1"/>
                </a:solidFill>
                <a:latin typeface="Times New Roman" pitchFamily="112" charset="0"/>
                <a:cs typeface="Times New Roman" pitchFamily="112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112" charset="2"/>
              <a:buChar char="§"/>
              <a:defRPr sz="2800">
                <a:solidFill>
                  <a:schemeClr val="tx1"/>
                </a:solidFill>
                <a:latin typeface="Times New Roman" pitchFamily="112" charset="0"/>
                <a:cs typeface="Times New Roman" pitchFamily="112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800">
                <a:solidFill>
                  <a:schemeClr val="tx1"/>
                </a:solidFill>
                <a:latin typeface="Times New Roman" pitchFamily="112" charset="0"/>
                <a:cs typeface="Times New Roman" pitchFamily="112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12" charset="0"/>
                <a:cs typeface="Times New Roman" pitchFamily="112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»"/>
              <a:defRPr sz="2800">
                <a:solidFill>
                  <a:schemeClr val="tx1"/>
                </a:solidFill>
                <a:latin typeface="Times New Roman" pitchFamily="112" charset="0"/>
                <a:cs typeface="Times New Roman" pitchFamily="11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»"/>
              <a:defRPr sz="2800">
                <a:solidFill>
                  <a:schemeClr val="tx1"/>
                </a:solidFill>
                <a:latin typeface="Times New Roman" pitchFamily="112" charset="0"/>
                <a:cs typeface="Times New Roman" pitchFamily="11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»"/>
              <a:defRPr sz="2800">
                <a:solidFill>
                  <a:schemeClr val="tx1"/>
                </a:solidFill>
                <a:latin typeface="Times New Roman" pitchFamily="112" charset="0"/>
                <a:cs typeface="Times New Roman" pitchFamily="11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»"/>
              <a:defRPr sz="2800">
                <a:solidFill>
                  <a:schemeClr val="tx1"/>
                </a:solidFill>
                <a:latin typeface="Times New Roman" pitchFamily="112" charset="0"/>
                <a:cs typeface="Times New Roman" pitchFamily="11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»"/>
              <a:defRPr sz="2800">
                <a:solidFill>
                  <a:schemeClr val="tx1"/>
                </a:solidFill>
                <a:latin typeface="Times New Roman" pitchFamily="112" charset="0"/>
                <a:cs typeface="Times New Roman" pitchFamily="112" charset="0"/>
              </a:defRPr>
            </a:lvl9pPr>
          </a:lstStyle>
          <a:p>
            <a:pPr eaLnBrk="1" hangingPunct="1">
              <a:buFont typeface="Arial" charset="0"/>
              <a:buNone/>
            </a:pPr>
            <a:r>
              <a:rPr lang="en-US" altLang="en-US" sz="3200" dirty="0" smtClean="0">
                <a:latin typeface="Arial" charset="0"/>
              </a:rPr>
              <a:t>Inferential Statistics – Common Statistical </a:t>
            </a:r>
            <a:r>
              <a:rPr lang="en-US" altLang="en-US" sz="3200" dirty="0" smtClean="0">
                <a:latin typeface="Arial" charset="0"/>
              </a:rPr>
              <a:t>Tests</a:t>
            </a:r>
          </a:p>
          <a:p>
            <a:pPr eaLnBrk="1" hangingPunct="1">
              <a:buFont typeface="Arial" charset="0"/>
              <a:buNone/>
            </a:pPr>
            <a:endParaRPr lang="en-US" altLang="en-US" sz="3200" dirty="0">
              <a:latin typeface="Arial" charset="0"/>
            </a:endParaRPr>
          </a:p>
          <a:p>
            <a:pPr eaLnBrk="1" hangingPunct="1">
              <a:buFont typeface="Arial" charset="0"/>
              <a:buNone/>
            </a:pPr>
            <a:r>
              <a:rPr lang="en-US" altLang="en-US" sz="2400" dirty="0" err="1" smtClean="0">
                <a:latin typeface="Arial" charset="0"/>
              </a:rPr>
              <a:t>Dr</a:t>
            </a:r>
            <a:r>
              <a:rPr lang="en-US" altLang="en-US" sz="2400" dirty="0" smtClean="0">
                <a:latin typeface="Arial" charset="0"/>
              </a:rPr>
              <a:t> Koh </a:t>
            </a:r>
            <a:r>
              <a:rPr lang="en-US" altLang="en-US" sz="2400" dirty="0" err="1" smtClean="0">
                <a:latin typeface="Arial" charset="0"/>
              </a:rPr>
              <a:t>Noi</a:t>
            </a:r>
            <a:r>
              <a:rPr lang="en-US" altLang="en-US" sz="2400" dirty="0" smtClean="0">
                <a:latin typeface="Arial" charset="0"/>
              </a:rPr>
              <a:t> Sian</a:t>
            </a:r>
          </a:p>
          <a:p>
            <a:pPr eaLnBrk="1" hangingPunct="1">
              <a:buFont typeface="Arial" charset="0"/>
              <a:buNone/>
            </a:pPr>
            <a:r>
              <a:rPr lang="en-US" altLang="en-US" sz="2400" dirty="0" smtClean="0">
                <a:latin typeface="Arial" charset="0"/>
              </a:rPr>
              <a:t>9</a:t>
            </a:r>
            <a:r>
              <a:rPr lang="en-US" altLang="en-US" sz="2400" baseline="30000" dirty="0" smtClean="0">
                <a:latin typeface="Arial" charset="0"/>
              </a:rPr>
              <a:t>th</a:t>
            </a:r>
            <a:r>
              <a:rPr lang="en-US" altLang="en-US" sz="2400" dirty="0" smtClean="0">
                <a:latin typeface="Arial" charset="0"/>
              </a:rPr>
              <a:t> Oct 2017</a:t>
            </a:r>
            <a:endParaRPr lang="en-US" altLang="en-US" sz="2400" dirty="0">
              <a:latin typeface="Arial" charset="0"/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2865438" y="685800"/>
            <a:ext cx="685800" cy="1098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800">
                <a:solidFill>
                  <a:schemeClr val="tx1"/>
                </a:solidFill>
                <a:latin typeface="Times New Roman" pitchFamily="112" charset="0"/>
                <a:cs typeface="Times New Roman" pitchFamily="112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itchFamily="112" charset="2"/>
              <a:buChar char="§"/>
              <a:defRPr sz="2800">
                <a:solidFill>
                  <a:schemeClr val="tx1"/>
                </a:solidFill>
                <a:latin typeface="Times New Roman" pitchFamily="112" charset="0"/>
                <a:cs typeface="Times New Roman" pitchFamily="112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•"/>
              <a:defRPr sz="2800">
                <a:solidFill>
                  <a:schemeClr val="tx1"/>
                </a:solidFill>
                <a:latin typeface="Times New Roman" pitchFamily="112" charset="0"/>
                <a:cs typeface="Times New Roman" pitchFamily="112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–"/>
              <a:defRPr sz="2800">
                <a:solidFill>
                  <a:schemeClr val="tx1"/>
                </a:solidFill>
                <a:latin typeface="Times New Roman" pitchFamily="112" charset="0"/>
                <a:cs typeface="Times New Roman" pitchFamily="112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charset="0"/>
              <a:buChar char="»"/>
              <a:defRPr sz="2800">
                <a:solidFill>
                  <a:schemeClr val="tx1"/>
                </a:solidFill>
                <a:latin typeface="Times New Roman" pitchFamily="112" charset="0"/>
                <a:cs typeface="Times New Roman" pitchFamily="112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»"/>
              <a:defRPr sz="2800">
                <a:solidFill>
                  <a:schemeClr val="tx1"/>
                </a:solidFill>
                <a:latin typeface="Times New Roman" pitchFamily="112" charset="0"/>
                <a:cs typeface="Times New Roman" pitchFamily="112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»"/>
              <a:defRPr sz="2800">
                <a:solidFill>
                  <a:schemeClr val="tx1"/>
                </a:solidFill>
                <a:latin typeface="Times New Roman" pitchFamily="112" charset="0"/>
                <a:cs typeface="Times New Roman" pitchFamily="112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»"/>
              <a:defRPr sz="2800">
                <a:solidFill>
                  <a:schemeClr val="tx1"/>
                </a:solidFill>
                <a:latin typeface="Times New Roman" pitchFamily="112" charset="0"/>
                <a:cs typeface="Times New Roman" pitchFamily="112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»"/>
              <a:defRPr sz="2800">
                <a:solidFill>
                  <a:schemeClr val="tx1"/>
                </a:solidFill>
                <a:latin typeface="Times New Roman" pitchFamily="112" charset="0"/>
                <a:cs typeface="Times New Roman" pitchFamily="112" charset="0"/>
              </a:defRPr>
            </a:lvl9pPr>
          </a:lstStyle>
          <a:p>
            <a:pPr eaLnBrk="1" hangingPunct="1">
              <a:spcBef>
                <a:spcPct val="50000"/>
              </a:spcBef>
              <a:buClrTx/>
              <a:buFontTx/>
              <a:buNone/>
            </a:pPr>
            <a:r>
              <a:rPr lang="en-GB" altLang="en-US" sz="6600" dirty="0">
                <a:solidFill>
                  <a:schemeClr val="bg1"/>
                </a:solidFill>
                <a:latin typeface="Arial" charset="0"/>
                <a:cs typeface="Arial" charset="0"/>
              </a:rPr>
              <a:t>3</a:t>
            </a:r>
            <a:endParaRPr lang="en-US" altLang="en-US" sz="6600" dirty="0">
              <a:solidFill>
                <a:schemeClr val="bg1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6114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smtClean="0">
                <a:solidFill>
                  <a:srgbClr val="83BB35"/>
                </a:solidFill>
                <a:ea typeface="ＭＳ Ｐゴシック" panose="020B0600070205080204" pitchFamily="34" charset="-128"/>
              </a:rPr>
              <a:t>Example: Identifying Type I and Type II Errors</a:t>
            </a:r>
            <a:endParaRPr lang="el-GR" altLang="en-US" smtClean="0">
              <a:solidFill>
                <a:srgbClr val="83BB35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2531" name="Content Placeholder 1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mtClean="0"/>
              <a:t>The USDA limit for salmonella contamination for chicken is 20%. A meat inspector reports that the chicken produced by a company exceeds the USDA limit. You perform a hypothesis test to determine  whether the meat inspector’s claim is true. When will a type I or type II error occur? Which is more serious? </a:t>
            </a:r>
            <a:r>
              <a:rPr lang="en-US" altLang="en-US" sz="2400" i="1" smtClean="0">
                <a:solidFill>
                  <a:schemeClr val="tx2"/>
                </a:solidFill>
              </a:rPr>
              <a:t>(Source: United States Department of Agriculture)</a:t>
            </a:r>
          </a:p>
        </p:txBody>
      </p:sp>
      <p:pic>
        <p:nvPicPr>
          <p:cNvPr id="22532" name="Picture 6" descr="C:\Documents and Settings\Lyn\Local Settings\Temporary Internet Files\Content.IE5\9RJB9XCE\MCj03710140000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3988" y="4310063"/>
            <a:ext cx="941387" cy="127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2533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82813731-6B4B-48DA-8E1F-9DC030BC69A1}" type="slidenum">
              <a:rPr lang="en-US" altLang="en-US" sz="1800">
                <a:solidFill>
                  <a:schemeClr val="tx2"/>
                </a:solidFill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10</a:t>
            </a:fld>
            <a:endParaRPr lang="en-US" altLang="en-US" sz="180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31708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Content Placeholder 11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27125"/>
          </a:xfrm>
        </p:spPr>
        <p:txBody>
          <a:bodyPr/>
          <a:lstStyle/>
          <a:p>
            <a:pPr marL="0" indent="0">
              <a:buFont typeface="Arial" panose="020B0604020202020204" pitchFamily="34" charset="0"/>
              <a:buNone/>
            </a:pPr>
            <a:r>
              <a:rPr lang="en-US" altLang="en-US" smtClean="0"/>
              <a:t>Let </a:t>
            </a:r>
            <a:r>
              <a:rPr lang="en-US" altLang="en-US" i="1" smtClean="0"/>
              <a:t>p</a:t>
            </a:r>
            <a:r>
              <a:rPr lang="en-US" altLang="en-US" smtClean="0"/>
              <a:t> represent the proportion of chicken that is contaminated.</a:t>
            </a:r>
          </a:p>
        </p:txBody>
      </p:sp>
      <p:sp>
        <p:nvSpPr>
          <p:cNvPr id="23555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smtClean="0">
                <a:solidFill>
                  <a:srgbClr val="83BB35"/>
                </a:solidFill>
                <a:ea typeface="ＭＳ Ｐゴシック" panose="020B0600070205080204" pitchFamily="34" charset="-128"/>
              </a:rPr>
              <a:t>Solution: Identifying Type I and Type II Errors</a:t>
            </a:r>
            <a:endParaRPr lang="el-GR" altLang="en-US" smtClean="0">
              <a:solidFill>
                <a:srgbClr val="83BB35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3556" name="TextBox 12"/>
          <p:cNvSpPr txBox="1">
            <a:spLocks noChangeArrowheads="1"/>
          </p:cNvSpPr>
          <p:nvPr/>
        </p:nvSpPr>
        <p:spPr bwMode="auto">
          <a:xfrm>
            <a:off x="2433638" y="2460625"/>
            <a:ext cx="758825" cy="137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i="1">
                <a:cs typeface="Arial" panose="020B0604020202020204" pitchFamily="34" charset="0"/>
              </a:rPr>
              <a:t>H</a:t>
            </a:r>
            <a:r>
              <a:rPr lang="en-US" altLang="en-US" baseline="-25000">
                <a:cs typeface="Arial" panose="020B0604020202020204" pitchFamily="34" charset="0"/>
              </a:rPr>
              <a:t>0</a:t>
            </a:r>
            <a:r>
              <a:rPr lang="en-US" altLang="en-US">
                <a:cs typeface="Arial" panose="020B0604020202020204" pitchFamily="34" charset="0"/>
              </a:rPr>
              <a:t>:</a:t>
            </a:r>
            <a:endParaRPr lang="en-US" altLang="en-US" i="1">
              <a:cs typeface="Arial" panose="020B0604020202020204" pitchFamily="34" charset="0"/>
            </a:endParaRPr>
          </a:p>
          <a:p>
            <a:pPr eaLnBrk="1" hangingPunct="1">
              <a:lnSpc>
                <a:spcPct val="150000"/>
              </a:lnSpc>
              <a:spcBef>
                <a:spcPct val="0"/>
              </a:spcBef>
              <a:buClrTx/>
              <a:buFontTx/>
              <a:buNone/>
            </a:pPr>
            <a:r>
              <a:rPr lang="en-US" altLang="en-US" i="1">
                <a:cs typeface="Arial" panose="020B0604020202020204" pitchFamily="34" charset="0"/>
              </a:rPr>
              <a:t>H</a:t>
            </a:r>
            <a:r>
              <a:rPr lang="en-US" altLang="en-US" i="1" baseline="-25000">
                <a:cs typeface="Arial" panose="020B0604020202020204" pitchFamily="34" charset="0"/>
              </a:rPr>
              <a:t>a</a:t>
            </a:r>
            <a:r>
              <a:rPr lang="en-US" altLang="en-US">
                <a:cs typeface="Arial" panose="020B0604020202020204" pitchFamily="34" charset="0"/>
              </a:rPr>
              <a:t>:</a:t>
            </a:r>
          </a:p>
        </p:txBody>
      </p:sp>
      <p:sp>
        <p:nvSpPr>
          <p:cNvPr id="49157" name="TextBox 22"/>
          <p:cNvSpPr txBox="1">
            <a:spLocks noChangeArrowheads="1"/>
          </p:cNvSpPr>
          <p:nvPr/>
        </p:nvSpPr>
        <p:spPr bwMode="auto">
          <a:xfrm>
            <a:off x="3021013" y="2622550"/>
            <a:ext cx="1385887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i="1" dirty="0"/>
              <a:t>p</a:t>
            </a:r>
            <a:r>
              <a:rPr lang="en-US" altLang="en-US" dirty="0"/>
              <a:t> </a:t>
            </a:r>
            <a:r>
              <a:rPr lang="en-US" altLang="en-US" dirty="0">
                <a:cs typeface="Arial" panose="020B0604020202020204" pitchFamily="34" charset="0"/>
              </a:rPr>
              <a:t>≤</a:t>
            </a:r>
            <a:r>
              <a:rPr lang="en-US" altLang="en-US" dirty="0" smtClean="0"/>
              <a:t> </a:t>
            </a:r>
            <a:r>
              <a:rPr lang="en-US" altLang="en-US" dirty="0"/>
              <a:t>0.2</a:t>
            </a:r>
            <a:endParaRPr lang="en-US" altLang="en-US" i="1" dirty="0"/>
          </a:p>
        </p:txBody>
      </p:sp>
      <p:sp>
        <p:nvSpPr>
          <p:cNvPr id="15" name="TextBox 14"/>
          <p:cNvSpPr txBox="1">
            <a:spLocks noChangeArrowheads="1"/>
          </p:cNvSpPr>
          <p:nvPr/>
        </p:nvSpPr>
        <p:spPr bwMode="auto">
          <a:xfrm>
            <a:off x="3022600" y="3249613"/>
            <a:ext cx="23891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i="1" dirty="0"/>
              <a:t>p</a:t>
            </a:r>
            <a:r>
              <a:rPr lang="en-US" altLang="en-US" dirty="0"/>
              <a:t> &gt; 0.2</a:t>
            </a:r>
            <a:endParaRPr lang="en-US" altLang="en-US" dirty="0"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7200" y="2576513"/>
            <a:ext cx="1978025" cy="519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n-lt"/>
                <a:cs typeface="Arial" charset="0"/>
              </a:rPr>
              <a:t>Hypotheses: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222750" y="3241675"/>
            <a:ext cx="2825750" cy="519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chemeClr val="accent2"/>
                </a:solidFill>
                <a:latin typeface="+mn-lt"/>
                <a:cs typeface="Arial" charset="0"/>
              </a:rPr>
              <a:t>(Claim)</a:t>
            </a:r>
          </a:p>
        </p:txBody>
      </p:sp>
      <p:grpSp>
        <p:nvGrpSpPr>
          <p:cNvPr id="2" name="Group 33"/>
          <p:cNvGrpSpPr>
            <a:grpSpLocks/>
          </p:cNvGrpSpPr>
          <p:nvPr/>
        </p:nvGrpSpPr>
        <p:grpSpPr bwMode="auto">
          <a:xfrm>
            <a:off x="1595438" y="3989388"/>
            <a:ext cx="5021262" cy="2003425"/>
            <a:chOff x="1595438" y="3989388"/>
            <a:chExt cx="5021262" cy="2003425"/>
          </a:xfrm>
        </p:grpSpPr>
        <p:grpSp>
          <p:nvGrpSpPr>
            <p:cNvPr id="23563" name="Group 38"/>
            <p:cNvGrpSpPr>
              <a:grpSpLocks/>
            </p:cNvGrpSpPr>
            <p:nvPr/>
          </p:nvGrpSpPr>
          <p:grpSpPr bwMode="auto">
            <a:xfrm>
              <a:off x="1595438" y="5170488"/>
              <a:ext cx="5021262" cy="822325"/>
              <a:chOff x="1080649" y="4339249"/>
              <a:chExt cx="5020909" cy="822655"/>
            </a:xfrm>
          </p:grpSpPr>
          <p:cxnSp>
            <p:nvCxnSpPr>
              <p:cNvPr id="19" name="Straight Arrow Connector 18"/>
              <p:cNvCxnSpPr/>
              <p:nvPr/>
            </p:nvCxnSpPr>
            <p:spPr>
              <a:xfrm rot="10800000">
                <a:off x="1213990" y="4637819"/>
                <a:ext cx="2277902" cy="1588"/>
              </a:xfrm>
              <a:prstGeom prst="straightConnector1">
                <a:avLst/>
              </a:prstGeom>
              <a:ln>
                <a:solidFill>
                  <a:schemeClr val="tx1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Arrow Connector 19"/>
              <p:cNvCxnSpPr/>
              <p:nvPr/>
            </p:nvCxnSpPr>
            <p:spPr>
              <a:xfrm rot="10800000" flipH="1">
                <a:off x="3477605" y="4640995"/>
                <a:ext cx="2277902" cy="1588"/>
              </a:xfrm>
              <a:prstGeom prst="straightConnector1">
                <a:avLst/>
              </a:prstGeom>
              <a:ln>
                <a:solidFill>
                  <a:srgbClr val="0070C0"/>
                </a:solidFill>
                <a:tailEnd type="arrow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2" name="Straight Connector 21"/>
              <p:cNvCxnSpPr/>
              <p:nvPr/>
            </p:nvCxnSpPr>
            <p:spPr>
              <a:xfrm rot="5400000">
                <a:off x="1338532" y="4646554"/>
                <a:ext cx="282688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3" name="Straight Connector 22"/>
              <p:cNvCxnSpPr/>
              <p:nvPr/>
            </p:nvCxnSpPr>
            <p:spPr>
              <a:xfrm rot="5400000">
                <a:off x="1838560" y="4646554"/>
                <a:ext cx="282688" cy="158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4" name="Straight Connector 23"/>
              <p:cNvCxnSpPr/>
              <p:nvPr/>
            </p:nvCxnSpPr>
            <p:spPr>
              <a:xfrm rot="5400000">
                <a:off x="2337000" y="4646554"/>
                <a:ext cx="282688" cy="158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Straight Connector 24"/>
              <p:cNvCxnSpPr/>
              <p:nvPr/>
            </p:nvCxnSpPr>
            <p:spPr>
              <a:xfrm rot="5400000">
                <a:off x="2837027" y="4646554"/>
                <a:ext cx="282688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6" name="Straight Connector 25"/>
              <p:cNvCxnSpPr/>
              <p:nvPr/>
            </p:nvCxnSpPr>
            <p:spPr>
              <a:xfrm rot="5400000">
                <a:off x="3335467" y="4646554"/>
                <a:ext cx="282688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7" name="Straight Connector 26"/>
              <p:cNvCxnSpPr/>
              <p:nvPr/>
            </p:nvCxnSpPr>
            <p:spPr>
              <a:xfrm rot="5400000">
                <a:off x="3835495" y="4646554"/>
                <a:ext cx="282688" cy="158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8" name="Straight Connector 27"/>
              <p:cNvCxnSpPr/>
              <p:nvPr/>
            </p:nvCxnSpPr>
            <p:spPr>
              <a:xfrm rot="5400000">
                <a:off x="4335522" y="4646554"/>
                <a:ext cx="282688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9" name="Straight Connector 28"/>
              <p:cNvCxnSpPr/>
              <p:nvPr/>
            </p:nvCxnSpPr>
            <p:spPr>
              <a:xfrm rot="5400000">
                <a:off x="4833961" y="4646554"/>
                <a:ext cx="282688" cy="1588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/>
              <p:cNvCxnSpPr/>
              <p:nvPr/>
            </p:nvCxnSpPr>
            <p:spPr>
              <a:xfrm rot="5400000">
                <a:off x="5333989" y="4646554"/>
                <a:ext cx="282688" cy="1587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31" name="TextBox 30"/>
              <p:cNvSpPr txBox="1"/>
              <p:nvPr/>
            </p:nvSpPr>
            <p:spPr>
              <a:xfrm>
                <a:off x="1080649" y="4704521"/>
                <a:ext cx="947670" cy="45738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400" dirty="0">
                    <a:latin typeface="+mn-lt"/>
                    <a:cs typeface="Arial" charset="0"/>
                  </a:rPr>
                  <a:t>0.16</a:t>
                </a: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2098164" y="4704521"/>
                <a:ext cx="947671" cy="45738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400" dirty="0">
                    <a:latin typeface="+mn-lt"/>
                    <a:cs typeface="Arial" charset="0"/>
                  </a:rPr>
                  <a:t>0.18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3095044" y="4704521"/>
                <a:ext cx="947671" cy="45738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400" dirty="0">
                    <a:latin typeface="+mn-lt"/>
                    <a:cs typeface="Arial" charset="0"/>
                  </a:rPr>
                  <a:t>0.20</a:t>
                </a:r>
              </a:p>
            </p:txBody>
          </p:sp>
          <p:sp>
            <p:nvSpPr>
              <p:cNvPr id="35" name="TextBox 34"/>
              <p:cNvSpPr txBox="1"/>
              <p:nvPr/>
            </p:nvSpPr>
            <p:spPr>
              <a:xfrm>
                <a:off x="4061764" y="4704521"/>
                <a:ext cx="947670" cy="45738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400" dirty="0">
                    <a:latin typeface="+mn-lt"/>
                    <a:cs typeface="Arial" charset="0"/>
                  </a:rPr>
                  <a:t>0.22</a:t>
                </a: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5076105" y="4704521"/>
                <a:ext cx="947671" cy="457383"/>
              </a:xfrm>
              <a:prstGeom prst="rect">
                <a:avLst/>
              </a:prstGeom>
              <a:noFill/>
            </p:spPr>
            <p:txBody>
              <a:bodyPr>
                <a:spAutoFit/>
              </a:bodyPr>
              <a:lstStyle/>
              <a:p>
                <a:pPr>
                  <a:defRPr/>
                </a:pPr>
                <a:r>
                  <a:rPr lang="en-US" sz="2400" dirty="0">
                    <a:latin typeface="+mn-lt"/>
                    <a:cs typeface="Arial" charset="0"/>
                  </a:rPr>
                  <a:t>0.24</a:t>
                </a:r>
              </a:p>
            </p:txBody>
          </p:sp>
          <p:sp>
            <p:nvSpPr>
              <p:cNvPr id="23586" name="TextBox 37"/>
              <p:cNvSpPr txBox="1">
                <a:spLocks noChangeArrowheads="1"/>
              </p:cNvSpPr>
              <p:nvPr/>
            </p:nvSpPr>
            <p:spPr bwMode="auto">
              <a:xfrm>
                <a:off x="5752333" y="4339249"/>
                <a:ext cx="349225" cy="5193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1pPr>
                <a:lvl2pPr marL="742950" indent="-285750" eaLnBrk="0" hangingPunct="0">
                  <a:spcBef>
                    <a:spcPct val="20000"/>
                  </a:spcBef>
                  <a:buClr>
                    <a:schemeClr val="accent1"/>
                  </a:buClr>
                  <a:buFont typeface="Wingdings" panose="05000000000000000000" pitchFamily="2" charset="2"/>
                  <a:buChar char="§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2pPr>
                <a:lvl3pPr marL="11430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•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3pPr>
                <a:lvl4pPr marL="16002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–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4pPr>
                <a:lvl5pPr marL="2057400" indent="-228600" eaLnBrk="0" hangingPunct="0">
                  <a:spcBef>
                    <a:spcPct val="20000"/>
                  </a:spcBef>
                  <a:buClr>
                    <a:schemeClr val="accent1"/>
                  </a:buClr>
                  <a:buFont typeface="Arial" panose="020B0604020202020204" pitchFamily="34" charset="0"/>
                  <a:buChar char="»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»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»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»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Font typeface="Arial" panose="020B0604020202020204" pitchFamily="34" charset="0"/>
                  <a:buChar char="»"/>
                  <a:defRPr sz="2800">
                    <a:solidFill>
                      <a:schemeClr val="tx1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defRPr>
                </a:lvl9pPr>
              </a:lstStyle>
              <a:p>
                <a:pPr eaLnBrk="1" hangingPunct="1">
                  <a:spcBef>
                    <a:spcPct val="0"/>
                  </a:spcBef>
                  <a:buClrTx/>
                  <a:buFontTx/>
                  <a:buNone/>
                </a:pPr>
                <a:r>
                  <a:rPr lang="en-US" altLang="en-US" i="1">
                    <a:cs typeface="Arial" panose="020B0604020202020204" pitchFamily="34" charset="0"/>
                  </a:rPr>
                  <a:t>p</a:t>
                </a:r>
              </a:p>
            </p:txBody>
          </p:sp>
        </p:grpSp>
        <p:sp>
          <p:nvSpPr>
            <p:cNvPr id="40" name="Right Brace 39"/>
            <p:cNvSpPr/>
            <p:nvPr/>
          </p:nvSpPr>
          <p:spPr>
            <a:xfrm rot="16200000">
              <a:off x="2809875" y="4089401"/>
              <a:ext cx="149225" cy="2178050"/>
            </a:xfrm>
            <a:prstGeom prst="righ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41" name="Right Brace 40"/>
            <p:cNvSpPr/>
            <p:nvPr/>
          </p:nvSpPr>
          <p:spPr>
            <a:xfrm rot="16200000">
              <a:off x="5006975" y="4092576"/>
              <a:ext cx="149225" cy="2178050"/>
            </a:xfrm>
            <a:prstGeom prst="rightBrace">
              <a:avLst/>
            </a:prstGeom>
            <a:ln>
              <a:solidFill>
                <a:srgbClr val="0070C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>
                <a:cs typeface="Arial" charset="0"/>
              </a:endParaRPr>
            </a:p>
          </p:txBody>
        </p:sp>
        <p:sp>
          <p:nvSpPr>
            <p:cNvPr id="23566" name="TextBox 41"/>
            <p:cNvSpPr txBox="1">
              <a:spLocks noChangeArrowheads="1"/>
            </p:cNvSpPr>
            <p:nvPr/>
          </p:nvSpPr>
          <p:spPr bwMode="auto">
            <a:xfrm>
              <a:off x="2144713" y="4687888"/>
              <a:ext cx="202882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»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anose="020B0604020202020204" pitchFamily="34" charset="0"/>
                <a:buChar char="»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anose="020B0604020202020204" pitchFamily="34" charset="0"/>
                <a:buChar char="»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anose="020B0604020202020204" pitchFamily="34" charset="0"/>
                <a:buChar char="»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anose="020B0604020202020204" pitchFamily="34" charset="0"/>
                <a:buChar char="»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400" i="1" dirty="0">
                  <a:cs typeface="Arial" panose="020B0604020202020204" pitchFamily="34" charset="0"/>
                </a:rPr>
                <a:t>H</a:t>
              </a:r>
              <a:r>
                <a:rPr lang="en-US" altLang="en-US" sz="2400" baseline="-25000" dirty="0">
                  <a:cs typeface="Arial" panose="020B0604020202020204" pitchFamily="34" charset="0"/>
                </a:rPr>
                <a:t>0</a:t>
              </a:r>
              <a:r>
                <a:rPr lang="en-US" altLang="en-US" sz="2400" dirty="0">
                  <a:cs typeface="Arial" panose="020B0604020202020204" pitchFamily="34" charset="0"/>
                </a:rPr>
                <a:t>: </a:t>
              </a:r>
              <a:r>
                <a:rPr lang="en-US" altLang="en-US" sz="2400" i="1" dirty="0">
                  <a:cs typeface="Arial" panose="020B0604020202020204" pitchFamily="34" charset="0"/>
                </a:rPr>
                <a:t>p</a:t>
              </a:r>
              <a:r>
                <a:rPr lang="en-US" altLang="en-US" sz="2400" dirty="0">
                  <a:cs typeface="Arial" panose="020B0604020202020204" pitchFamily="34" charset="0"/>
                </a:rPr>
                <a:t> ≤ 0.20</a:t>
              </a:r>
            </a:p>
          </p:txBody>
        </p:sp>
        <p:sp>
          <p:nvSpPr>
            <p:cNvPr id="23567" name="TextBox 42"/>
            <p:cNvSpPr txBox="1">
              <a:spLocks noChangeArrowheads="1"/>
            </p:cNvSpPr>
            <p:nvPr/>
          </p:nvSpPr>
          <p:spPr bwMode="auto">
            <a:xfrm>
              <a:off x="4275138" y="4687888"/>
              <a:ext cx="202882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1pPr>
              <a:lvl2pPr marL="742950" indent="-285750" eaLnBrk="0" hangingPunct="0">
                <a:spcBef>
                  <a:spcPct val="20000"/>
                </a:spcBef>
                <a:buClr>
                  <a:schemeClr val="accent1"/>
                </a:buClr>
                <a:buFont typeface="Wingdings" panose="05000000000000000000" pitchFamily="2" charset="2"/>
                <a:buChar char="§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2pPr>
              <a:lvl3pPr marL="11430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3pPr>
              <a:lvl4pPr marL="16002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–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4pPr>
              <a:lvl5pPr marL="2057400" indent="-228600" eaLnBrk="0" hangingPunct="0">
                <a:spcBef>
                  <a:spcPct val="20000"/>
                </a:spcBef>
                <a:buClr>
                  <a:schemeClr val="accent1"/>
                </a:buClr>
                <a:buFont typeface="Arial" panose="020B0604020202020204" pitchFamily="34" charset="0"/>
                <a:buChar char="»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anose="020B0604020202020204" pitchFamily="34" charset="0"/>
                <a:buChar char="»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anose="020B0604020202020204" pitchFamily="34" charset="0"/>
                <a:buChar char="»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anose="020B0604020202020204" pitchFamily="34" charset="0"/>
                <a:buChar char="»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lr>
                  <a:schemeClr val="accent1"/>
                </a:buClr>
                <a:buFont typeface="Arial" panose="020B0604020202020204" pitchFamily="34" charset="0"/>
                <a:buChar char="»"/>
                <a:defRPr sz="2800">
                  <a:solidFill>
                    <a:schemeClr val="tx1"/>
                  </a:solidFill>
                  <a:latin typeface="Times New Roman" panose="02020603050405020304" pitchFamily="18" charset="0"/>
                  <a:cs typeface="Times New Roman" panose="02020603050405020304" pitchFamily="18" charset="0"/>
                </a:defRPr>
              </a:lvl9pPr>
            </a:lstStyle>
            <a:p>
              <a:pPr eaLnBrk="1" hangingPunct="1">
                <a:spcBef>
                  <a:spcPct val="0"/>
                </a:spcBef>
                <a:buClrTx/>
                <a:buFontTx/>
                <a:buNone/>
              </a:pPr>
              <a:r>
                <a:rPr lang="en-US" altLang="en-US" sz="2400" i="1">
                  <a:solidFill>
                    <a:srgbClr val="0070C0"/>
                  </a:solidFill>
                  <a:cs typeface="Arial" panose="020B0604020202020204" pitchFamily="34" charset="0"/>
                </a:rPr>
                <a:t>H</a:t>
              </a:r>
              <a:r>
                <a:rPr lang="en-US" altLang="en-US" sz="2400" baseline="-25000">
                  <a:solidFill>
                    <a:srgbClr val="0070C0"/>
                  </a:solidFill>
                  <a:cs typeface="Arial" panose="020B0604020202020204" pitchFamily="34" charset="0"/>
                </a:rPr>
                <a:t>0</a:t>
              </a:r>
              <a:r>
                <a:rPr lang="en-US" altLang="en-US" sz="2400">
                  <a:solidFill>
                    <a:srgbClr val="0070C0"/>
                  </a:solidFill>
                  <a:cs typeface="Arial" panose="020B0604020202020204" pitchFamily="34" charset="0"/>
                </a:rPr>
                <a:t>: </a:t>
              </a:r>
              <a:r>
                <a:rPr lang="en-US" altLang="en-US" sz="2400" i="1">
                  <a:solidFill>
                    <a:srgbClr val="0070C0"/>
                  </a:solidFill>
                  <a:cs typeface="Arial" panose="020B0604020202020204" pitchFamily="34" charset="0"/>
                </a:rPr>
                <a:t>p</a:t>
              </a:r>
              <a:r>
                <a:rPr lang="en-US" altLang="en-US" sz="2400">
                  <a:solidFill>
                    <a:srgbClr val="0070C0"/>
                  </a:solidFill>
                  <a:cs typeface="Arial" panose="020B0604020202020204" pitchFamily="34" charset="0"/>
                </a:rPr>
                <a:t> &gt; 0.20</a:t>
              </a:r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1911350" y="3989388"/>
              <a:ext cx="2078038" cy="8223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400" dirty="0">
                  <a:latin typeface="+mn-lt"/>
                  <a:cs typeface="Arial" charset="0"/>
                </a:rPr>
                <a:t>Chicken meets USDA limits.</a:t>
              </a:r>
              <a:endParaRPr lang="en-US" sz="2400" dirty="0" err="1">
                <a:latin typeface="+mn-lt"/>
                <a:cs typeface="Arial" charset="0"/>
              </a:endParaRPr>
            </a:p>
          </p:txBody>
        </p:sp>
        <p:sp>
          <p:nvSpPr>
            <p:cNvPr id="45" name="TextBox 44"/>
            <p:cNvSpPr txBox="1"/>
            <p:nvPr/>
          </p:nvSpPr>
          <p:spPr>
            <a:xfrm>
              <a:off x="4025900" y="3989388"/>
              <a:ext cx="2292350" cy="822325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400" dirty="0">
                  <a:latin typeface="+mn-lt"/>
                  <a:cs typeface="Arial" charset="0"/>
                </a:rPr>
                <a:t>Chicken exceeds USDA limits.</a:t>
              </a:r>
            </a:p>
          </p:txBody>
        </p:sp>
      </p:grpSp>
      <p:sp>
        <p:nvSpPr>
          <p:cNvPr id="23562" name="Slide Number Placeholder 36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41F744A-BC11-4BC0-9EAF-3AAE62156241}" type="slidenum">
              <a:rPr lang="en-US" altLang="en-US" sz="1800">
                <a:solidFill>
                  <a:schemeClr val="tx2"/>
                </a:solidFill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11</a:t>
            </a:fld>
            <a:endParaRPr lang="en-US" altLang="en-US" sz="180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623669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7" grpId="0"/>
      <p:bldP spid="15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smtClean="0">
                <a:solidFill>
                  <a:srgbClr val="83BB35"/>
                </a:solidFill>
                <a:ea typeface="ＭＳ Ｐゴシック" panose="020B0600070205080204" pitchFamily="34" charset="-128"/>
              </a:rPr>
              <a:t>Solution: Identifying Type I and Type II Errors</a:t>
            </a:r>
            <a:endParaRPr lang="el-GR" altLang="en-US" smtClean="0">
              <a:solidFill>
                <a:srgbClr val="83BB35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4579" name="Text Box 20"/>
          <p:cNvSpPr txBox="1">
            <a:spLocks noChangeArrowheads="1"/>
          </p:cNvSpPr>
          <p:nvPr/>
        </p:nvSpPr>
        <p:spPr bwMode="auto">
          <a:xfrm>
            <a:off x="377825" y="2852738"/>
            <a:ext cx="81534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>
                <a:cs typeface="Arial" panose="020B0604020202020204" pitchFamily="34" charset="0"/>
              </a:rPr>
              <a:t>A type I error is rejecting </a:t>
            </a:r>
            <a:r>
              <a:rPr lang="en-US" altLang="en-US" i="1">
                <a:cs typeface="Arial" panose="020B0604020202020204" pitchFamily="34" charset="0"/>
              </a:rPr>
              <a:t>H</a:t>
            </a:r>
            <a:r>
              <a:rPr lang="en-US" altLang="en-US" baseline="-25000">
                <a:cs typeface="Arial" panose="020B0604020202020204" pitchFamily="34" charset="0"/>
              </a:rPr>
              <a:t>0</a:t>
            </a:r>
            <a:r>
              <a:rPr lang="en-US" altLang="en-US">
                <a:cs typeface="Arial" panose="020B0604020202020204" pitchFamily="34" charset="0"/>
              </a:rPr>
              <a:t> when it is true.  </a:t>
            </a:r>
          </a:p>
        </p:txBody>
      </p:sp>
      <p:sp>
        <p:nvSpPr>
          <p:cNvPr id="1189909" name="Text Box 21"/>
          <p:cNvSpPr txBox="1">
            <a:spLocks noChangeArrowheads="1"/>
          </p:cNvSpPr>
          <p:nvPr/>
        </p:nvSpPr>
        <p:spPr bwMode="auto">
          <a:xfrm>
            <a:off x="377825" y="3384550"/>
            <a:ext cx="803433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dirty="0">
                <a:solidFill>
                  <a:schemeClr val="accent2"/>
                </a:solidFill>
                <a:cs typeface="Arial" panose="020B0604020202020204" pitchFamily="34" charset="0"/>
              </a:rPr>
              <a:t>The actual proportion of contaminated chicken is </a:t>
            </a:r>
            <a:r>
              <a:rPr lang="en-US" altLang="en-US" dirty="0" smtClean="0">
                <a:solidFill>
                  <a:schemeClr val="accent2"/>
                </a:solidFill>
                <a:cs typeface="Arial" panose="020B0604020202020204" pitchFamily="34" charset="0"/>
              </a:rPr>
              <a:t>equal </a:t>
            </a:r>
            <a:r>
              <a:rPr lang="en-US" altLang="en-US" dirty="0">
                <a:solidFill>
                  <a:schemeClr val="accent2"/>
                </a:solidFill>
                <a:cs typeface="Arial" panose="020B0604020202020204" pitchFamily="34" charset="0"/>
              </a:rPr>
              <a:t>to 0.2, but you decide to reject </a:t>
            </a:r>
            <a:r>
              <a:rPr lang="en-US" altLang="en-US" i="1" dirty="0">
                <a:solidFill>
                  <a:schemeClr val="accent2"/>
                </a:solidFill>
                <a:cs typeface="Arial" panose="020B0604020202020204" pitchFamily="34" charset="0"/>
              </a:rPr>
              <a:t>H</a:t>
            </a:r>
            <a:r>
              <a:rPr lang="en-US" altLang="en-US" baseline="-25000" dirty="0">
                <a:solidFill>
                  <a:schemeClr val="accent2"/>
                </a:solidFill>
                <a:cs typeface="Arial" panose="020B0604020202020204" pitchFamily="34" charset="0"/>
              </a:rPr>
              <a:t>0</a:t>
            </a:r>
            <a:r>
              <a:rPr lang="en-US" altLang="en-US" dirty="0">
                <a:solidFill>
                  <a:schemeClr val="accent2"/>
                </a:solidFill>
                <a:cs typeface="Arial" panose="020B0604020202020204" pitchFamily="34" charset="0"/>
              </a:rPr>
              <a:t>.</a:t>
            </a:r>
          </a:p>
        </p:txBody>
      </p:sp>
      <p:sp>
        <p:nvSpPr>
          <p:cNvPr id="1189910" name="Text Box 22"/>
          <p:cNvSpPr txBox="1">
            <a:spLocks noChangeArrowheads="1"/>
          </p:cNvSpPr>
          <p:nvPr/>
        </p:nvSpPr>
        <p:spPr bwMode="auto">
          <a:xfrm>
            <a:off x="377825" y="4410075"/>
            <a:ext cx="8383588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>
                <a:cs typeface="Arial" panose="020B0604020202020204" pitchFamily="34" charset="0"/>
              </a:rPr>
              <a:t>A type II error is failing to reject </a:t>
            </a:r>
            <a:r>
              <a:rPr lang="en-US" altLang="en-US" i="1">
                <a:cs typeface="Arial" panose="020B0604020202020204" pitchFamily="34" charset="0"/>
              </a:rPr>
              <a:t>H</a:t>
            </a:r>
            <a:r>
              <a:rPr lang="en-US" altLang="en-US" baseline="-25000">
                <a:cs typeface="Arial" panose="020B0604020202020204" pitchFamily="34" charset="0"/>
              </a:rPr>
              <a:t>0</a:t>
            </a:r>
            <a:r>
              <a:rPr lang="en-US" altLang="en-US">
                <a:cs typeface="Arial" panose="020B0604020202020204" pitchFamily="34" charset="0"/>
              </a:rPr>
              <a:t> when it is false.  </a:t>
            </a:r>
          </a:p>
        </p:txBody>
      </p:sp>
      <p:sp>
        <p:nvSpPr>
          <p:cNvPr id="1189911" name="Text Box 23"/>
          <p:cNvSpPr txBox="1">
            <a:spLocks noChangeArrowheads="1"/>
          </p:cNvSpPr>
          <p:nvPr/>
        </p:nvSpPr>
        <p:spPr bwMode="auto">
          <a:xfrm>
            <a:off x="377825" y="4940300"/>
            <a:ext cx="8167688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>
                <a:solidFill>
                  <a:schemeClr val="accent2"/>
                </a:solidFill>
                <a:cs typeface="Arial" panose="020B0604020202020204" pitchFamily="34" charset="0"/>
              </a:rPr>
              <a:t>The actual proportion of contaminated chicken is greater than 0.2, but you do not reject </a:t>
            </a:r>
            <a:r>
              <a:rPr lang="en-US" altLang="en-US" i="1">
                <a:solidFill>
                  <a:schemeClr val="accent2"/>
                </a:solidFill>
                <a:cs typeface="Arial" panose="020B0604020202020204" pitchFamily="34" charset="0"/>
              </a:rPr>
              <a:t>H</a:t>
            </a:r>
            <a:r>
              <a:rPr lang="en-US" altLang="en-US" baseline="-25000">
                <a:solidFill>
                  <a:schemeClr val="accent2"/>
                </a:solidFill>
                <a:cs typeface="Arial" panose="020B0604020202020204" pitchFamily="34" charset="0"/>
              </a:rPr>
              <a:t>0</a:t>
            </a:r>
            <a:r>
              <a:rPr lang="en-US" altLang="en-US">
                <a:solidFill>
                  <a:schemeClr val="accent2"/>
                </a:solidFill>
                <a:cs typeface="Arial" panose="020B0604020202020204" pitchFamily="34" charset="0"/>
              </a:rPr>
              <a:t>.</a:t>
            </a:r>
          </a:p>
        </p:txBody>
      </p:sp>
      <p:sp>
        <p:nvSpPr>
          <p:cNvPr id="24583" name="TextBox 12"/>
          <p:cNvSpPr txBox="1">
            <a:spLocks noChangeArrowheads="1"/>
          </p:cNvSpPr>
          <p:nvPr/>
        </p:nvSpPr>
        <p:spPr bwMode="auto">
          <a:xfrm>
            <a:off x="2266950" y="1597025"/>
            <a:ext cx="7588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i="1">
                <a:cs typeface="Arial" panose="020B0604020202020204" pitchFamily="34" charset="0"/>
              </a:rPr>
              <a:t>H</a:t>
            </a:r>
            <a:r>
              <a:rPr lang="en-US" altLang="en-US" baseline="-25000">
                <a:cs typeface="Arial" panose="020B0604020202020204" pitchFamily="34" charset="0"/>
              </a:rPr>
              <a:t>0</a:t>
            </a:r>
            <a:r>
              <a:rPr lang="en-US" altLang="en-US">
                <a:cs typeface="Arial" panose="020B0604020202020204" pitchFamily="34" charset="0"/>
              </a:rPr>
              <a:t>:</a:t>
            </a:r>
            <a:endParaRPr lang="en-US" altLang="en-US" i="1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i="1">
                <a:cs typeface="Arial" panose="020B0604020202020204" pitchFamily="34" charset="0"/>
              </a:rPr>
              <a:t>H</a:t>
            </a:r>
            <a:r>
              <a:rPr lang="en-US" altLang="en-US" i="1" baseline="-25000">
                <a:cs typeface="Arial" panose="020B0604020202020204" pitchFamily="34" charset="0"/>
              </a:rPr>
              <a:t>a</a:t>
            </a:r>
            <a:r>
              <a:rPr lang="en-US" altLang="en-US">
                <a:cs typeface="Arial" panose="020B0604020202020204" pitchFamily="34" charset="0"/>
              </a:rPr>
              <a:t>:</a:t>
            </a:r>
          </a:p>
        </p:txBody>
      </p:sp>
      <p:sp>
        <p:nvSpPr>
          <p:cNvPr id="24584" name="TextBox 22"/>
          <p:cNvSpPr txBox="1">
            <a:spLocks noChangeArrowheads="1"/>
          </p:cNvSpPr>
          <p:nvPr/>
        </p:nvSpPr>
        <p:spPr bwMode="auto">
          <a:xfrm>
            <a:off x="2921000" y="1608138"/>
            <a:ext cx="13858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i="1" dirty="0"/>
              <a:t>p</a:t>
            </a:r>
            <a:r>
              <a:rPr lang="en-US" altLang="en-US" dirty="0"/>
              <a:t> </a:t>
            </a:r>
            <a:r>
              <a:rPr lang="en-US" altLang="en-US" dirty="0" smtClean="0"/>
              <a:t>= </a:t>
            </a:r>
            <a:r>
              <a:rPr lang="en-US" altLang="en-US" dirty="0"/>
              <a:t>0.2</a:t>
            </a:r>
            <a:endParaRPr lang="en-US" altLang="en-US" i="1" dirty="0"/>
          </a:p>
        </p:txBody>
      </p:sp>
      <p:sp>
        <p:nvSpPr>
          <p:cNvPr id="24585" name="TextBox 14"/>
          <p:cNvSpPr txBox="1">
            <a:spLocks noChangeArrowheads="1"/>
          </p:cNvSpPr>
          <p:nvPr/>
        </p:nvSpPr>
        <p:spPr bwMode="auto">
          <a:xfrm>
            <a:off x="2889250" y="2036763"/>
            <a:ext cx="13001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i="1"/>
              <a:t>p</a:t>
            </a:r>
            <a:r>
              <a:rPr lang="en-US" altLang="en-US"/>
              <a:t> &gt; 0.2</a:t>
            </a:r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7825" y="1595438"/>
            <a:ext cx="1979613" cy="519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n-lt"/>
                <a:cs typeface="Arial" charset="0"/>
              </a:rPr>
              <a:t>Hypotheses: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22738" y="2028825"/>
            <a:ext cx="1347787" cy="519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chemeClr val="accent2"/>
                </a:solidFill>
                <a:latin typeface="+mn-lt"/>
                <a:cs typeface="Arial" charset="0"/>
              </a:rPr>
              <a:t>(Claim)</a:t>
            </a:r>
          </a:p>
        </p:txBody>
      </p:sp>
      <p:sp>
        <p:nvSpPr>
          <p:cNvPr id="24588" name="Slide Number Placeholder 12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FE35B3C5-A60A-404D-A47F-622D22C69381}" type="slidenum">
              <a:rPr lang="en-US" altLang="en-US" sz="1800">
                <a:solidFill>
                  <a:schemeClr val="tx2"/>
                </a:solidFill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12</a:t>
            </a:fld>
            <a:endParaRPr lang="en-US" altLang="en-US" sz="180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495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9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9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99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9909" grpId="0"/>
      <p:bldP spid="118991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smtClean="0">
                <a:solidFill>
                  <a:srgbClr val="83BB35"/>
                </a:solidFill>
                <a:ea typeface="ＭＳ Ｐゴシック" panose="020B0600070205080204" pitchFamily="34" charset="-128"/>
              </a:rPr>
              <a:t>Solution: Identifying Type I and Type II Errors</a:t>
            </a:r>
            <a:endParaRPr lang="el-GR" altLang="en-US" smtClean="0">
              <a:solidFill>
                <a:srgbClr val="83BB35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25603" name="TextBox 12"/>
          <p:cNvSpPr txBox="1">
            <a:spLocks noChangeArrowheads="1"/>
          </p:cNvSpPr>
          <p:nvPr/>
        </p:nvSpPr>
        <p:spPr bwMode="auto">
          <a:xfrm>
            <a:off x="2266950" y="1597025"/>
            <a:ext cx="758825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i="1">
                <a:cs typeface="Arial" panose="020B0604020202020204" pitchFamily="34" charset="0"/>
              </a:rPr>
              <a:t>H</a:t>
            </a:r>
            <a:r>
              <a:rPr lang="en-US" altLang="en-US" baseline="-25000">
                <a:cs typeface="Arial" panose="020B0604020202020204" pitchFamily="34" charset="0"/>
              </a:rPr>
              <a:t>0</a:t>
            </a:r>
            <a:r>
              <a:rPr lang="en-US" altLang="en-US">
                <a:cs typeface="Arial" panose="020B0604020202020204" pitchFamily="34" charset="0"/>
              </a:rPr>
              <a:t>:</a:t>
            </a:r>
            <a:endParaRPr lang="en-US" altLang="en-US" i="1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i="1">
                <a:cs typeface="Arial" panose="020B0604020202020204" pitchFamily="34" charset="0"/>
              </a:rPr>
              <a:t>H</a:t>
            </a:r>
            <a:r>
              <a:rPr lang="en-US" altLang="en-US" baseline="-25000">
                <a:cs typeface="Arial" panose="020B0604020202020204" pitchFamily="34" charset="0"/>
              </a:rPr>
              <a:t>a</a:t>
            </a:r>
            <a:r>
              <a:rPr lang="en-US" altLang="en-US">
                <a:cs typeface="Arial" panose="020B0604020202020204" pitchFamily="34" charset="0"/>
              </a:rPr>
              <a:t>:</a:t>
            </a:r>
          </a:p>
        </p:txBody>
      </p:sp>
      <p:sp>
        <p:nvSpPr>
          <p:cNvPr id="25604" name="TextBox 22"/>
          <p:cNvSpPr txBox="1">
            <a:spLocks noChangeArrowheads="1"/>
          </p:cNvSpPr>
          <p:nvPr/>
        </p:nvSpPr>
        <p:spPr bwMode="auto">
          <a:xfrm>
            <a:off x="2921000" y="1608138"/>
            <a:ext cx="1385888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i="1" dirty="0"/>
              <a:t>p</a:t>
            </a:r>
            <a:r>
              <a:rPr lang="en-US" altLang="en-US" dirty="0"/>
              <a:t> </a:t>
            </a:r>
            <a:r>
              <a:rPr lang="en-US" altLang="en-US" dirty="0" smtClean="0"/>
              <a:t>= </a:t>
            </a:r>
            <a:r>
              <a:rPr lang="en-US" altLang="en-US" dirty="0"/>
              <a:t>0.2</a:t>
            </a:r>
            <a:endParaRPr lang="en-US" altLang="en-US" i="1" dirty="0"/>
          </a:p>
        </p:txBody>
      </p:sp>
      <p:sp>
        <p:nvSpPr>
          <p:cNvPr id="25605" name="TextBox 14"/>
          <p:cNvSpPr txBox="1">
            <a:spLocks noChangeArrowheads="1"/>
          </p:cNvSpPr>
          <p:nvPr/>
        </p:nvSpPr>
        <p:spPr bwMode="auto">
          <a:xfrm>
            <a:off x="2889250" y="2036763"/>
            <a:ext cx="1300163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i="1"/>
              <a:t>p</a:t>
            </a:r>
            <a:r>
              <a:rPr lang="en-US" altLang="en-US"/>
              <a:t> &gt; 0.2</a:t>
            </a:r>
            <a:endParaRPr lang="en-US" altLang="en-US">
              <a:cs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77825" y="1595438"/>
            <a:ext cx="1979613" cy="51911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n-lt"/>
                <a:cs typeface="Arial" charset="0"/>
              </a:rPr>
              <a:t>Hypotheses: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4122738" y="2028825"/>
            <a:ext cx="1347787" cy="519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chemeClr val="accent2"/>
                </a:solidFill>
                <a:latin typeface="+mn-lt"/>
                <a:cs typeface="Arial" charset="0"/>
              </a:rPr>
              <a:t>(Claim)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65125" y="2859088"/>
            <a:ext cx="8080375" cy="30813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82575" indent="-282575"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  <a:cs typeface="Arial" charset="0"/>
              </a:rPr>
              <a:t>With a type I error, you might create a health scare and hurt the sales of chicken producers who were actually meeting the USDA limits. </a:t>
            </a:r>
          </a:p>
          <a:p>
            <a:pPr marL="282575" indent="-282575"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  <a:cs typeface="Arial" charset="0"/>
              </a:rPr>
              <a:t>With a type II error, you could be allowing chicken that exceeded the USDA contamination limit to be sold to consumers. </a:t>
            </a:r>
          </a:p>
          <a:p>
            <a:pPr marL="282575" indent="-282575">
              <a:buClr>
                <a:schemeClr val="accent1"/>
              </a:buClr>
              <a:buFont typeface="Arial" pitchFamily="34" charset="0"/>
              <a:buChar char="•"/>
              <a:defRPr/>
            </a:pPr>
            <a:r>
              <a:rPr lang="en-US" sz="2800" dirty="0">
                <a:latin typeface="+mn-lt"/>
                <a:cs typeface="Arial" charset="0"/>
              </a:rPr>
              <a:t>A type II error could result in sickness or even death.</a:t>
            </a:r>
            <a:endParaRPr lang="en-US" sz="2800" dirty="0" err="1">
              <a:latin typeface="+mn-lt"/>
              <a:cs typeface="Arial" charset="0"/>
            </a:endParaRPr>
          </a:p>
        </p:txBody>
      </p:sp>
      <p:sp>
        <p:nvSpPr>
          <p:cNvPr id="25609" name="Slide Number Placeholder 9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D33936D0-EB8F-4522-9290-AAD6CD47EB46}" type="slidenum">
              <a:rPr lang="en-US" altLang="en-US" sz="1800">
                <a:solidFill>
                  <a:schemeClr val="tx2"/>
                </a:solidFill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13</a:t>
            </a:fld>
            <a:endParaRPr lang="en-US" altLang="en-US" sz="180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611922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SG" dirty="0" smtClean="0">
                <a:solidFill>
                  <a:srgbClr val="FF0000"/>
                </a:solidFill>
              </a:rPr>
              <a:t>When</a:t>
            </a:r>
            <a:r>
              <a:rPr lang="en-SG" dirty="0" smtClean="0"/>
              <a:t> to use the different types of inferential statistics?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 smtClean="0"/>
              <a:t>Based on the number of variables you are analysing i.e. univariate or multivariate?</a:t>
            </a:r>
          </a:p>
          <a:p>
            <a:r>
              <a:rPr lang="en-SG" dirty="0" smtClean="0"/>
              <a:t>Based on the type of variable i.e. qualitative or quantitative?</a:t>
            </a:r>
          </a:p>
          <a:p>
            <a:r>
              <a:rPr lang="en-SG" dirty="0" smtClean="0"/>
              <a:t>Normal or not normal distribution?</a:t>
            </a:r>
          </a:p>
          <a:p>
            <a:r>
              <a:rPr lang="en-SG" dirty="0" smtClean="0"/>
              <a:t>Number of samples?</a:t>
            </a:r>
          </a:p>
          <a:p>
            <a:r>
              <a:rPr lang="en-SG" dirty="0" smtClean="0"/>
              <a:t>Dependent or independent samples?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08432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Independent and Dependent Samples</a:t>
            </a:r>
          </a:p>
        </p:txBody>
      </p:sp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762000" y="1752600"/>
            <a:ext cx="35052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1">
                <a:solidFill>
                  <a:schemeClr val="accent2"/>
                </a:solidFill>
              </a:rPr>
              <a:t>Independent Samples</a:t>
            </a:r>
          </a:p>
        </p:txBody>
      </p:sp>
      <p:sp>
        <p:nvSpPr>
          <p:cNvPr id="7" name="Oval 6"/>
          <p:cNvSpPr/>
          <p:nvPr/>
        </p:nvSpPr>
        <p:spPr>
          <a:xfrm>
            <a:off x="762000" y="2514600"/>
            <a:ext cx="1295400" cy="17526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8" name="Oval 7"/>
          <p:cNvSpPr/>
          <p:nvPr/>
        </p:nvSpPr>
        <p:spPr>
          <a:xfrm>
            <a:off x="2362200" y="2514600"/>
            <a:ext cx="1295400" cy="1752600"/>
          </a:xfrm>
          <a:prstGeom prst="ellipse">
            <a:avLst/>
          </a:prstGeom>
          <a:solidFill>
            <a:srgbClr val="93CDDD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2" name="Oval 11"/>
          <p:cNvSpPr/>
          <p:nvPr/>
        </p:nvSpPr>
        <p:spPr>
          <a:xfrm>
            <a:off x="990600" y="33528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5" name="Oval 14"/>
          <p:cNvSpPr/>
          <p:nvPr/>
        </p:nvSpPr>
        <p:spPr>
          <a:xfrm>
            <a:off x="1371600" y="28956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1295400" y="38100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7" name="Oval 16"/>
          <p:cNvSpPr/>
          <p:nvPr/>
        </p:nvSpPr>
        <p:spPr>
          <a:xfrm>
            <a:off x="1752600" y="34290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3124200" y="27432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9" name="Oval 18"/>
          <p:cNvSpPr/>
          <p:nvPr/>
        </p:nvSpPr>
        <p:spPr>
          <a:xfrm>
            <a:off x="2743200" y="28956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3276600" y="31242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971800" y="32766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2667000" y="35052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2971800" y="38100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24" name="Oval 23"/>
          <p:cNvSpPr/>
          <p:nvPr/>
        </p:nvSpPr>
        <p:spPr>
          <a:xfrm>
            <a:off x="3352800" y="35814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4353" name="TextBox 24"/>
          <p:cNvSpPr txBox="1">
            <a:spLocks noChangeArrowheads="1"/>
          </p:cNvSpPr>
          <p:nvPr/>
        </p:nvSpPr>
        <p:spPr bwMode="auto">
          <a:xfrm>
            <a:off x="762000" y="4343400"/>
            <a:ext cx="1371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Sample 1</a:t>
            </a:r>
          </a:p>
        </p:txBody>
      </p:sp>
      <p:sp>
        <p:nvSpPr>
          <p:cNvPr id="14354" name="TextBox 25"/>
          <p:cNvSpPr txBox="1">
            <a:spLocks noChangeArrowheads="1"/>
          </p:cNvSpPr>
          <p:nvPr/>
        </p:nvSpPr>
        <p:spPr bwMode="auto">
          <a:xfrm>
            <a:off x="2438400" y="4343400"/>
            <a:ext cx="1371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Sample 2</a:t>
            </a:r>
          </a:p>
        </p:txBody>
      </p:sp>
      <p:sp>
        <p:nvSpPr>
          <p:cNvPr id="14355" name="TextBox 5"/>
          <p:cNvSpPr txBox="1">
            <a:spLocks noChangeArrowheads="1"/>
          </p:cNvSpPr>
          <p:nvPr/>
        </p:nvSpPr>
        <p:spPr bwMode="auto">
          <a:xfrm>
            <a:off x="5029200" y="1752600"/>
            <a:ext cx="3276600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 sz="2800" b="1">
                <a:solidFill>
                  <a:schemeClr val="accent2"/>
                </a:solidFill>
              </a:rPr>
              <a:t>Dependent Samples</a:t>
            </a:r>
          </a:p>
        </p:txBody>
      </p:sp>
      <p:sp>
        <p:nvSpPr>
          <p:cNvPr id="10" name="Oval 9"/>
          <p:cNvSpPr/>
          <p:nvPr/>
        </p:nvSpPr>
        <p:spPr>
          <a:xfrm>
            <a:off x="6629400" y="2514600"/>
            <a:ext cx="1295400" cy="1752600"/>
          </a:xfrm>
          <a:prstGeom prst="ellipse">
            <a:avLst/>
          </a:prstGeom>
          <a:solidFill>
            <a:srgbClr val="93CDDD">
              <a:alpha val="60000"/>
            </a:srgb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14357" name="TextBox 26"/>
          <p:cNvSpPr txBox="1">
            <a:spLocks noChangeArrowheads="1"/>
          </p:cNvSpPr>
          <p:nvPr/>
        </p:nvSpPr>
        <p:spPr bwMode="auto">
          <a:xfrm>
            <a:off x="5029200" y="4343400"/>
            <a:ext cx="1371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Sample 1</a:t>
            </a:r>
          </a:p>
        </p:txBody>
      </p:sp>
      <p:sp>
        <p:nvSpPr>
          <p:cNvPr id="14358" name="TextBox 27"/>
          <p:cNvSpPr txBox="1">
            <a:spLocks noChangeArrowheads="1"/>
          </p:cNvSpPr>
          <p:nvPr/>
        </p:nvSpPr>
        <p:spPr bwMode="auto">
          <a:xfrm>
            <a:off x="6705600" y="4343400"/>
            <a:ext cx="1371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n-US" altLang="en-US"/>
              <a:t>Sample 2</a:t>
            </a:r>
          </a:p>
        </p:txBody>
      </p:sp>
      <p:sp>
        <p:nvSpPr>
          <p:cNvPr id="34" name="Oval 33"/>
          <p:cNvSpPr/>
          <p:nvPr/>
        </p:nvSpPr>
        <p:spPr>
          <a:xfrm>
            <a:off x="4953000" y="2514600"/>
            <a:ext cx="1295400" cy="17526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5" name="Oval 34"/>
          <p:cNvSpPr/>
          <p:nvPr/>
        </p:nvSpPr>
        <p:spPr>
          <a:xfrm>
            <a:off x="5181600" y="33528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6" name="Oval 35"/>
          <p:cNvSpPr/>
          <p:nvPr/>
        </p:nvSpPr>
        <p:spPr>
          <a:xfrm>
            <a:off x="5562600" y="28956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7" name="Oval 36"/>
          <p:cNvSpPr/>
          <p:nvPr/>
        </p:nvSpPr>
        <p:spPr>
          <a:xfrm>
            <a:off x="5486400" y="38100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38" name="Oval 37"/>
          <p:cNvSpPr/>
          <p:nvPr/>
        </p:nvSpPr>
        <p:spPr>
          <a:xfrm>
            <a:off x="5867400" y="34290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3" name="Oval 42"/>
          <p:cNvSpPr/>
          <p:nvPr/>
        </p:nvSpPr>
        <p:spPr>
          <a:xfrm>
            <a:off x="7315200" y="28194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4" name="Oval 43"/>
          <p:cNvSpPr/>
          <p:nvPr/>
        </p:nvSpPr>
        <p:spPr>
          <a:xfrm>
            <a:off x="7620000" y="32004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5" name="Oval 44"/>
          <p:cNvSpPr/>
          <p:nvPr/>
        </p:nvSpPr>
        <p:spPr>
          <a:xfrm>
            <a:off x="6934200" y="34290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6" name="Oval 45"/>
          <p:cNvSpPr/>
          <p:nvPr/>
        </p:nvSpPr>
        <p:spPr>
          <a:xfrm>
            <a:off x="7467600" y="3657600"/>
            <a:ext cx="76200" cy="76200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solidFill>
                <a:srgbClr val="FFFFFF"/>
              </a:solidFill>
              <a:cs typeface="Arial" charset="0"/>
            </a:endParaRPr>
          </a:p>
        </p:txBody>
      </p:sp>
      <p:sp>
        <p:nvSpPr>
          <p:cNvPr id="47" name="Arc 46"/>
          <p:cNvSpPr/>
          <p:nvPr/>
        </p:nvSpPr>
        <p:spPr>
          <a:xfrm>
            <a:off x="5562600" y="2590800"/>
            <a:ext cx="1905000" cy="914400"/>
          </a:xfrm>
          <a:prstGeom prst="arc">
            <a:avLst>
              <a:gd name="adj1" fmla="val 11597407"/>
              <a:gd name="adj2" fmla="val 20427801"/>
            </a:avLst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cs typeface="Arial" charset="0"/>
            </a:endParaRPr>
          </a:p>
        </p:txBody>
      </p:sp>
      <p:sp>
        <p:nvSpPr>
          <p:cNvPr id="48" name="Arc 47"/>
          <p:cNvSpPr/>
          <p:nvPr/>
        </p:nvSpPr>
        <p:spPr>
          <a:xfrm>
            <a:off x="5257800" y="2895600"/>
            <a:ext cx="2514600" cy="914400"/>
          </a:xfrm>
          <a:prstGeom prst="arc">
            <a:avLst>
              <a:gd name="adj1" fmla="val 10948759"/>
              <a:gd name="adj2" fmla="val 20961085"/>
            </a:avLst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cs typeface="Arial" charset="0"/>
            </a:endParaRPr>
          </a:p>
        </p:txBody>
      </p:sp>
      <p:sp>
        <p:nvSpPr>
          <p:cNvPr id="51" name="Arc 50"/>
          <p:cNvSpPr/>
          <p:nvPr/>
        </p:nvSpPr>
        <p:spPr>
          <a:xfrm flipV="1">
            <a:off x="5410200" y="3124200"/>
            <a:ext cx="2133600" cy="1066800"/>
          </a:xfrm>
          <a:prstGeom prst="arc">
            <a:avLst>
              <a:gd name="adj1" fmla="val 11556211"/>
              <a:gd name="adj2" fmla="val 0"/>
            </a:avLst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cs typeface="Arial" charset="0"/>
            </a:endParaRPr>
          </a:p>
        </p:txBody>
      </p:sp>
      <p:sp>
        <p:nvSpPr>
          <p:cNvPr id="52" name="Arc 51"/>
          <p:cNvSpPr/>
          <p:nvPr/>
        </p:nvSpPr>
        <p:spPr>
          <a:xfrm flipV="1">
            <a:off x="5943600" y="3352800"/>
            <a:ext cx="990600" cy="381000"/>
          </a:xfrm>
          <a:prstGeom prst="arc">
            <a:avLst>
              <a:gd name="adj1" fmla="val 10875684"/>
              <a:gd name="adj2" fmla="val 0"/>
            </a:avLst>
          </a:prstGeom>
          <a:ln>
            <a:solidFill>
              <a:schemeClr val="accent2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en-US">
              <a:cs typeface="Arial" charset="0"/>
            </a:endParaRPr>
          </a:p>
        </p:txBody>
      </p:sp>
      <p:sp>
        <p:nvSpPr>
          <p:cNvPr id="14372" name="Slide Number Placeholder 3"/>
          <p:cNvSpPr txBox="1">
            <a:spLocks noGrp="1"/>
          </p:cNvSpPr>
          <p:nvPr/>
        </p:nvSpPr>
        <p:spPr bwMode="auto">
          <a:xfrm>
            <a:off x="6854825" y="6416675"/>
            <a:ext cx="2133600" cy="365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cs typeface="Arial" panose="020B0604020202020204" pitchFamily="34" charset="0"/>
              </a:defRPr>
            </a:lvl9pPr>
          </a:lstStyle>
          <a:p>
            <a:pPr algn="r" eaLnBrk="1" hangingPunct="1"/>
            <a:fld id="{905ADE13-7452-4F88-84FA-244AA1403AC2}" type="slidenum">
              <a:rPr lang="en-US" altLang="en-US" sz="1200">
                <a:latin typeface="Arial" panose="020B0604020202020204" pitchFamily="34" charset="0"/>
              </a:rPr>
              <a:pPr algn="r" eaLnBrk="1" hangingPunct="1"/>
              <a:t>15</a:t>
            </a:fld>
            <a:r>
              <a:rPr lang="en-US" altLang="en-US" sz="1200">
                <a:latin typeface="Arial" panose="020B0604020202020204" pitchFamily="34" charset="0"/>
              </a:rPr>
              <a:t> of 70</a:t>
            </a:r>
          </a:p>
        </p:txBody>
      </p:sp>
    </p:spTree>
    <p:extLst>
      <p:ext uri="{BB962C8B-B14F-4D97-AF65-F5344CB8AC3E}">
        <p14:creationId xmlns:p14="http://schemas.microsoft.com/office/powerpoint/2010/main" val="18277048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>
                <a:solidFill>
                  <a:srgbClr val="0070C0"/>
                </a:solidFill>
              </a:rPr>
              <a:t>Classification of </a:t>
            </a:r>
            <a:r>
              <a:rPr lang="en-US" altLang="en-US" dirty="0" smtClean="0">
                <a:solidFill>
                  <a:srgbClr val="0070C0"/>
                </a:solidFill>
              </a:rPr>
              <a:t/>
            </a:r>
            <a:br>
              <a:rPr lang="en-US" altLang="en-US" dirty="0" smtClean="0">
                <a:solidFill>
                  <a:srgbClr val="0070C0"/>
                </a:solidFill>
              </a:rPr>
            </a:br>
            <a:r>
              <a:rPr lang="en-US" altLang="en-US" dirty="0" err="1" smtClean="0">
                <a:solidFill>
                  <a:srgbClr val="0070C0"/>
                </a:solidFill>
              </a:rPr>
              <a:t>Univariate</a:t>
            </a:r>
            <a:r>
              <a:rPr lang="en-US" altLang="en-US" dirty="0" smtClean="0">
                <a:solidFill>
                  <a:srgbClr val="0070C0"/>
                </a:solidFill>
              </a:rPr>
              <a:t> </a:t>
            </a:r>
            <a:r>
              <a:rPr lang="en-US" altLang="en-US" dirty="0">
                <a:solidFill>
                  <a:srgbClr val="0070C0"/>
                </a:solidFill>
              </a:rPr>
              <a:t>Statistical Techniques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16</a:t>
            </a:fld>
            <a:endParaRPr lang="en-US"/>
          </a:p>
        </p:txBody>
      </p:sp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50" y="1676400"/>
            <a:ext cx="8910638" cy="4191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382262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>
                <a:solidFill>
                  <a:srgbClr val="0070C0"/>
                </a:solidFill>
              </a:rPr>
              <a:t>Difference between sample means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000" dirty="0"/>
              <a:t>Student’s T- test (Independent samples)</a:t>
            </a:r>
          </a:p>
          <a:p>
            <a:pPr marL="933450" lvl="1" indent="-533400"/>
            <a:r>
              <a:rPr lang="en-US" altLang="en-US" sz="2000" dirty="0"/>
              <a:t>Independent Samples</a:t>
            </a:r>
          </a:p>
          <a:p>
            <a:pPr marL="1333500" lvl="2" indent="-533400"/>
            <a:r>
              <a:rPr lang="en-US" altLang="en-US" sz="2000" dirty="0"/>
              <a:t>The sample selected from one population is not related to the sample selected from the second population.</a:t>
            </a:r>
          </a:p>
          <a:p>
            <a:pPr lvl="1"/>
            <a:endParaRPr lang="en-GB" sz="2000" dirty="0"/>
          </a:p>
          <a:p>
            <a:r>
              <a:rPr lang="en-GB" sz="2000" dirty="0"/>
              <a:t>Paired t-test (Dependent samples)</a:t>
            </a:r>
          </a:p>
          <a:p>
            <a:pPr marL="933450" lvl="1" indent="-533400"/>
            <a:r>
              <a:rPr lang="en-US" altLang="en-US" sz="2000" dirty="0"/>
              <a:t>Dependent Samples (paired or matched samples)</a:t>
            </a:r>
          </a:p>
          <a:p>
            <a:pPr marL="1333500" lvl="2" indent="-533400"/>
            <a:r>
              <a:rPr lang="en-US" altLang="en-US" sz="2000" dirty="0"/>
              <a:t>Each member of one sample corresponds to a member of the other sample.</a:t>
            </a:r>
          </a:p>
          <a:p>
            <a:pPr lvl="1"/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21911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>
                <a:solidFill>
                  <a:srgbClr val="990033"/>
                </a:solidFill>
              </a:rPr>
              <a:t>Assumptions Underlying the Test Statistic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just">
              <a:spcAft>
                <a:spcPct val="20000"/>
              </a:spcAft>
              <a:buFont typeface="Wingdings" pitchFamily="2" charset="2"/>
              <a:buNone/>
            </a:pPr>
            <a:r>
              <a:rPr lang="en-US" altLang="en-US" dirty="0"/>
              <a:t>	</a:t>
            </a:r>
          </a:p>
          <a:p>
            <a:pPr>
              <a:spcAft>
                <a:spcPct val="20000"/>
              </a:spcAft>
            </a:pPr>
            <a:r>
              <a:rPr lang="en-US" altLang="en-US" dirty="0"/>
              <a:t>Two-sample </a:t>
            </a:r>
            <a:r>
              <a:rPr lang="en-US" altLang="en-US" i="1" dirty="0"/>
              <a:t>t</a:t>
            </a:r>
            <a:r>
              <a:rPr lang="en-US" altLang="en-US" dirty="0"/>
              <a:t>-test :</a:t>
            </a:r>
          </a:p>
          <a:p>
            <a:pPr lvl="1">
              <a:spcAft>
                <a:spcPct val="20000"/>
              </a:spcAft>
            </a:pPr>
            <a:r>
              <a:rPr lang="en-US" altLang="en-US" dirty="0"/>
              <a:t>The samples are independent.</a:t>
            </a:r>
          </a:p>
          <a:p>
            <a:pPr lvl="1">
              <a:spcAft>
                <a:spcPct val="20000"/>
              </a:spcAft>
            </a:pPr>
            <a:endParaRPr lang="en-US" altLang="en-US" dirty="0"/>
          </a:p>
          <a:p>
            <a:pPr lvl="1">
              <a:spcAft>
                <a:spcPct val="20000"/>
              </a:spcAft>
            </a:pPr>
            <a:r>
              <a:rPr lang="en-US" altLang="en-US" dirty="0"/>
              <a:t>The characteristics of interest in each population have normal distribution.</a:t>
            </a:r>
          </a:p>
          <a:p>
            <a:pPr lvl="1">
              <a:spcAft>
                <a:spcPct val="20000"/>
              </a:spcAft>
            </a:pPr>
            <a:endParaRPr lang="en-US" altLang="en-US" dirty="0"/>
          </a:p>
          <a:p>
            <a:pPr lvl="1">
              <a:spcAft>
                <a:spcPct val="20000"/>
              </a:spcAft>
            </a:pPr>
            <a:r>
              <a:rPr lang="en-US" altLang="en-US" dirty="0"/>
              <a:t>The two populations have equal variances.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3547536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altLang="en-US" sz="4000" dirty="0" smtClean="0">
                <a:solidFill>
                  <a:srgbClr val="0070C0"/>
                </a:solidFill>
              </a:rPr>
              <a:t>Nonparametric Test</a:t>
            </a:r>
          </a:p>
        </p:txBody>
      </p:sp>
      <p:sp>
        <p:nvSpPr>
          <p:cNvPr id="28675" name="Content Placeholder 8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eaLnBrk="1" hangingPunct="1">
              <a:buFont typeface="Arial" charset="0"/>
              <a:buNone/>
            </a:pPr>
            <a:r>
              <a:rPr lang="en-US" altLang="en-US" b="1" smtClean="0">
                <a:solidFill>
                  <a:schemeClr val="accent2"/>
                </a:solidFill>
              </a:rPr>
              <a:t>Nonparametric test</a:t>
            </a:r>
            <a:r>
              <a:rPr lang="en-US" altLang="en-US" smtClean="0">
                <a:solidFill>
                  <a:schemeClr val="accent2"/>
                </a:solidFill>
              </a:rPr>
              <a:t> </a:t>
            </a:r>
          </a:p>
          <a:p>
            <a:pPr eaLnBrk="1" hangingPunct="1"/>
            <a:r>
              <a:rPr lang="en-US" altLang="en-US" smtClean="0"/>
              <a:t>A </a:t>
            </a:r>
            <a:r>
              <a:rPr lang="en-US" altLang="en-US" u="sng" smtClean="0"/>
              <a:t>hypothesis test</a:t>
            </a:r>
            <a:r>
              <a:rPr lang="en-US" altLang="en-US" smtClean="0"/>
              <a:t> that </a:t>
            </a:r>
            <a:r>
              <a:rPr lang="en-US" altLang="en-US" u="sng" smtClean="0"/>
              <a:t>does not require any specific conditions</a:t>
            </a:r>
            <a:r>
              <a:rPr lang="en-US" altLang="en-US" smtClean="0"/>
              <a:t> concerning </a:t>
            </a:r>
            <a:r>
              <a:rPr lang="en-US" altLang="en-US" u="sng" smtClean="0"/>
              <a:t>the shape of the population </a:t>
            </a:r>
            <a:r>
              <a:rPr lang="en-US" altLang="en-US" smtClean="0"/>
              <a:t>or the </a:t>
            </a:r>
            <a:r>
              <a:rPr lang="en-US" altLang="en-US" u="sng" smtClean="0"/>
              <a:t>value of any population parameters</a:t>
            </a:r>
            <a:r>
              <a:rPr lang="en-US" altLang="en-US" smtClean="0"/>
              <a:t>.</a:t>
            </a:r>
          </a:p>
          <a:p>
            <a:pPr eaLnBrk="1" hangingPunct="1"/>
            <a:r>
              <a:rPr lang="en-US" altLang="en-US" smtClean="0"/>
              <a:t>Generally easier to perform than parametric tests.</a:t>
            </a:r>
          </a:p>
          <a:p>
            <a:pPr eaLnBrk="1" hangingPunct="1"/>
            <a:r>
              <a:rPr lang="en-US" altLang="en-US" smtClean="0"/>
              <a:t>Usually less efficient than parametric tests (stronger evidence is required to reject the null hypothesis).</a:t>
            </a:r>
          </a:p>
          <a:p>
            <a:pPr eaLnBrk="1" hangingPunct="1"/>
            <a:endParaRPr lang="en-US" altLang="en-US" smtClean="0"/>
          </a:p>
          <a:p>
            <a:pPr eaLnBrk="1" hangingPunct="1"/>
            <a:endParaRPr lang="en-US" altLang="en-US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9460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>
                <a:solidFill>
                  <a:srgbClr val="FF0000"/>
                </a:solidFill>
              </a:rPr>
              <a:t>What</a:t>
            </a:r>
            <a:r>
              <a:rPr lang="en-SG" dirty="0" smtClean="0"/>
              <a:t> are inferential Statistics?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80000"/>
              </a:lnSpc>
              <a:buClr>
                <a:schemeClr val="hlink"/>
              </a:buClr>
              <a:buSzPct val="50000"/>
              <a:buFont typeface="Monotype Sorts" charset="2"/>
              <a:buNone/>
            </a:pPr>
            <a:r>
              <a:rPr lang="en-US" altLang="en-US" b="1" dirty="0">
                <a:solidFill>
                  <a:schemeClr val="accent2"/>
                </a:solidFill>
                <a:cs typeface="Arial" panose="020B0604020202020204" pitchFamily="34" charset="0"/>
              </a:rPr>
              <a:t>Inferential Statistics</a:t>
            </a:r>
            <a:r>
              <a:rPr lang="en-US" altLang="en-US" dirty="0">
                <a:solidFill>
                  <a:schemeClr val="accent2"/>
                </a:solidFill>
                <a:cs typeface="Arial" panose="020B0604020202020204" pitchFamily="34" charset="0"/>
              </a:rPr>
              <a:t>  </a:t>
            </a:r>
            <a:r>
              <a:rPr lang="en-US" altLang="en-US" dirty="0">
                <a:cs typeface="Arial" panose="020B0604020202020204" pitchFamily="34" charset="0"/>
              </a:rPr>
              <a:t>Involves using </a:t>
            </a:r>
            <a:r>
              <a:rPr lang="en-US" altLang="en-US" b="1" i="1" dirty="0">
                <a:cs typeface="Arial" panose="020B0604020202020204" pitchFamily="34" charset="0"/>
              </a:rPr>
              <a:t>sample data</a:t>
            </a:r>
            <a:r>
              <a:rPr lang="en-US" altLang="en-US" b="1" dirty="0">
                <a:cs typeface="Arial" panose="020B0604020202020204" pitchFamily="34" charset="0"/>
              </a:rPr>
              <a:t> </a:t>
            </a:r>
            <a:r>
              <a:rPr lang="en-US" altLang="en-US" dirty="0">
                <a:cs typeface="Arial" panose="020B0604020202020204" pitchFamily="34" charset="0"/>
              </a:rPr>
              <a:t>to draw conclusions about a </a:t>
            </a:r>
            <a:r>
              <a:rPr lang="en-US" altLang="en-US" b="1" i="1" dirty="0">
                <a:cs typeface="Arial" panose="020B0604020202020204" pitchFamily="34" charset="0"/>
              </a:rPr>
              <a:t>population.</a:t>
            </a:r>
            <a:r>
              <a:rPr lang="en-US" altLang="en-US" dirty="0">
                <a:cs typeface="Arial" panose="020B0604020202020204" pitchFamily="34" charset="0"/>
              </a:rPr>
              <a:t> </a:t>
            </a:r>
            <a:endParaRPr lang="en-US" altLang="en-US" dirty="0" smtClean="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Clr>
                <a:schemeClr val="hlink"/>
              </a:buClr>
              <a:buSzPct val="50000"/>
              <a:buFont typeface="Monotype Sorts" charset="2"/>
              <a:buNone/>
            </a:pPr>
            <a:endParaRPr lang="en-US" altLang="en-US" b="1" i="1" dirty="0" smtClean="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Clr>
                <a:schemeClr val="hlink"/>
              </a:buClr>
              <a:buSzPct val="50000"/>
              <a:buFont typeface="Monotype Sorts" charset="2"/>
              <a:buNone/>
            </a:pPr>
            <a:endParaRPr lang="en-US" altLang="en-US" b="1" i="1" dirty="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Clr>
                <a:schemeClr val="hlink"/>
              </a:buClr>
              <a:buSzPct val="50000"/>
              <a:buFont typeface="Monotype Sorts" charset="2"/>
              <a:buNone/>
            </a:pPr>
            <a:r>
              <a:rPr lang="en-US" altLang="en-US" dirty="0" smtClean="0">
                <a:cs typeface="Arial" panose="020B0604020202020204" pitchFamily="34" charset="0"/>
              </a:rPr>
              <a:t>They determine probability of characteristics of population based on the characteristics of your sample.</a:t>
            </a:r>
          </a:p>
          <a:p>
            <a:pPr>
              <a:lnSpc>
                <a:spcPct val="80000"/>
              </a:lnSpc>
              <a:buClr>
                <a:schemeClr val="hlink"/>
              </a:buClr>
              <a:buSzPct val="50000"/>
              <a:buFont typeface="Monotype Sorts" charset="2"/>
              <a:buNone/>
            </a:pPr>
            <a:endParaRPr lang="en-US" altLang="en-US" dirty="0" smtClean="0">
              <a:cs typeface="Arial" panose="020B0604020202020204" pitchFamily="34" charset="0"/>
            </a:endParaRPr>
          </a:p>
          <a:p>
            <a:pPr>
              <a:lnSpc>
                <a:spcPct val="80000"/>
              </a:lnSpc>
              <a:buClr>
                <a:schemeClr val="hlink"/>
              </a:buClr>
              <a:buSzPct val="50000"/>
              <a:buFont typeface="Monotype Sorts" charset="2"/>
              <a:buNone/>
            </a:pPr>
            <a:r>
              <a:rPr lang="en-US" altLang="en-US" dirty="0" smtClean="0">
                <a:cs typeface="Arial" panose="020B0604020202020204" pitchFamily="34" charset="0"/>
              </a:rPr>
              <a:t>They help to assess strength of the relationship between your independent variables, and your dependent variables</a:t>
            </a:r>
            <a:endParaRPr lang="en-US" altLang="en-US" dirty="0">
              <a:cs typeface="Arial" panose="020B0604020202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2</a:t>
            </a:fld>
            <a:endParaRPr lang="en-US"/>
          </a:p>
        </p:txBody>
      </p:sp>
      <p:grpSp>
        <p:nvGrpSpPr>
          <p:cNvPr id="5" name="Group 261"/>
          <p:cNvGrpSpPr>
            <a:grpSpLocks/>
          </p:cNvGrpSpPr>
          <p:nvPr/>
        </p:nvGrpSpPr>
        <p:grpSpPr bwMode="auto">
          <a:xfrm>
            <a:off x="6553200" y="2438400"/>
            <a:ext cx="1676400" cy="715245"/>
            <a:chOff x="4800600" y="3570288"/>
            <a:chExt cx="3962400" cy="1635125"/>
          </a:xfrm>
        </p:grpSpPr>
        <p:grpSp>
          <p:nvGrpSpPr>
            <p:cNvPr id="7" name="Group 1107"/>
            <p:cNvGrpSpPr>
              <a:grpSpLocks/>
            </p:cNvGrpSpPr>
            <p:nvPr/>
          </p:nvGrpSpPr>
          <p:grpSpPr bwMode="auto">
            <a:xfrm>
              <a:off x="4800600" y="4267200"/>
              <a:ext cx="1066800" cy="938213"/>
              <a:chOff x="3552" y="2270"/>
              <a:chExt cx="579" cy="788"/>
            </a:xfrm>
          </p:grpSpPr>
          <p:grpSp>
            <p:nvGrpSpPr>
              <p:cNvPr id="214" name="Group 1108"/>
              <p:cNvGrpSpPr>
                <a:grpSpLocks/>
              </p:cNvGrpSpPr>
              <p:nvPr/>
            </p:nvGrpSpPr>
            <p:grpSpPr bwMode="auto">
              <a:xfrm>
                <a:off x="3552" y="2352"/>
                <a:ext cx="224" cy="706"/>
                <a:chOff x="3552" y="2352"/>
                <a:chExt cx="224" cy="706"/>
              </a:xfrm>
            </p:grpSpPr>
            <p:grpSp>
              <p:nvGrpSpPr>
                <p:cNvPr id="245" name="Group 1109"/>
                <p:cNvGrpSpPr>
                  <a:grpSpLocks/>
                </p:cNvGrpSpPr>
                <p:nvPr/>
              </p:nvGrpSpPr>
              <p:grpSpPr bwMode="auto">
                <a:xfrm>
                  <a:off x="3552" y="2455"/>
                  <a:ext cx="224" cy="199"/>
                  <a:chOff x="3552" y="2455"/>
                  <a:chExt cx="224" cy="199"/>
                </a:xfrm>
              </p:grpSpPr>
              <p:sp>
                <p:nvSpPr>
                  <p:cNvPr id="253" name="Freeform 1110"/>
                  <p:cNvSpPr>
                    <a:spLocks/>
                  </p:cNvSpPr>
                  <p:nvPr/>
                </p:nvSpPr>
                <p:spPr bwMode="auto">
                  <a:xfrm>
                    <a:off x="3552" y="2455"/>
                    <a:ext cx="224" cy="199"/>
                  </a:xfrm>
                  <a:custGeom>
                    <a:avLst/>
                    <a:gdLst>
                      <a:gd name="T0" fmla="*/ 85 w 224"/>
                      <a:gd name="T1" fmla="*/ 0 h 199"/>
                      <a:gd name="T2" fmla="*/ 58 w 224"/>
                      <a:gd name="T3" fmla="*/ 16 h 199"/>
                      <a:gd name="T4" fmla="*/ 31 w 224"/>
                      <a:gd name="T5" fmla="*/ 30 h 199"/>
                      <a:gd name="T6" fmla="*/ 14 w 224"/>
                      <a:gd name="T7" fmla="*/ 87 h 199"/>
                      <a:gd name="T8" fmla="*/ 1 w 224"/>
                      <a:gd name="T9" fmla="*/ 130 h 199"/>
                      <a:gd name="T10" fmla="*/ 0 w 224"/>
                      <a:gd name="T11" fmla="*/ 139 h 199"/>
                      <a:gd name="T12" fmla="*/ 12 w 224"/>
                      <a:gd name="T13" fmla="*/ 161 h 199"/>
                      <a:gd name="T14" fmla="*/ 20 w 224"/>
                      <a:gd name="T15" fmla="*/ 168 h 199"/>
                      <a:gd name="T16" fmla="*/ 27 w 224"/>
                      <a:gd name="T17" fmla="*/ 170 h 199"/>
                      <a:gd name="T18" fmla="*/ 28 w 224"/>
                      <a:gd name="T19" fmla="*/ 176 h 199"/>
                      <a:gd name="T20" fmla="*/ 41 w 224"/>
                      <a:gd name="T21" fmla="*/ 167 h 199"/>
                      <a:gd name="T22" fmla="*/ 42 w 224"/>
                      <a:gd name="T23" fmla="*/ 190 h 199"/>
                      <a:gd name="T24" fmla="*/ 50 w 224"/>
                      <a:gd name="T25" fmla="*/ 198 h 199"/>
                      <a:gd name="T26" fmla="*/ 180 w 224"/>
                      <a:gd name="T27" fmla="*/ 198 h 199"/>
                      <a:gd name="T28" fmla="*/ 191 w 224"/>
                      <a:gd name="T29" fmla="*/ 187 h 199"/>
                      <a:gd name="T30" fmla="*/ 189 w 224"/>
                      <a:gd name="T31" fmla="*/ 167 h 199"/>
                      <a:gd name="T32" fmla="*/ 203 w 224"/>
                      <a:gd name="T33" fmla="*/ 180 h 199"/>
                      <a:gd name="T34" fmla="*/ 223 w 224"/>
                      <a:gd name="T35" fmla="*/ 142 h 199"/>
                      <a:gd name="T36" fmla="*/ 183 w 224"/>
                      <a:gd name="T37" fmla="*/ 26 h 199"/>
                      <a:gd name="T38" fmla="*/ 140 w 224"/>
                      <a:gd name="T39" fmla="*/ 11 h 199"/>
                      <a:gd name="T40" fmla="*/ 127 w 224"/>
                      <a:gd name="T41" fmla="*/ 3 h 199"/>
                      <a:gd name="T42" fmla="*/ 107 w 224"/>
                      <a:gd name="T43" fmla="*/ 22 h 199"/>
                      <a:gd name="T44" fmla="*/ 85 w 224"/>
                      <a:gd name="T45" fmla="*/ 0 h 199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w 224"/>
                      <a:gd name="T70" fmla="*/ 0 h 199"/>
                      <a:gd name="T71" fmla="*/ 224 w 224"/>
                      <a:gd name="T72" fmla="*/ 199 h 199"/>
                    </a:gdLst>
                    <a:ahLst/>
                    <a:cxnLst>
                      <a:cxn ang="T46">
                        <a:pos x="T0" y="T1"/>
                      </a:cxn>
                      <a:cxn ang="T47">
                        <a:pos x="T2" y="T3"/>
                      </a:cxn>
                      <a:cxn ang="T48">
                        <a:pos x="T4" y="T5"/>
                      </a:cxn>
                      <a:cxn ang="T49">
                        <a:pos x="T6" y="T7"/>
                      </a:cxn>
                      <a:cxn ang="T50">
                        <a:pos x="T8" y="T9"/>
                      </a:cxn>
                      <a:cxn ang="T51">
                        <a:pos x="T10" y="T11"/>
                      </a:cxn>
                      <a:cxn ang="T52">
                        <a:pos x="T12" y="T13"/>
                      </a:cxn>
                      <a:cxn ang="T53">
                        <a:pos x="T14" y="T15"/>
                      </a:cxn>
                      <a:cxn ang="T54">
                        <a:pos x="T16" y="T17"/>
                      </a:cxn>
                      <a:cxn ang="T55">
                        <a:pos x="T18" y="T19"/>
                      </a:cxn>
                      <a:cxn ang="T56">
                        <a:pos x="T20" y="T21"/>
                      </a:cxn>
                      <a:cxn ang="T57">
                        <a:pos x="T22" y="T23"/>
                      </a:cxn>
                      <a:cxn ang="T58">
                        <a:pos x="T24" y="T25"/>
                      </a:cxn>
                      <a:cxn ang="T59">
                        <a:pos x="T26" y="T27"/>
                      </a:cxn>
                      <a:cxn ang="T60">
                        <a:pos x="T28" y="T29"/>
                      </a:cxn>
                      <a:cxn ang="T61">
                        <a:pos x="T30" y="T31"/>
                      </a:cxn>
                      <a:cxn ang="T62">
                        <a:pos x="T32" y="T33"/>
                      </a:cxn>
                      <a:cxn ang="T63">
                        <a:pos x="T34" y="T35"/>
                      </a:cxn>
                      <a:cxn ang="T64">
                        <a:pos x="T36" y="T37"/>
                      </a:cxn>
                      <a:cxn ang="T65">
                        <a:pos x="T38" y="T39"/>
                      </a:cxn>
                      <a:cxn ang="T66">
                        <a:pos x="T40" y="T41"/>
                      </a:cxn>
                      <a:cxn ang="T67">
                        <a:pos x="T42" y="T43"/>
                      </a:cxn>
                      <a:cxn ang="T68">
                        <a:pos x="T44" y="T45"/>
                      </a:cxn>
                    </a:cxnLst>
                    <a:rect l="T69" t="T70" r="T71" b="T72"/>
                    <a:pathLst>
                      <a:path w="224" h="199">
                        <a:moveTo>
                          <a:pt x="85" y="0"/>
                        </a:moveTo>
                        <a:lnTo>
                          <a:pt x="58" y="16"/>
                        </a:lnTo>
                        <a:lnTo>
                          <a:pt x="31" y="30"/>
                        </a:lnTo>
                        <a:lnTo>
                          <a:pt x="14" y="87"/>
                        </a:lnTo>
                        <a:lnTo>
                          <a:pt x="1" y="130"/>
                        </a:lnTo>
                        <a:lnTo>
                          <a:pt x="0" y="139"/>
                        </a:lnTo>
                        <a:lnTo>
                          <a:pt x="12" y="161"/>
                        </a:lnTo>
                        <a:lnTo>
                          <a:pt x="20" y="168"/>
                        </a:lnTo>
                        <a:lnTo>
                          <a:pt x="27" y="170"/>
                        </a:lnTo>
                        <a:lnTo>
                          <a:pt x="28" y="176"/>
                        </a:lnTo>
                        <a:lnTo>
                          <a:pt x="41" y="167"/>
                        </a:lnTo>
                        <a:lnTo>
                          <a:pt x="42" y="190"/>
                        </a:lnTo>
                        <a:lnTo>
                          <a:pt x="50" y="198"/>
                        </a:lnTo>
                        <a:lnTo>
                          <a:pt x="180" y="198"/>
                        </a:lnTo>
                        <a:lnTo>
                          <a:pt x="191" y="187"/>
                        </a:lnTo>
                        <a:lnTo>
                          <a:pt x="189" y="167"/>
                        </a:lnTo>
                        <a:lnTo>
                          <a:pt x="203" y="180"/>
                        </a:lnTo>
                        <a:lnTo>
                          <a:pt x="223" y="142"/>
                        </a:lnTo>
                        <a:lnTo>
                          <a:pt x="183" y="26"/>
                        </a:lnTo>
                        <a:lnTo>
                          <a:pt x="140" y="11"/>
                        </a:lnTo>
                        <a:lnTo>
                          <a:pt x="127" y="3"/>
                        </a:lnTo>
                        <a:lnTo>
                          <a:pt x="107" y="22"/>
                        </a:lnTo>
                        <a:lnTo>
                          <a:pt x="85" y="0"/>
                        </a:lnTo>
                      </a:path>
                    </a:pathLst>
                  </a:custGeom>
                  <a:blipFill dpi="0" rotWithShape="0">
                    <a:blip/>
                    <a:srcRect/>
                    <a:tile tx="0" ty="0" sx="100000" sy="100000" flip="none" algn="tl"/>
                  </a:blip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  <p:grpSp>
                <p:nvGrpSpPr>
                  <p:cNvPr id="254" name="Group 1111"/>
                  <p:cNvGrpSpPr>
                    <a:grpSpLocks/>
                  </p:cNvGrpSpPr>
                  <p:nvPr/>
                </p:nvGrpSpPr>
                <p:grpSpPr bwMode="auto">
                  <a:xfrm>
                    <a:off x="3596" y="2475"/>
                    <a:ext cx="155" cy="179"/>
                    <a:chOff x="3596" y="2475"/>
                    <a:chExt cx="155" cy="179"/>
                  </a:xfrm>
                </p:grpSpPr>
                <p:sp>
                  <p:nvSpPr>
                    <p:cNvPr id="255" name="Freeform 1112"/>
                    <p:cNvSpPr>
                      <a:spLocks/>
                    </p:cNvSpPr>
                    <p:nvPr/>
                  </p:nvSpPr>
                  <p:spPr bwMode="auto">
                    <a:xfrm>
                      <a:off x="3644" y="2475"/>
                      <a:ext cx="34" cy="179"/>
                    </a:xfrm>
                    <a:custGeom>
                      <a:avLst/>
                      <a:gdLst>
                        <a:gd name="T0" fmla="*/ 9 w 34"/>
                        <a:gd name="T1" fmla="*/ 0 h 179"/>
                        <a:gd name="T2" fmla="*/ 3 w 34"/>
                        <a:gd name="T3" fmla="*/ 12 h 179"/>
                        <a:gd name="T4" fmla="*/ 9 w 34"/>
                        <a:gd name="T5" fmla="*/ 18 h 179"/>
                        <a:gd name="T6" fmla="*/ 0 w 34"/>
                        <a:gd name="T7" fmla="*/ 142 h 179"/>
                        <a:gd name="T8" fmla="*/ 1 w 34"/>
                        <a:gd name="T9" fmla="*/ 164 h 179"/>
                        <a:gd name="T10" fmla="*/ 18 w 34"/>
                        <a:gd name="T11" fmla="*/ 178 h 179"/>
                        <a:gd name="T12" fmla="*/ 33 w 34"/>
                        <a:gd name="T13" fmla="*/ 163 h 179"/>
                        <a:gd name="T14" fmla="*/ 33 w 34"/>
                        <a:gd name="T15" fmla="*/ 137 h 179"/>
                        <a:gd name="T16" fmla="*/ 19 w 34"/>
                        <a:gd name="T17" fmla="*/ 19 h 179"/>
                        <a:gd name="T18" fmla="*/ 25 w 34"/>
                        <a:gd name="T19" fmla="*/ 12 h 179"/>
                        <a:gd name="T20" fmla="*/ 20 w 34"/>
                        <a:gd name="T21" fmla="*/ 0 h 179"/>
                        <a:gd name="T22" fmla="*/ 15 w 34"/>
                        <a:gd name="T23" fmla="*/ 4 h 179"/>
                        <a:gd name="T24" fmla="*/ 9 w 34"/>
                        <a:gd name="T25" fmla="*/ 0 h 179"/>
                        <a:gd name="T26" fmla="*/ 0 60000 65536"/>
                        <a:gd name="T27" fmla="*/ 0 60000 65536"/>
                        <a:gd name="T28" fmla="*/ 0 60000 65536"/>
                        <a:gd name="T29" fmla="*/ 0 60000 65536"/>
                        <a:gd name="T30" fmla="*/ 0 60000 65536"/>
                        <a:gd name="T31" fmla="*/ 0 60000 65536"/>
                        <a:gd name="T32" fmla="*/ 0 60000 65536"/>
                        <a:gd name="T33" fmla="*/ 0 60000 65536"/>
                        <a:gd name="T34" fmla="*/ 0 60000 65536"/>
                        <a:gd name="T35" fmla="*/ 0 60000 65536"/>
                        <a:gd name="T36" fmla="*/ 0 60000 65536"/>
                        <a:gd name="T37" fmla="*/ 0 60000 65536"/>
                        <a:gd name="T38" fmla="*/ 0 60000 65536"/>
                        <a:gd name="T39" fmla="*/ 0 w 34"/>
                        <a:gd name="T40" fmla="*/ 0 h 179"/>
                        <a:gd name="T41" fmla="*/ 34 w 34"/>
                        <a:gd name="T42" fmla="*/ 179 h 179"/>
                      </a:gdLst>
                      <a:ahLst/>
                      <a:cxnLst>
                        <a:cxn ang="T26">
                          <a:pos x="T0" y="T1"/>
                        </a:cxn>
                        <a:cxn ang="T27">
                          <a:pos x="T2" y="T3"/>
                        </a:cxn>
                        <a:cxn ang="T28">
                          <a:pos x="T4" y="T5"/>
                        </a:cxn>
                        <a:cxn ang="T29">
                          <a:pos x="T6" y="T7"/>
                        </a:cxn>
                        <a:cxn ang="T30">
                          <a:pos x="T8" y="T9"/>
                        </a:cxn>
                        <a:cxn ang="T31">
                          <a:pos x="T10" y="T11"/>
                        </a:cxn>
                        <a:cxn ang="T32">
                          <a:pos x="T12" y="T13"/>
                        </a:cxn>
                        <a:cxn ang="T33">
                          <a:pos x="T14" y="T15"/>
                        </a:cxn>
                        <a:cxn ang="T34">
                          <a:pos x="T16" y="T17"/>
                        </a:cxn>
                        <a:cxn ang="T35">
                          <a:pos x="T18" y="T19"/>
                        </a:cxn>
                        <a:cxn ang="T36">
                          <a:pos x="T20" y="T21"/>
                        </a:cxn>
                        <a:cxn ang="T37">
                          <a:pos x="T22" y="T23"/>
                        </a:cxn>
                        <a:cxn ang="T38">
                          <a:pos x="T24" y="T25"/>
                        </a:cxn>
                      </a:cxnLst>
                      <a:rect l="T39" t="T40" r="T41" b="T42"/>
                      <a:pathLst>
                        <a:path w="34" h="179">
                          <a:moveTo>
                            <a:pt x="9" y="0"/>
                          </a:moveTo>
                          <a:lnTo>
                            <a:pt x="3" y="12"/>
                          </a:lnTo>
                          <a:lnTo>
                            <a:pt x="9" y="18"/>
                          </a:lnTo>
                          <a:lnTo>
                            <a:pt x="0" y="142"/>
                          </a:lnTo>
                          <a:lnTo>
                            <a:pt x="1" y="164"/>
                          </a:lnTo>
                          <a:lnTo>
                            <a:pt x="18" y="178"/>
                          </a:lnTo>
                          <a:lnTo>
                            <a:pt x="33" y="163"/>
                          </a:lnTo>
                          <a:lnTo>
                            <a:pt x="33" y="137"/>
                          </a:lnTo>
                          <a:lnTo>
                            <a:pt x="19" y="19"/>
                          </a:lnTo>
                          <a:lnTo>
                            <a:pt x="25" y="12"/>
                          </a:lnTo>
                          <a:lnTo>
                            <a:pt x="20" y="0"/>
                          </a:lnTo>
                          <a:lnTo>
                            <a:pt x="15" y="4"/>
                          </a:lnTo>
                          <a:lnTo>
                            <a:pt x="9" y="0"/>
                          </a:lnTo>
                        </a:path>
                      </a:pathLst>
                    </a:custGeom>
                    <a:blipFill dpi="0" rotWithShape="0">
                      <a:blip/>
                      <a:srcRect/>
                      <a:tile tx="0" ty="0" sx="100000" sy="100000" flip="none" algn="tl"/>
                    </a:blip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SG"/>
                    </a:p>
                  </p:txBody>
                </p:sp>
                <p:grpSp>
                  <p:nvGrpSpPr>
                    <p:cNvPr id="256" name="Group 111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96" y="2551"/>
                      <a:ext cx="155" cy="61"/>
                      <a:chOff x="3596" y="2551"/>
                      <a:chExt cx="155" cy="61"/>
                    </a:xfrm>
                  </p:grpSpPr>
                  <p:sp>
                    <p:nvSpPr>
                      <p:cNvPr id="257" name="Freeform 111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29" y="2563"/>
                        <a:ext cx="121" cy="40"/>
                      </a:xfrm>
                      <a:custGeom>
                        <a:avLst/>
                        <a:gdLst>
                          <a:gd name="T0" fmla="*/ 10 w 121"/>
                          <a:gd name="T1" fmla="*/ 24 h 40"/>
                          <a:gd name="T2" fmla="*/ 92 w 121"/>
                          <a:gd name="T3" fmla="*/ 0 h 40"/>
                          <a:gd name="T4" fmla="*/ 120 w 121"/>
                          <a:gd name="T5" fmla="*/ 3 h 40"/>
                          <a:gd name="T6" fmla="*/ 20 w 121"/>
                          <a:gd name="T7" fmla="*/ 39 h 40"/>
                          <a:gd name="T8" fmla="*/ 0 w 121"/>
                          <a:gd name="T9" fmla="*/ 28 h 40"/>
                          <a:gd name="T10" fmla="*/ 10 w 121"/>
                          <a:gd name="T11" fmla="*/ 24 h 40"/>
                          <a:gd name="T12" fmla="*/ 0 60000 65536"/>
                          <a:gd name="T13" fmla="*/ 0 60000 65536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w 121"/>
                          <a:gd name="T19" fmla="*/ 0 h 40"/>
                          <a:gd name="T20" fmla="*/ 121 w 121"/>
                          <a:gd name="T21" fmla="*/ 40 h 40"/>
                        </a:gdLst>
                        <a:ahLst/>
                        <a:cxnLst>
                          <a:cxn ang="T12">
                            <a:pos x="T0" y="T1"/>
                          </a:cxn>
                          <a:cxn ang="T13">
                            <a:pos x="T2" y="T3"/>
                          </a:cxn>
                          <a:cxn ang="T14">
                            <a:pos x="T4" y="T5"/>
                          </a:cxn>
                          <a:cxn ang="T15">
                            <a:pos x="T6" y="T7"/>
                          </a:cxn>
                          <a:cxn ang="T16">
                            <a:pos x="T8" y="T9"/>
                          </a:cxn>
                          <a:cxn ang="T17">
                            <a:pos x="T10" y="T11"/>
                          </a:cxn>
                        </a:cxnLst>
                        <a:rect l="T18" t="T19" r="T20" b="T21"/>
                        <a:pathLst>
                          <a:path w="121" h="40">
                            <a:moveTo>
                              <a:pt x="10" y="24"/>
                            </a:moveTo>
                            <a:lnTo>
                              <a:pt x="92" y="0"/>
                            </a:lnTo>
                            <a:lnTo>
                              <a:pt x="120" y="3"/>
                            </a:lnTo>
                            <a:lnTo>
                              <a:pt x="20" y="39"/>
                            </a:lnTo>
                            <a:lnTo>
                              <a:pt x="0" y="28"/>
                            </a:lnTo>
                            <a:lnTo>
                              <a:pt x="10" y="24"/>
                            </a:lnTo>
                          </a:path>
                        </a:pathLst>
                      </a:cu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  <p:sp>
                    <p:nvSpPr>
                      <p:cNvPr id="258" name="Freeform 111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83" y="2565"/>
                        <a:ext cx="68" cy="45"/>
                      </a:xfrm>
                      <a:custGeom>
                        <a:avLst/>
                        <a:gdLst>
                          <a:gd name="T0" fmla="*/ 35 w 68"/>
                          <a:gd name="T1" fmla="*/ 0 h 45"/>
                          <a:gd name="T2" fmla="*/ 8 w 68"/>
                          <a:gd name="T3" fmla="*/ 7 h 45"/>
                          <a:gd name="T4" fmla="*/ 6 w 68"/>
                          <a:gd name="T5" fmla="*/ 16 h 45"/>
                          <a:gd name="T6" fmla="*/ 0 w 68"/>
                          <a:gd name="T7" fmla="*/ 23 h 45"/>
                          <a:gd name="T8" fmla="*/ 11 w 68"/>
                          <a:gd name="T9" fmla="*/ 35 h 45"/>
                          <a:gd name="T10" fmla="*/ 26 w 68"/>
                          <a:gd name="T11" fmla="*/ 43 h 45"/>
                          <a:gd name="T12" fmla="*/ 48 w 68"/>
                          <a:gd name="T13" fmla="*/ 44 h 45"/>
                          <a:gd name="T14" fmla="*/ 67 w 68"/>
                          <a:gd name="T15" fmla="*/ 25 h 45"/>
                          <a:gd name="T16" fmla="*/ 65 w 68"/>
                          <a:gd name="T17" fmla="*/ 1 h 45"/>
                          <a:gd name="T18" fmla="*/ 48 w 68"/>
                          <a:gd name="T19" fmla="*/ 13 h 45"/>
                          <a:gd name="T20" fmla="*/ 35 w 68"/>
                          <a:gd name="T21" fmla="*/ 0 h 45"/>
                          <a:gd name="T22" fmla="*/ 0 60000 65536"/>
                          <a:gd name="T23" fmla="*/ 0 60000 65536"/>
                          <a:gd name="T24" fmla="*/ 0 60000 65536"/>
                          <a:gd name="T25" fmla="*/ 0 60000 65536"/>
                          <a:gd name="T26" fmla="*/ 0 60000 65536"/>
                          <a:gd name="T27" fmla="*/ 0 60000 65536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w 68"/>
                          <a:gd name="T34" fmla="*/ 0 h 45"/>
                          <a:gd name="T35" fmla="*/ 68 w 68"/>
                          <a:gd name="T36" fmla="*/ 45 h 45"/>
                        </a:gdLst>
                        <a:ahLst/>
                        <a:cxnLst>
                          <a:cxn ang="T22">
                            <a:pos x="T0" y="T1"/>
                          </a:cxn>
                          <a:cxn ang="T23">
                            <a:pos x="T2" y="T3"/>
                          </a:cxn>
                          <a:cxn ang="T24">
                            <a:pos x="T4" y="T5"/>
                          </a:cxn>
                          <a:cxn ang="T25">
                            <a:pos x="T6" y="T7"/>
                          </a:cxn>
                          <a:cxn ang="T26">
                            <a:pos x="T8" y="T9"/>
                          </a:cxn>
                          <a:cxn ang="T27">
                            <a:pos x="T10" y="T11"/>
                          </a:cxn>
                          <a:cxn ang="T28">
                            <a:pos x="T12" y="T13"/>
                          </a:cxn>
                          <a:cxn ang="T29">
                            <a:pos x="T14" y="T15"/>
                          </a:cxn>
                          <a:cxn ang="T30">
                            <a:pos x="T16" y="T17"/>
                          </a:cxn>
                          <a:cxn ang="T31">
                            <a:pos x="T18" y="T19"/>
                          </a:cxn>
                          <a:cxn ang="T32">
                            <a:pos x="T20" y="T21"/>
                          </a:cxn>
                        </a:cxnLst>
                        <a:rect l="T33" t="T34" r="T35" b="T36"/>
                        <a:pathLst>
                          <a:path w="68" h="45">
                            <a:moveTo>
                              <a:pt x="35" y="0"/>
                            </a:moveTo>
                            <a:lnTo>
                              <a:pt x="8" y="7"/>
                            </a:lnTo>
                            <a:lnTo>
                              <a:pt x="6" y="16"/>
                            </a:lnTo>
                            <a:lnTo>
                              <a:pt x="0" y="23"/>
                            </a:lnTo>
                            <a:lnTo>
                              <a:pt x="11" y="35"/>
                            </a:lnTo>
                            <a:lnTo>
                              <a:pt x="26" y="43"/>
                            </a:lnTo>
                            <a:lnTo>
                              <a:pt x="48" y="44"/>
                            </a:lnTo>
                            <a:lnTo>
                              <a:pt x="67" y="25"/>
                            </a:lnTo>
                            <a:lnTo>
                              <a:pt x="65" y="1"/>
                            </a:lnTo>
                            <a:lnTo>
                              <a:pt x="48" y="13"/>
                            </a:lnTo>
                            <a:lnTo>
                              <a:pt x="35" y="0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  <p:sp>
                    <p:nvSpPr>
                      <p:cNvPr id="259" name="Freeform 111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96" y="2551"/>
                        <a:ext cx="55" cy="61"/>
                      </a:xfrm>
                      <a:custGeom>
                        <a:avLst/>
                        <a:gdLst>
                          <a:gd name="T0" fmla="*/ 0 w 55"/>
                          <a:gd name="T1" fmla="*/ 37 h 61"/>
                          <a:gd name="T2" fmla="*/ 6 w 55"/>
                          <a:gd name="T3" fmla="*/ 27 h 61"/>
                          <a:gd name="T4" fmla="*/ 12 w 55"/>
                          <a:gd name="T5" fmla="*/ 16 h 61"/>
                          <a:gd name="T6" fmla="*/ 15 w 55"/>
                          <a:gd name="T7" fmla="*/ 5 h 61"/>
                          <a:gd name="T8" fmla="*/ 31 w 55"/>
                          <a:gd name="T9" fmla="*/ 0 h 61"/>
                          <a:gd name="T10" fmla="*/ 44 w 55"/>
                          <a:gd name="T11" fmla="*/ 0 h 61"/>
                          <a:gd name="T12" fmla="*/ 54 w 55"/>
                          <a:gd name="T13" fmla="*/ 30 h 61"/>
                          <a:gd name="T14" fmla="*/ 51 w 55"/>
                          <a:gd name="T15" fmla="*/ 37 h 61"/>
                          <a:gd name="T16" fmla="*/ 44 w 55"/>
                          <a:gd name="T17" fmla="*/ 45 h 61"/>
                          <a:gd name="T18" fmla="*/ 33 w 55"/>
                          <a:gd name="T19" fmla="*/ 48 h 61"/>
                          <a:gd name="T20" fmla="*/ 25 w 55"/>
                          <a:gd name="T21" fmla="*/ 49 h 61"/>
                          <a:gd name="T22" fmla="*/ 21 w 55"/>
                          <a:gd name="T23" fmla="*/ 51 h 61"/>
                          <a:gd name="T24" fmla="*/ 16 w 55"/>
                          <a:gd name="T25" fmla="*/ 57 h 61"/>
                          <a:gd name="T26" fmla="*/ 6 w 55"/>
                          <a:gd name="T27" fmla="*/ 60 h 61"/>
                          <a:gd name="T28" fmla="*/ 2 w 55"/>
                          <a:gd name="T29" fmla="*/ 60 h 61"/>
                          <a:gd name="T30" fmla="*/ 0 w 55"/>
                          <a:gd name="T31" fmla="*/ 37 h 61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w 55"/>
                          <a:gd name="T49" fmla="*/ 0 h 61"/>
                          <a:gd name="T50" fmla="*/ 55 w 55"/>
                          <a:gd name="T51" fmla="*/ 61 h 61"/>
                        </a:gdLst>
                        <a:ahLst/>
                        <a:cxnLst>
                          <a:cxn ang="T32">
                            <a:pos x="T0" y="T1"/>
                          </a:cxn>
                          <a:cxn ang="T33">
                            <a:pos x="T2" y="T3"/>
                          </a:cxn>
                          <a:cxn ang="T34">
                            <a:pos x="T4" y="T5"/>
                          </a:cxn>
                          <a:cxn ang="T35">
                            <a:pos x="T6" y="T7"/>
                          </a:cxn>
                          <a:cxn ang="T36">
                            <a:pos x="T8" y="T9"/>
                          </a:cxn>
                          <a:cxn ang="T37">
                            <a:pos x="T10" y="T11"/>
                          </a:cxn>
                          <a:cxn ang="T38">
                            <a:pos x="T12" y="T13"/>
                          </a:cxn>
                          <a:cxn ang="T39">
                            <a:pos x="T14" y="T15"/>
                          </a:cxn>
                          <a:cxn ang="T40">
                            <a:pos x="T16" y="T17"/>
                          </a:cxn>
                          <a:cxn ang="T41">
                            <a:pos x="T18" y="T19"/>
                          </a:cxn>
                          <a:cxn ang="T42">
                            <a:pos x="T20" y="T21"/>
                          </a:cxn>
                          <a:cxn ang="T43">
                            <a:pos x="T22" y="T23"/>
                          </a:cxn>
                          <a:cxn ang="T44">
                            <a:pos x="T24" y="T25"/>
                          </a:cxn>
                          <a:cxn ang="T45">
                            <a:pos x="T26" y="T27"/>
                          </a:cxn>
                          <a:cxn ang="T46">
                            <a:pos x="T28" y="T29"/>
                          </a:cxn>
                          <a:cxn ang="T47">
                            <a:pos x="T30" y="T31"/>
                          </a:cxn>
                        </a:cxnLst>
                        <a:rect l="T48" t="T49" r="T50" b="T51"/>
                        <a:pathLst>
                          <a:path w="55" h="61">
                            <a:moveTo>
                              <a:pt x="0" y="37"/>
                            </a:moveTo>
                            <a:lnTo>
                              <a:pt x="6" y="27"/>
                            </a:lnTo>
                            <a:lnTo>
                              <a:pt x="12" y="16"/>
                            </a:lnTo>
                            <a:lnTo>
                              <a:pt x="15" y="5"/>
                            </a:lnTo>
                            <a:lnTo>
                              <a:pt x="31" y="0"/>
                            </a:lnTo>
                            <a:lnTo>
                              <a:pt x="44" y="0"/>
                            </a:lnTo>
                            <a:lnTo>
                              <a:pt x="54" y="30"/>
                            </a:lnTo>
                            <a:lnTo>
                              <a:pt x="51" y="37"/>
                            </a:lnTo>
                            <a:lnTo>
                              <a:pt x="44" y="45"/>
                            </a:lnTo>
                            <a:lnTo>
                              <a:pt x="33" y="48"/>
                            </a:lnTo>
                            <a:lnTo>
                              <a:pt x="25" y="49"/>
                            </a:lnTo>
                            <a:lnTo>
                              <a:pt x="21" y="51"/>
                            </a:lnTo>
                            <a:lnTo>
                              <a:pt x="16" y="57"/>
                            </a:lnTo>
                            <a:lnTo>
                              <a:pt x="6" y="60"/>
                            </a:lnTo>
                            <a:lnTo>
                              <a:pt x="2" y="60"/>
                            </a:lnTo>
                            <a:lnTo>
                              <a:pt x="0" y="37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</p:grpSp>
              </p:grpSp>
            </p:grpSp>
            <p:grpSp>
              <p:nvGrpSpPr>
                <p:cNvPr id="246" name="Group 1117"/>
                <p:cNvGrpSpPr>
                  <a:grpSpLocks/>
                </p:cNvGrpSpPr>
                <p:nvPr/>
              </p:nvGrpSpPr>
              <p:grpSpPr bwMode="auto">
                <a:xfrm>
                  <a:off x="3622" y="2352"/>
                  <a:ext cx="77" cy="129"/>
                  <a:chOff x="3622" y="2352"/>
                  <a:chExt cx="77" cy="129"/>
                </a:xfrm>
              </p:grpSpPr>
              <p:sp>
                <p:nvSpPr>
                  <p:cNvPr id="251" name="Freeform 1118"/>
                  <p:cNvSpPr>
                    <a:spLocks/>
                  </p:cNvSpPr>
                  <p:nvPr/>
                </p:nvSpPr>
                <p:spPr bwMode="auto">
                  <a:xfrm>
                    <a:off x="3623" y="2359"/>
                    <a:ext cx="72" cy="122"/>
                  </a:xfrm>
                  <a:custGeom>
                    <a:avLst/>
                    <a:gdLst>
                      <a:gd name="T0" fmla="*/ 0 w 72"/>
                      <a:gd name="T1" fmla="*/ 52 h 122"/>
                      <a:gd name="T2" fmla="*/ 3 w 72"/>
                      <a:gd name="T3" fmla="*/ 62 h 122"/>
                      <a:gd name="T4" fmla="*/ 5 w 72"/>
                      <a:gd name="T5" fmla="*/ 68 h 122"/>
                      <a:gd name="T6" fmla="*/ 8 w 72"/>
                      <a:gd name="T7" fmla="*/ 73 h 122"/>
                      <a:gd name="T8" fmla="*/ 12 w 72"/>
                      <a:gd name="T9" fmla="*/ 72 h 122"/>
                      <a:gd name="T10" fmla="*/ 13 w 72"/>
                      <a:gd name="T11" fmla="*/ 72 h 122"/>
                      <a:gd name="T12" fmla="*/ 13 w 72"/>
                      <a:gd name="T13" fmla="*/ 96 h 122"/>
                      <a:gd name="T14" fmla="*/ 35 w 72"/>
                      <a:gd name="T15" fmla="*/ 121 h 122"/>
                      <a:gd name="T16" fmla="*/ 55 w 72"/>
                      <a:gd name="T17" fmla="*/ 102 h 122"/>
                      <a:gd name="T18" fmla="*/ 56 w 72"/>
                      <a:gd name="T19" fmla="*/ 96 h 122"/>
                      <a:gd name="T20" fmla="*/ 59 w 72"/>
                      <a:gd name="T21" fmla="*/ 91 h 122"/>
                      <a:gd name="T22" fmla="*/ 62 w 72"/>
                      <a:gd name="T23" fmla="*/ 86 h 122"/>
                      <a:gd name="T24" fmla="*/ 64 w 72"/>
                      <a:gd name="T25" fmla="*/ 76 h 122"/>
                      <a:gd name="T26" fmla="*/ 69 w 72"/>
                      <a:gd name="T27" fmla="*/ 66 h 122"/>
                      <a:gd name="T28" fmla="*/ 70 w 72"/>
                      <a:gd name="T29" fmla="*/ 57 h 122"/>
                      <a:gd name="T30" fmla="*/ 70 w 72"/>
                      <a:gd name="T31" fmla="*/ 36 h 122"/>
                      <a:gd name="T32" fmla="*/ 71 w 72"/>
                      <a:gd name="T33" fmla="*/ 28 h 122"/>
                      <a:gd name="T34" fmla="*/ 69 w 72"/>
                      <a:gd name="T35" fmla="*/ 19 h 122"/>
                      <a:gd name="T36" fmla="*/ 65 w 72"/>
                      <a:gd name="T37" fmla="*/ 11 h 122"/>
                      <a:gd name="T38" fmla="*/ 57 w 72"/>
                      <a:gd name="T39" fmla="*/ 5 h 122"/>
                      <a:gd name="T40" fmla="*/ 48 w 72"/>
                      <a:gd name="T41" fmla="*/ 2 h 122"/>
                      <a:gd name="T42" fmla="*/ 38 w 72"/>
                      <a:gd name="T43" fmla="*/ 0 h 122"/>
                      <a:gd name="T44" fmla="*/ 28 w 72"/>
                      <a:gd name="T45" fmla="*/ 1 h 122"/>
                      <a:gd name="T46" fmla="*/ 20 w 72"/>
                      <a:gd name="T47" fmla="*/ 4 h 122"/>
                      <a:gd name="T48" fmla="*/ 13 w 72"/>
                      <a:gd name="T49" fmla="*/ 9 h 122"/>
                      <a:gd name="T50" fmla="*/ 8 w 72"/>
                      <a:gd name="T51" fmla="*/ 15 h 122"/>
                      <a:gd name="T52" fmla="*/ 5 w 72"/>
                      <a:gd name="T53" fmla="*/ 20 h 122"/>
                      <a:gd name="T54" fmla="*/ 2 w 72"/>
                      <a:gd name="T55" fmla="*/ 27 h 122"/>
                      <a:gd name="T56" fmla="*/ 1 w 72"/>
                      <a:gd name="T57" fmla="*/ 34 h 122"/>
                      <a:gd name="T58" fmla="*/ 1 w 72"/>
                      <a:gd name="T59" fmla="*/ 42 h 122"/>
                      <a:gd name="T60" fmla="*/ 2 w 72"/>
                      <a:gd name="T61" fmla="*/ 48 h 122"/>
                      <a:gd name="T62" fmla="*/ 0 w 72"/>
                      <a:gd name="T63" fmla="*/ 52 h 122"/>
                      <a:gd name="T64" fmla="*/ 0 60000 65536"/>
                      <a:gd name="T65" fmla="*/ 0 60000 65536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w 72"/>
                      <a:gd name="T97" fmla="*/ 0 h 122"/>
                      <a:gd name="T98" fmla="*/ 72 w 72"/>
                      <a:gd name="T99" fmla="*/ 122 h 122"/>
                    </a:gdLst>
                    <a:ahLst/>
                    <a:cxnLst>
                      <a:cxn ang="T64">
                        <a:pos x="T0" y="T1"/>
                      </a:cxn>
                      <a:cxn ang="T65">
                        <a:pos x="T2" y="T3"/>
                      </a:cxn>
                      <a:cxn ang="T66">
                        <a:pos x="T4" y="T5"/>
                      </a:cxn>
                      <a:cxn ang="T67">
                        <a:pos x="T6" y="T7"/>
                      </a:cxn>
                      <a:cxn ang="T68">
                        <a:pos x="T8" y="T9"/>
                      </a:cxn>
                      <a:cxn ang="T69">
                        <a:pos x="T10" y="T11"/>
                      </a:cxn>
                      <a:cxn ang="T70">
                        <a:pos x="T12" y="T13"/>
                      </a:cxn>
                      <a:cxn ang="T71">
                        <a:pos x="T14" y="T15"/>
                      </a:cxn>
                      <a:cxn ang="T72">
                        <a:pos x="T16" y="T17"/>
                      </a:cxn>
                      <a:cxn ang="T73">
                        <a:pos x="T18" y="T19"/>
                      </a:cxn>
                      <a:cxn ang="T74">
                        <a:pos x="T20" y="T21"/>
                      </a:cxn>
                      <a:cxn ang="T75">
                        <a:pos x="T22" y="T23"/>
                      </a:cxn>
                      <a:cxn ang="T76">
                        <a:pos x="T24" y="T25"/>
                      </a:cxn>
                      <a:cxn ang="T77">
                        <a:pos x="T26" y="T27"/>
                      </a:cxn>
                      <a:cxn ang="T78">
                        <a:pos x="T28" y="T29"/>
                      </a:cxn>
                      <a:cxn ang="T79">
                        <a:pos x="T30" y="T31"/>
                      </a:cxn>
                      <a:cxn ang="T80">
                        <a:pos x="T32" y="T33"/>
                      </a:cxn>
                      <a:cxn ang="T81">
                        <a:pos x="T34" y="T35"/>
                      </a:cxn>
                      <a:cxn ang="T82">
                        <a:pos x="T36" y="T37"/>
                      </a:cxn>
                      <a:cxn ang="T83">
                        <a:pos x="T38" y="T39"/>
                      </a:cxn>
                      <a:cxn ang="T84">
                        <a:pos x="T40" y="T41"/>
                      </a:cxn>
                      <a:cxn ang="T85">
                        <a:pos x="T42" y="T43"/>
                      </a:cxn>
                      <a:cxn ang="T86">
                        <a:pos x="T44" y="T45"/>
                      </a:cxn>
                      <a:cxn ang="T87">
                        <a:pos x="T46" y="T47"/>
                      </a:cxn>
                      <a:cxn ang="T88">
                        <a:pos x="T48" y="T49"/>
                      </a:cxn>
                      <a:cxn ang="T89">
                        <a:pos x="T50" y="T51"/>
                      </a:cxn>
                      <a:cxn ang="T90">
                        <a:pos x="T52" y="T53"/>
                      </a:cxn>
                      <a:cxn ang="T91">
                        <a:pos x="T54" y="T55"/>
                      </a:cxn>
                      <a:cxn ang="T92">
                        <a:pos x="T56" y="T57"/>
                      </a:cxn>
                      <a:cxn ang="T93">
                        <a:pos x="T58" y="T59"/>
                      </a:cxn>
                      <a:cxn ang="T94">
                        <a:pos x="T60" y="T61"/>
                      </a:cxn>
                      <a:cxn ang="T95">
                        <a:pos x="T62" y="T63"/>
                      </a:cxn>
                    </a:cxnLst>
                    <a:rect l="T96" t="T97" r="T98" b="T99"/>
                    <a:pathLst>
                      <a:path w="72" h="122">
                        <a:moveTo>
                          <a:pt x="0" y="52"/>
                        </a:moveTo>
                        <a:lnTo>
                          <a:pt x="3" y="62"/>
                        </a:lnTo>
                        <a:lnTo>
                          <a:pt x="5" y="68"/>
                        </a:lnTo>
                        <a:lnTo>
                          <a:pt x="8" y="73"/>
                        </a:lnTo>
                        <a:lnTo>
                          <a:pt x="12" y="72"/>
                        </a:lnTo>
                        <a:lnTo>
                          <a:pt x="13" y="72"/>
                        </a:lnTo>
                        <a:lnTo>
                          <a:pt x="13" y="96"/>
                        </a:lnTo>
                        <a:lnTo>
                          <a:pt x="35" y="121"/>
                        </a:lnTo>
                        <a:lnTo>
                          <a:pt x="55" y="102"/>
                        </a:lnTo>
                        <a:lnTo>
                          <a:pt x="56" y="96"/>
                        </a:lnTo>
                        <a:lnTo>
                          <a:pt x="59" y="91"/>
                        </a:lnTo>
                        <a:lnTo>
                          <a:pt x="62" y="86"/>
                        </a:lnTo>
                        <a:lnTo>
                          <a:pt x="64" y="76"/>
                        </a:lnTo>
                        <a:lnTo>
                          <a:pt x="69" y="66"/>
                        </a:lnTo>
                        <a:lnTo>
                          <a:pt x="70" y="57"/>
                        </a:lnTo>
                        <a:lnTo>
                          <a:pt x="70" y="36"/>
                        </a:lnTo>
                        <a:lnTo>
                          <a:pt x="71" y="28"/>
                        </a:lnTo>
                        <a:lnTo>
                          <a:pt x="69" y="19"/>
                        </a:lnTo>
                        <a:lnTo>
                          <a:pt x="65" y="11"/>
                        </a:lnTo>
                        <a:lnTo>
                          <a:pt x="57" y="5"/>
                        </a:lnTo>
                        <a:lnTo>
                          <a:pt x="48" y="2"/>
                        </a:lnTo>
                        <a:lnTo>
                          <a:pt x="38" y="0"/>
                        </a:lnTo>
                        <a:lnTo>
                          <a:pt x="28" y="1"/>
                        </a:lnTo>
                        <a:lnTo>
                          <a:pt x="20" y="4"/>
                        </a:lnTo>
                        <a:lnTo>
                          <a:pt x="13" y="9"/>
                        </a:lnTo>
                        <a:lnTo>
                          <a:pt x="8" y="15"/>
                        </a:lnTo>
                        <a:lnTo>
                          <a:pt x="5" y="20"/>
                        </a:lnTo>
                        <a:lnTo>
                          <a:pt x="2" y="27"/>
                        </a:lnTo>
                        <a:lnTo>
                          <a:pt x="1" y="34"/>
                        </a:lnTo>
                        <a:lnTo>
                          <a:pt x="1" y="42"/>
                        </a:lnTo>
                        <a:lnTo>
                          <a:pt x="2" y="48"/>
                        </a:lnTo>
                        <a:lnTo>
                          <a:pt x="0" y="52"/>
                        </a:lnTo>
                      </a:path>
                    </a:pathLst>
                  </a:custGeom>
                  <a:blipFill dpi="0" rotWithShape="0">
                    <a:blip/>
                    <a:srcRect/>
                    <a:tile tx="0" ty="0" sx="100000" sy="100000" flip="none" algn="tl"/>
                  </a:blip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  <p:sp>
                <p:nvSpPr>
                  <p:cNvPr id="252" name="Freeform 1119"/>
                  <p:cNvSpPr>
                    <a:spLocks/>
                  </p:cNvSpPr>
                  <p:nvPr/>
                </p:nvSpPr>
                <p:spPr bwMode="auto">
                  <a:xfrm>
                    <a:off x="3622" y="2352"/>
                    <a:ext cx="77" cy="67"/>
                  </a:xfrm>
                  <a:custGeom>
                    <a:avLst/>
                    <a:gdLst>
                      <a:gd name="T0" fmla="*/ 0 w 77"/>
                      <a:gd name="T1" fmla="*/ 54 h 67"/>
                      <a:gd name="T2" fmla="*/ 0 w 77"/>
                      <a:gd name="T3" fmla="*/ 46 h 67"/>
                      <a:gd name="T4" fmla="*/ 1 w 77"/>
                      <a:gd name="T5" fmla="*/ 35 h 67"/>
                      <a:gd name="T6" fmla="*/ 3 w 77"/>
                      <a:gd name="T7" fmla="*/ 25 h 67"/>
                      <a:gd name="T8" fmla="*/ 6 w 77"/>
                      <a:gd name="T9" fmla="*/ 18 h 67"/>
                      <a:gd name="T10" fmla="*/ 10 w 77"/>
                      <a:gd name="T11" fmla="*/ 12 h 67"/>
                      <a:gd name="T12" fmla="*/ 16 w 77"/>
                      <a:gd name="T13" fmla="*/ 9 h 67"/>
                      <a:gd name="T14" fmla="*/ 20 w 77"/>
                      <a:gd name="T15" fmla="*/ 6 h 67"/>
                      <a:gd name="T16" fmla="*/ 27 w 77"/>
                      <a:gd name="T17" fmla="*/ 3 h 67"/>
                      <a:gd name="T18" fmla="*/ 34 w 77"/>
                      <a:gd name="T19" fmla="*/ 0 h 67"/>
                      <a:gd name="T20" fmla="*/ 43 w 77"/>
                      <a:gd name="T21" fmla="*/ 0 h 67"/>
                      <a:gd name="T22" fmla="*/ 52 w 77"/>
                      <a:gd name="T23" fmla="*/ 2 h 67"/>
                      <a:gd name="T24" fmla="*/ 57 w 77"/>
                      <a:gd name="T25" fmla="*/ 5 h 67"/>
                      <a:gd name="T26" fmla="*/ 62 w 77"/>
                      <a:gd name="T27" fmla="*/ 8 h 67"/>
                      <a:gd name="T28" fmla="*/ 69 w 77"/>
                      <a:gd name="T29" fmla="*/ 14 h 67"/>
                      <a:gd name="T30" fmla="*/ 73 w 77"/>
                      <a:gd name="T31" fmla="*/ 19 h 67"/>
                      <a:gd name="T32" fmla="*/ 76 w 77"/>
                      <a:gd name="T33" fmla="*/ 21 h 67"/>
                      <a:gd name="T34" fmla="*/ 73 w 77"/>
                      <a:gd name="T35" fmla="*/ 22 h 67"/>
                      <a:gd name="T36" fmla="*/ 73 w 77"/>
                      <a:gd name="T37" fmla="*/ 24 h 67"/>
                      <a:gd name="T38" fmla="*/ 73 w 77"/>
                      <a:gd name="T39" fmla="*/ 27 h 67"/>
                      <a:gd name="T40" fmla="*/ 72 w 77"/>
                      <a:gd name="T41" fmla="*/ 32 h 67"/>
                      <a:gd name="T42" fmla="*/ 74 w 77"/>
                      <a:gd name="T43" fmla="*/ 39 h 67"/>
                      <a:gd name="T44" fmla="*/ 75 w 77"/>
                      <a:gd name="T45" fmla="*/ 47 h 67"/>
                      <a:gd name="T46" fmla="*/ 71 w 77"/>
                      <a:gd name="T47" fmla="*/ 56 h 67"/>
                      <a:gd name="T48" fmla="*/ 71 w 77"/>
                      <a:gd name="T49" fmla="*/ 44 h 67"/>
                      <a:gd name="T50" fmla="*/ 71 w 77"/>
                      <a:gd name="T51" fmla="*/ 35 h 67"/>
                      <a:gd name="T52" fmla="*/ 69 w 77"/>
                      <a:gd name="T53" fmla="*/ 31 h 67"/>
                      <a:gd name="T54" fmla="*/ 66 w 77"/>
                      <a:gd name="T55" fmla="*/ 29 h 67"/>
                      <a:gd name="T56" fmla="*/ 64 w 77"/>
                      <a:gd name="T57" fmla="*/ 27 h 67"/>
                      <a:gd name="T58" fmla="*/ 62 w 77"/>
                      <a:gd name="T59" fmla="*/ 27 h 67"/>
                      <a:gd name="T60" fmla="*/ 57 w 77"/>
                      <a:gd name="T61" fmla="*/ 29 h 67"/>
                      <a:gd name="T62" fmla="*/ 52 w 77"/>
                      <a:gd name="T63" fmla="*/ 29 h 67"/>
                      <a:gd name="T64" fmla="*/ 46 w 77"/>
                      <a:gd name="T65" fmla="*/ 29 h 67"/>
                      <a:gd name="T66" fmla="*/ 41 w 77"/>
                      <a:gd name="T67" fmla="*/ 29 h 67"/>
                      <a:gd name="T68" fmla="*/ 37 w 77"/>
                      <a:gd name="T69" fmla="*/ 29 h 67"/>
                      <a:gd name="T70" fmla="*/ 40 w 77"/>
                      <a:gd name="T71" fmla="*/ 30 h 67"/>
                      <a:gd name="T72" fmla="*/ 43 w 77"/>
                      <a:gd name="T73" fmla="*/ 31 h 67"/>
                      <a:gd name="T74" fmla="*/ 40 w 77"/>
                      <a:gd name="T75" fmla="*/ 32 h 67"/>
                      <a:gd name="T76" fmla="*/ 34 w 77"/>
                      <a:gd name="T77" fmla="*/ 31 h 67"/>
                      <a:gd name="T78" fmla="*/ 29 w 77"/>
                      <a:gd name="T79" fmla="*/ 31 h 67"/>
                      <a:gd name="T80" fmla="*/ 23 w 77"/>
                      <a:gd name="T81" fmla="*/ 30 h 67"/>
                      <a:gd name="T82" fmla="*/ 19 w 77"/>
                      <a:gd name="T83" fmla="*/ 30 h 67"/>
                      <a:gd name="T84" fmla="*/ 17 w 77"/>
                      <a:gd name="T85" fmla="*/ 30 h 67"/>
                      <a:gd name="T86" fmla="*/ 18 w 77"/>
                      <a:gd name="T87" fmla="*/ 31 h 67"/>
                      <a:gd name="T88" fmla="*/ 19 w 77"/>
                      <a:gd name="T89" fmla="*/ 34 h 67"/>
                      <a:gd name="T90" fmla="*/ 19 w 77"/>
                      <a:gd name="T91" fmla="*/ 38 h 67"/>
                      <a:gd name="T92" fmla="*/ 18 w 77"/>
                      <a:gd name="T93" fmla="*/ 42 h 67"/>
                      <a:gd name="T94" fmla="*/ 15 w 77"/>
                      <a:gd name="T95" fmla="*/ 46 h 67"/>
                      <a:gd name="T96" fmla="*/ 14 w 77"/>
                      <a:gd name="T97" fmla="*/ 51 h 67"/>
                      <a:gd name="T98" fmla="*/ 13 w 77"/>
                      <a:gd name="T99" fmla="*/ 57 h 67"/>
                      <a:gd name="T100" fmla="*/ 14 w 77"/>
                      <a:gd name="T101" fmla="*/ 63 h 67"/>
                      <a:gd name="T102" fmla="*/ 14 w 77"/>
                      <a:gd name="T103" fmla="*/ 66 h 67"/>
                      <a:gd name="T104" fmla="*/ 10 w 77"/>
                      <a:gd name="T105" fmla="*/ 61 h 67"/>
                      <a:gd name="T106" fmla="*/ 5 w 77"/>
                      <a:gd name="T107" fmla="*/ 56 h 67"/>
                      <a:gd name="T108" fmla="*/ 3 w 77"/>
                      <a:gd name="T109" fmla="*/ 57 h 67"/>
                      <a:gd name="T110" fmla="*/ 2 w 77"/>
                      <a:gd name="T111" fmla="*/ 61 h 67"/>
                      <a:gd name="T112" fmla="*/ 0 w 77"/>
                      <a:gd name="T113" fmla="*/ 54 h 67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60000 65536"/>
                      <a:gd name="T157" fmla="*/ 0 60000 65536"/>
                      <a:gd name="T158" fmla="*/ 0 60000 65536"/>
                      <a:gd name="T159" fmla="*/ 0 60000 65536"/>
                      <a:gd name="T160" fmla="*/ 0 60000 65536"/>
                      <a:gd name="T161" fmla="*/ 0 60000 65536"/>
                      <a:gd name="T162" fmla="*/ 0 60000 65536"/>
                      <a:gd name="T163" fmla="*/ 0 60000 65536"/>
                      <a:gd name="T164" fmla="*/ 0 60000 65536"/>
                      <a:gd name="T165" fmla="*/ 0 60000 65536"/>
                      <a:gd name="T166" fmla="*/ 0 60000 65536"/>
                      <a:gd name="T167" fmla="*/ 0 60000 65536"/>
                      <a:gd name="T168" fmla="*/ 0 60000 65536"/>
                      <a:gd name="T169" fmla="*/ 0 60000 65536"/>
                      <a:gd name="T170" fmla="*/ 0 60000 65536"/>
                      <a:gd name="T171" fmla="*/ 0 w 77"/>
                      <a:gd name="T172" fmla="*/ 0 h 67"/>
                      <a:gd name="T173" fmla="*/ 77 w 77"/>
                      <a:gd name="T174" fmla="*/ 67 h 67"/>
                    </a:gdLst>
                    <a:ahLst/>
                    <a:cxnLst>
                      <a:cxn ang="T114">
                        <a:pos x="T0" y="T1"/>
                      </a:cxn>
                      <a:cxn ang="T115">
                        <a:pos x="T2" y="T3"/>
                      </a:cxn>
                      <a:cxn ang="T116">
                        <a:pos x="T4" y="T5"/>
                      </a:cxn>
                      <a:cxn ang="T117">
                        <a:pos x="T6" y="T7"/>
                      </a:cxn>
                      <a:cxn ang="T118">
                        <a:pos x="T8" y="T9"/>
                      </a:cxn>
                      <a:cxn ang="T119">
                        <a:pos x="T10" y="T11"/>
                      </a:cxn>
                      <a:cxn ang="T120">
                        <a:pos x="T12" y="T13"/>
                      </a:cxn>
                      <a:cxn ang="T121">
                        <a:pos x="T14" y="T15"/>
                      </a:cxn>
                      <a:cxn ang="T122">
                        <a:pos x="T16" y="T17"/>
                      </a:cxn>
                      <a:cxn ang="T123">
                        <a:pos x="T18" y="T19"/>
                      </a:cxn>
                      <a:cxn ang="T124">
                        <a:pos x="T20" y="T21"/>
                      </a:cxn>
                      <a:cxn ang="T125">
                        <a:pos x="T22" y="T23"/>
                      </a:cxn>
                      <a:cxn ang="T126">
                        <a:pos x="T24" y="T25"/>
                      </a:cxn>
                      <a:cxn ang="T127">
                        <a:pos x="T26" y="T27"/>
                      </a:cxn>
                      <a:cxn ang="T128">
                        <a:pos x="T28" y="T29"/>
                      </a:cxn>
                      <a:cxn ang="T129">
                        <a:pos x="T30" y="T31"/>
                      </a:cxn>
                      <a:cxn ang="T130">
                        <a:pos x="T32" y="T33"/>
                      </a:cxn>
                      <a:cxn ang="T131">
                        <a:pos x="T34" y="T35"/>
                      </a:cxn>
                      <a:cxn ang="T132">
                        <a:pos x="T36" y="T37"/>
                      </a:cxn>
                      <a:cxn ang="T133">
                        <a:pos x="T38" y="T39"/>
                      </a:cxn>
                      <a:cxn ang="T134">
                        <a:pos x="T40" y="T41"/>
                      </a:cxn>
                      <a:cxn ang="T135">
                        <a:pos x="T42" y="T43"/>
                      </a:cxn>
                      <a:cxn ang="T136">
                        <a:pos x="T44" y="T45"/>
                      </a:cxn>
                      <a:cxn ang="T137">
                        <a:pos x="T46" y="T47"/>
                      </a:cxn>
                      <a:cxn ang="T138">
                        <a:pos x="T48" y="T49"/>
                      </a:cxn>
                      <a:cxn ang="T139">
                        <a:pos x="T50" y="T51"/>
                      </a:cxn>
                      <a:cxn ang="T140">
                        <a:pos x="T52" y="T53"/>
                      </a:cxn>
                      <a:cxn ang="T141">
                        <a:pos x="T54" y="T55"/>
                      </a:cxn>
                      <a:cxn ang="T142">
                        <a:pos x="T56" y="T57"/>
                      </a:cxn>
                      <a:cxn ang="T143">
                        <a:pos x="T58" y="T59"/>
                      </a:cxn>
                      <a:cxn ang="T144">
                        <a:pos x="T60" y="T61"/>
                      </a:cxn>
                      <a:cxn ang="T145">
                        <a:pos x="T62" y="T63"/>
                      </a:cxn>
                      <a:cxn ang="T146">
                        <a:pos x="T64" y="T65"/>
                      </a:cxn>
                      <a:cxn ang="T147">
                        <a:pos x="T66" y="T67"/>
                      </a:cxn>
                      <a:cxn ang="T148">
                        <a:pos x="T68" y="T69"/>
                      </a:cxn>
                      <a:cxn ang="T149">
                        <a:pos x="T70" y="T71"/>
                      </a:cxn>
                      <a:cxn ang="T150">
                        <a:pos x="T72" y="T73"/>
                      </a:cxn>
                      <a:cxn ang="T151">
                        <a:pos x="T74" y="T75"/>
                      </a:cxn>
                      <a:cxn ang="T152">
                        <a:pos x="T76" y="T77"/>
                      </a:cxn>
                      <a:cxn ang="T153">
                        <a:pos x="T78" y="T79"/>
                      </a:cxn>
                      <a:cxn ang="T154">
                        <a:pos x="T80" y="T81"/>
                      </a:cxn>
                      <a:cxn ang="T155">
                        <a:pos x="T82" y="T83"/>
                      </a:cxn>
                      <a:cxn ang="T156">
                        <a:pos x="T84" y="T85"/>
                      </a:cxn>
                      <a:cxn ang="T157">
                        <a:pos x="T86" y="T87"/>
                      </a:cxn>
                      <a:cxn ang="T158">
                        <a:pos x="T88" y="T89"/>
                      </a:cxn>
                      <a:cxn ang="T159">
                        <a:pos x="T90" y="T91"/>
                      </a:cxn>
                      <a:cxn ang="T160">
                        <a:pos x="T92" y="T93"/>
                      </a:cxn>
                      <a:cxn ang="T161">
                        <a:pos x="T94" y="T95"/>
                      </a:cxn>
                      <a:cxn ang="T162">
                        <a:pos x="T96" y="T97"/>
                      </a:cxn>
                      <a:cxn ang="T163">
                        <a:pos x="T98" y="T99"/>
                      </a:cxn>
                      <a:cxn ang="T164">
                        <a:pos x="T100" y="T101"/>
                      </a:cxn>
                      <a:cxn ang="T165">
                        <a:pos x="T102" y="T103"/>
                      </a:cxn>
                      <a:cxn ang="T166">
                        <a:pos x="T104" y="T105"/>
                      </a:cxn>
                      <a:cxn ang="T167">
                        <a:pos x="T106" y="T107"/>
                      </a:cxn>
                      <a:cxn ang="T168">
                        <a:pos x="T108" y="T109"/>
                      </a:cxn>
                      <a:cxn ang="T169">
                        <a:pos x="T110" y="T111"/>
                      </a:cxn>
                      <a:cxn ang="T170">
                        <a:pos x="T112" y="T113"/>
                      </a:cxn>
                    </a:cxnLst>
                    <a:rect l="T171" t="T172" r="T173" b="T174"/>
                    <a:pathLst>
                      <a:path w="77" h="67">
                        <a:moveTo>
                          <a:pt x="0" y="54"/>
                        </a:moveTo>
                        <a:lnTo>
                          <a:pt x="0" y="46"/>
                        </a:lnTo>
                        <a:lnTo>
                          <a:pt x="1" y="35"/>
                        </a:lnTo>
                        <a:lnTo>
                          <a:pt x="3" y="25"/>
                        </a:lnTo>
                        <a:lnTo>
                          <a:pt x="6" y="18"/>
                        </a:lnTo>
                        <a:lnTo>
                          <a:pt x="10" y="12"/>
                        </a:lnTo>
                        <a:lnTo>
                          <a:pt x="16" y="9"/>
                        </a:lnTo>
                        <a:lnTo>
                          <a:pt x="20" y="6"/>
                        </a:lnTo>
                        <a:lnTo>
                          <a:pt x="27" y="3"/>
                        </a:lnTo>
                        <a:lnTo>
                          <a:pt x="34" y="0"/>
                        </a:lnTo>
                        <a:lnTo>
                          <a:pt x="43" y="0"/>
                        </a:lnTo>
                        <a:lnTo>
                          <a:pt x="52" y="2"/>
                        </a:lnTo>
                        <a:lnTo>
                          <a:pt x="57" y="5"/>
                        </a:lnTo>
                        <a:lnTo>
                          <a:pt x="62" y="8"/>
                        </a:lnTo>
                        <a:lnTo>
                          <a:pt x="69" y="14"/>
                        </a:lnTo>
                        <a:lnTo>
                          <a:pt x="73" y="19"/>
                        </a:lnTo>
                        <a:lnTo>
                          <a:pt x="76" y="21"/>
                        </a:lnTo>
                        <a:lnTo>
                          <a:pt x="73" y="22"/>
                        </a:lnTo>
                        <a:lnTo>
                          <a:pt x="73" y="24"/>
                        </a:lnTo>
                        <a:lnTo>
                          <a:pt x="73" y="27"/>
                        </a:lnTo>
                        <a:lnTo>
                          <a:pt x="72" y="32"/>
                        </a:lnTo>
                        <a:lnTo>
                          <a:pt x="74" y="39"/>
                        </a:lnTo>
                        <a:lnTo>
                          <a:pt x="75" y="47"/>
                        </a:lnTo>
                        <a:lnTo>
                          <a:pt x="71" y="56"/>
                        </a:lnTo>
                        <a:lnTo>
                          <a:pt x="71" y="44"/>
                        </a:lnTo>
                        <a:lnTo>
                          <a:pt x="71" y="35"/>
                        </a:lnTo>
                        <a:lnTo>
                          <a:pt x="69" y="31"/>
                        </a:lnTo>
                        <a:lnTo>
                          <a:pt x="66" y="29"/>
                        </a:lnTo>
                        <a:lnTo>
                          <a:pt x="64" y="27"/>
                        </a:lnTo>
                        <a:lnTo>
                          <a:pt x="62" y="27"/>
                        </a:lnTo>
                        <a:lnTo>
                          <a:pt x="57" y="29"/>
                        </a:lnTo>
                        <a:lnTo>
                          <a:pt x="52" y="29"/>
                        </a:lnTo>
                        <a:lnTo>
                          <a:pt x="46" y="29"/>
                        </a:lnTo>
                        <a:lnTo>
                          <a:pt x="41" y="29"/>
                        </a:lnTo>
                        <a:lnTo>
                          <a:pt x="37" y="29"/>
                        </a:lnTo>
                        <a:lnTo>
                          <a:pt x="40" y="30"/>
                        </a:lnTo>
                        <a:lnTo>
                          <a:pt x="43" y="31"/>
                        </a:lnTo>
                        <a:lnTo>
                          <a:pt x="40" y="32"/>
                        </a:lnTo>
                        <a:lnTo>
                          <a:pt x="34" y="31"/>
                        </a:lnTo>
                        <a:lnTo>
                          <a:pt x="29" y="31"/>
                        </a:lnTo>
                        <a:lnTo>
                          <a:pt x="23" y="30"/>
                        </a:lnTo>
                        <a:lnTo>
                          <a:pt x="19" y="30"/>
                        </a:lnTo>
                        <a:lnTo>
                          <a:pt x="17" y="30"/>
                        </a:lnTo>
                        <a:lnTo>
                          <a:pt x="18" y="31"/>
                        </a:lnTo>
                        <a:lnTo>
                          <a:pt x="19" y="34"/>
                        </a:lnTo>
                        <a:lnTo>
                          <a:pt x="19" y="38"/>
                        </a:lnTo>
                        <a:lnTo>
                          <a:pt x="18" y="42"/>
                        </a:lnTo>
                        <a:lnTo>
                          <a:pt x="15" y="46"/>
                        </a:lnTo>
                        <a:lnTo>
                          <a:pt x="14" y="51"/>
                        </a:lnTo>
                        <a:lnTo>
                          <a:pt x="13" y="57"/>
                        </a:lnTo>
                        <a:lnTo>
                          <a:pt x="14" y="63"/>
                        </a:lnTo>
                        <a:lnTo>
                          <a:pt x="14" y="66"/>
                        </a:lnTo>
                        <a:lnTo>
                          <a:pt x="10" y="61"/>
                        </a:lnTo>
                        <a:lnTo>
                          <a:pt x="5" y="56"/>
                        </a:lnTo>
                        <a:lnTo>
                          <a:pt x="3" y="57"/>
                        </a:lnTo>
                        <a:lnTo>
                          <a:pt x="2" y="61"/>
                        </a:lnTo>
                        <a:lnTo>
                          <a:pt x="0" y="54"/>
                        </a:lnTo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</p:grpSp>
            <p:grpSp>
              <p:nvGrpSpPr>
                <p:cNvPr id="247" name="Group 1120"/>
                <p:cNvGrpSpPr>
                  <a:grpSpLocks/>
                </p:cNvGrpSpPr>
                <p:nvPr/>
              </p:nvGrpSpPr>
              <p:grpSpPr bwMode="auto">
                <a:xfrm>
                  <a:off x="3557" y="3004"/>
                  <a:ext cx="210" cy="54"/>
                  <a:chOff x="3557" y="3004"/>
                  <a:chExt cx="210" cy="54"/>
                </a:xfrm>
              </p:grpSpPr>
              <p:sp>
                <p:nvSpPr>
                  <p:cNvPr id="249" name="Freeform 1121"/>
                  <p:cNvSpPr>
                    <a:spLocks/>
                  </p:cNvSpPr>
                  <p:nvPr/>
                </p:nvSpPr>
                <p:spPr bwMode="auto">
                  <a:xfrm>
                    <a:off x="3557" y="3004"/>
                    <a:ext cx="93" cy="54"/>
                  </a:xfrm>
                  <a:custGeom>
                    <a:avLst/>
                    <a:gdLst>
                      <a:gd name="T0" fmla="*/ 43 w 93"/>
                      <a:gd name="T1" fmla="*/ 7 h 54"/>
                      <a:gd name="T2" fmla="*/ 32 w 93"/>
                      <a:gd name="T3" fmla="*/ 16 h 54"/>
                      <a:gd name="T4" fmla="*/ 18 w 93"/>
                      <a:gd name="T5" fmla="*/ 26 h 54"/>
                      <a:gd name="T6" fmla="*/ 7 w 93"/>
                      <a:gd name="T7" fmla="*/ 32 h 54"/>
                      <a:gd name="T8" fmla="*/ 1 w 93"/>
                      <a:gd name="T9" fmla="*/ 37 h 54"/>
                      <a:gd name="T10" fmla="*/ 0 w 93"/>
                      <a:gd name="T11" fmla="*/ 46 h 54"/>
                      <a:gd name="T12" fmla="*/ 6 w 93"/>
                      <a:gd name="T13" fmla="*/ 50 h 54"/>
                      <a:gd name="T14" fmla="*/ 19 w 93"/>
                      <a:gd name="T15" fmla="*/ 52 h 54"/>
                      <a:gd name="T16" fmla="*/ 31 w 93"/>
                      <a:gd name="T17" fmla="*/ 53 h 54"/>
                      <a:gd name="T18" fmla="*/ 43 w 93"/>
                      <a:gd name="T19" fmla="*/ 52 h 54"/>
                      <a:gd name="T20" fmla="*/ 52 w 93"/>
                      <a:gd name="T21" fmla="*/ 46 h 54"/>
                      <a:gd name="T22" fmla="*/ 67 w 93"/>
                      <a:gd name="T23" fmla="*/ 40 h 54"/>
                      <a:gd name="T24" fmla="*/ 90 w 93"/>
                      <a:gd name="T25" fmla="*/ 34 h 54"/>
                      <a:gd name="T26" fmla="*/ 92 w 93"/>
                      <a:gd name="T27" fmla="*/ 13 h 54"/>
                      <a:gd name="T28" fmla="*/ 89 w 93"/>
                      <a:gd name="T29" fmla="*/ 0 h 54"/>
                      <a:gd name="T30" fmla="*/ 43 w 93"/>
                      <a:gd name="T31" fmla="*/ 7 h 54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w 93"/>
                      <a:gd name="T49" fmla="*/ 0 h 54"/>
                      <a:gd name="T50" fmla="*/ 93 w 93"/>
                      <a:gd name="T51" fmla="*/ 54 h 54"/>
                    </a:gdLst>
                    <a:ahLst/>
                    <a:cxnLst>
                      <a:cxn ang="T32">
                        <a:pos x="T0" y="T1"/>
                      </a:cxn>
                      <a:cxn ang="T33">
                        <a:pos x="T2" y="T3"/>
                      </a:cxn>
                      <a:cxn ang="T34">
                        <a:pos x="T4" y="T5"/>
                      </a:cxn>
                      <a:cxn ang="T35">
                        <a:pos x="T6" y="T7"/>
                      </a:cxn>
                      <a:cxn ang="T36">
                        <a:pos x="T8" y="T9"/>
                      </a:cxn>
                      <a:cxn ang="T37">
                        <a:pos x="T10" y="T11"/>
                      </a:cxn>
                      <a:cxn ang="T38">
                        <a:pos x="T12" y="T13"/>
                      </a:cxn>
                      <a:cxn ang="T39">
                        <a:pos x="T14" y="T15"/>
                      </a:cxn>
                      <a:cxn ang="T40">
                        <a:pos x="T16" y="T17"/>
                      </a:cxn>
                      <a:cxn ang="T41">
                        <a:pos x="T18" y="T19"/>
                      </a:cxn>
                      <a:cxn ang="T42">
                        <a:pos x="T20" y="T21"/>
                      </a:cxn>
                      <a:cxn ang="T43">
                        <a:pos x="T22" y="T23"/>
                      </a:cxn>
                      <a:cxn ang="T44">
                        <a:pos x="T24" y="T25"/>
                      </a:cxn>
                      <a:cxn ang="T45">
                        <a:pos x="T26" y="T27"/>
                      </a:cxn>
                      <a:cxn ang="T46">
                        <a:pos x="T28" y="T29"/>
                      </a:cxn>
                      <a:cxn ang="T47">
                        <a:pos x="T30" y="T31"/>
                      </a:cxn>
                    </a:cxnLst>
                    <a:rect l="T48" t="T49" r="T50" b="T51"/>
                    <a:pathLst>
                      <a:path w="93" h="54">
                        <a:moveTo>
                          <a:pt x="43" y="7"/>
                        </a:moveTo>
                        <a:lnTo>
                          <a:pt x="32" y="16"/>
                        </a:lnTo>
                        <a:lnTo>
                          <a:pt x="18" y="26"/>
                        </a:lnTo>
                        <a:lnTo>
                          <a:pt x="7" y="32"/>
                        </a:lnTo>
                        <a:lnTo>
                          <a:pt x="1" y="37"/>
                        </a:lnTo>
                        <a:lnTo>
                          <a:pt x="0" y="46"/>
                        </a:lnTo>
                        <a:lnTo>
                          <a:pt x="6" y="50"/>
                        </a:lnTo>
                        <a:lnTo>
                          <a:pt x="19" y="52"/>
                        </a:lnTo>
                        <a:lnTo>
                          <a:pt x="31" y="53"/>
                        </a:lnTo>
                        <a:lnTo>
                          <a:pt x="43" y="52"/>
                        </a:lnTo>
                        <a:lnTo>
                          <a:pt x="52" y="46"/>
                        </a:lnTo>
                        <a:lnTo>
                          <a:pt x="67" y="40"/>
                        </a:lnTo>
                        <a:lnTo>
                          <a:pt x="90" y="34"/>
                        </a:lnTo>
                        <a:lnTo>
                          <a:pt x="92" y="13"/>
                        </a:lnTo>
                        <a:lnTo>
                          <a:pt x="89" y="0"/>
                        </a:lnTo>
                        <a:lnTo>
                          <a:pt x="43" y="7"/>
                        </a:lnTo>
                      </a:path>
                    </a:pathLst>
                  </a:custGeom>
                  <a:blipFill dpi="0" rotWithShape="0">
                    <a:blip/>
                    <a:srcRect/>
                    <a:tile tx="0" ty="0" sx="100000" sy="100000" flip="none" algn="tl"/>
                  </a:blip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  <p:sp>
                <p:nvSpPr>
                  <p:cNvPr id="250" name="Freeform 1122"/>
                  <p:cNvSpPr>
                    <a:spLocks/>
                  </p:cNvSpPr>
                  <p:nvPr/>
                </p:nvSpPr>
                <p:spPr bwMode="auto">
                  <a:xfrm>
                    <a:off x="3671" y="3008"/>
                    <a:ext cx="96" cy="46"/>
                  </a:xfrm>
                  <a:custGeom>
                    <a:avLst/>
                    <a:gdLst>
                      <a:gd name="T0" fmla="*/ 2 w 96"/>
                      <a:gd name="T1" fmla="*/ 0 h 46"/>
                      <a:gd name="T2" fmla="*/ 0 w 96"/>
                      <a:gd name="T3" fmla="*/ 18 h 46"/>
                      <a:gd name="T4" fmla="*/ 2 w 96"/>
                      <a:gd name="T5" fmla="*/ 31 h 46"/>
                      <a:gd name="T6" fmla="*/ 24 w 96"/>
                      <a:gd name="T7" fmla="*/ 36 h 46"/>
                      <a:gd name="T8" fmla="*/ 35 w 96"/>
                      <a:gd name="T9" fmla="*/ 36 h 46"/>
                      <a:gd name="T10" fmla="*/ 51 w 96"/>
                      <a:gd name="T11" fmla="*/ 41 h 46"/>
                      <a:gd name="T12" fmla="*/ 69 w 96"/>
                      <a:gd name="T13" fmla="*/ 44 h 46"/>
                      <a:gd name="T14" fmla="*/ 94 w 96"/>
                      <a:gd name="T15" fmla="*/ 45 h 46"/>
                      <a:gd name="T16" fmla="*/ 95 w 96"/>
                      <a:gd name="T17" fmla="*/ 39 h 46"/>
                      <a:gd name="T18" fmla="*/ 95 w 96"/>
                      <a:gd name="T19" fmla="*/ 32 h 46"/>
                      <a:gd name="T20" fmla="*/ 75 w 96"/>
                      <a:gd name="T21" fmla="*/ 21 h 46"/>
                      <a:gd name="T22" fmla="*/ 54 w 96"/>
                      <a:gd name="T23" fmla="*/ 9 h 46"/>
                      <a:gd name="T24" fmla="*/ 41 w 96"/>
                      <a:gd name="T25" fmla="*/ 0 h 46"/>
                      <a:gd name="T26" fmla="*/ 2 w 96"/>
                      <a:gd name="T27" fmla="*/ 0 h 4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96"/>
                      <a:gd name="T43" fmla="*/ 0 h 46"/>
                      <a:gd name="T44" fmla="*/ 96 w 96"/>
                      <a:gd name="T45" fmla="*/ 46 h 46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96" h="46">
                        <a:moveTo>
                          <a:pt x="2" y="0"/>
                        </a:moveTo>
                        <a:lnTo>
                          <a:pt x="0" y="18"/>
                        </a:lnTo>
                        <a:lnTo>
                          <a:pt x="2" y="31"/>
                        </a:lnTo>
                        <a:lnTo>
                          <a:pt x="24" y="36"/>
                        </a:lnTo>
                        <a:lnTo>
                          <a:pt x="35" y="36"/>
                        </a:lnTo>
                        <a:lnTo>
                          <a:pt x="51" y="41"/>
                        </a:lnTo>
                        <a:lnTo>
                          <a:pt x="69" y="44"/>
                        </a:lnTo>
                        <a:lnTo>
                          <a:pt x="94" y="45"/>
                        </a:lnTo>
                        <a:lnTo>
                          <a:pt x="95" y="39"/>
                        </a:lnTo>
                        <a:lnTo>
                          <a:pt x="95" y="32"/>
                        </a:lnTo>
                        <a:lnTo>
                          <a:pt x="75" y="21"/>
                        </a:lnTo>
                        <a:lnTo>
                          <a:pt x="54" y="9"/>
                        </a:lnTo>
                        <a:lnTo>
                          <a:pt x="41" y="0"/>
                        </a:lnTo>
                        <a:lnTo>
                          <a:pt x="2" y="0"/>
                        </a:lnTo>
                      </a:path>
                    </a:pathLst>
                  </a:custGeom>
                  <a:blipFill dpi="0" rotWithShape="0">
                    <a:blip/>
                    <a:srcRect/>
                    <a:tile tx="0" ty="0" sx="100000" sy="100000" flip="none" algn="tl"/>
                  </a:blip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</p:grpSp>
            <p:sp>
              <p:nvSpPr>
                <p:cNvPr id="248" name="Freeform 1123"/>
                <p:cNvSpPr>
                  <a:spLocks/>
                </p:cNvSpPr>
                <p:nvPr/>
              </p:nvSpPr>
              <p:spPr bwMode="auto">
                <a:xfrm>
                  <a:off x="3594" y="2651"/>
                  <a:ext cx="143" cy="373"/>
                </a:xfrm>
                <a:custGeom>
                  <a:avLst/>
                  <a:gdLst>
                    <a:gd name="T0" fmla="*/ 4 w 143"/>
                    <a:gd name="T1" fmla="*/ 0 h 373"/>
                    <a:gd name="T2" fmla="*/ 0 w 143"/>
                    <a:gd name="T3" fmla="*/ 33 h 373"/>
                    <a:gd name="T4" fmla="*/ 0 w 143"/>
                    <a:gd name="T5" fmla="*/ 84 h 373"/>
                    <a:gd name="T6" fmla="*/ 0 w 143"/>
                    <a:gd name="T7" fmla="*/ 144 h 373"/>
                    <a:gd name="T8" fmla="*/ 4 w 143"/>
                    <a:gd name="T9" fmla="*/ 179 h 373"/>
                    <a:gd name="T10" fmla="*/ 4 w 143"/>
                    <a:gd name="T11" fmla="*/ 194 h 373"/>
                    <a:gd name="T12" fmla="*/ 1 w 143"/>
                    <a:gd name="T13" fmla="*/ 251 h 373"/>
                    <a:gd name="T14" fmla="*/ 3 w 143"/>
                    <a:gd name="T15" fmla="*/ 292 h 373"/>
                    <a:gd name="T16" fmla="*/ 6 w 143"/>
                    <a:gd name="T17" fmla="*/ 348 h 373"/>
                    <a:gd name="T18" fmla="*/ 6 w 143"/>
                    <a:gd name="T19" fmla="*/ 363 h 373"/>
                    <a:gd name="T20" fmla="*/ 15 w 143"/>
                    <a:gd name="T21" fmla="*/ 370 h 373"/>
                    <a:gd name="T22" fmla="*/ 51 w 143"/>
                    <a:gd name="T23" fmla="*/ 361 h 373"/>
                    <a:gd name="T24" fmla="*/ 62 w 143"/>
                    <a:gd name="T25" fmla="*/ 242 h 373"/>
                    <a:gd name="T26" fmla="*/ 65 w 143"/>
                    <a:gd name="T27" fmla="*/ 167 h 373"/>
                    <a:gd name="T28" fmla="*/ 69 w 143"/>
                    <a:gd name="T29" fmla="*/ 102 h 373"/>
                    <a:gd name="T30" fmla="*/ 73 w 143"/>
                    <a:gd name="T31" fmla="*/ 206 h 373"/>
                    <a:gd name="T32" fmla="*/ 78 w 143"/>
                    <a:gd name="T33" fmla="*/ 360 h 373"/>
                    <a:gd name="T34" fmla="*/ 114 w 143"/>
                    <a:gd name="T35" fmla="*/ 372 h 373"/>
                    <a:gd name="T36" fmla="*/ 121 w 143"/>
                    <a:gd name="T37" fmla="*/ 363 h 373"/>
                    <a:gd name="T38" fmla="*/ 130 w 143"/>
                    <a:gd name="T39" fmla="*/ 227 h 373"/>
                    <a:gd name="T40" fmla="*/ 132 w 143"/>
                    <a:gd name="T41" fmla="*/ 162 h 373"/>
                    <a:gd name="T42" fmla="*/ 142 w 143"/>
                    <a:gd name="T43" fmla="*/ 18 h 373"/>
                    <a:gd name="T44" fmla="*/ 139 w 143"/>
                    <a:gd name="T45" fmla="*/ 2 h 373"/>
                    <a:gd name="T46" fmla="*/ 4 w 143"/>
                    <a:gd name="T47" fmla="*/ 0 h 373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w 143"/>
                    <a:gd name="T73" fmla="*/ 0 h 373"/>
                    <a:gd name="T74" fmla="*/ 143 w 143"/>
                    <a:gd name="T75" fmla="*/ 373 h 373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T72" t="T73" r="T74" b="T75"/>
                  <a:pathLst>
                    <a:path w="143" h="373">
                      <a:moveTo>
                        <a:pt x="4" y="0"/>
                      </a:moveTo>
                      <a:lnTo>
                        <a:pt x="0" y="33"/>
                      </a:lnTo>
                      <a:lnTo>
                        <a:pt x="0" y="84"/>
                      </a:lnTo>
                      <a:lnTo>
                        <a:pt x="0" y="144"/>
                      </a:lnTo>
                      <a:lnTo>
                        <a:pt x="4" y="179"/>
                      </a:lnTo>
                      <a:lnTo>
                        <a:pt x="4" y="194"/>
                      </a:lnTo>
                      <a:lnTo>
                        <a:pt x="1" y="251"/>
                      </a:lnTo>
                      <a:lnTo>
                        <a:pt x="3" y="292"/>
                      </a:lnTo>
                      <a:lnTo>
                        <a:pt x="6" y="348"/>
                      </a:lnTo>
                      <a:lnTo>
                        <a:pt x="6" y="363"/>
                      </a:lnTo>
                      <a:lnTo>
                        <a:pt x="15" y="370"/>
                      </a:lnTo>
                      <a:lnTo>
                        <a:pt x="51" y="361"/>
                      </a:lnTo>
                      <a:lnTo>
                        <a:pt x="62" y="242"/>
                      </a:lnTo>
                      <a:lnTo>
                        <a:pt x="65" y="167"/>
                      </a:lnTo>
                      <a:lnTo>
                        <a:pt x="69" y="102"/>
                      </a:lnTo>
                      <a:lnTo>
                        <a:pt x="73" y="206"/>
                      </a:lnTo>
                      <a:lnTo>
                        <a:pt x="78" y="360"/>
                      </a:lnTo>
                      <a:lnTo>
                        <a:pt x="114" y="372"/>
                      </a:lnTo>
                      <a:lnTo>
                        <a:pt x="121" y="363"/>
                      </a:lnTo>
                      <a:lnTo>
                        <a:pt x="130" y="227"/>
                      </a:lnTo>
                      <a:lnTo>
                        <a:pt x="132" y="162"/>
                      </a:lnTo>
                      <a:lnTo>
                        <a:pt x="142" y="18"/>
                      </a:lnTo>
                      <a:lnTo>
                        <a:pt x="139" y="2"/>
                      </a:lnTo>
                      <a:lnTo>
                        <a:pt x="4" y="0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SG"/>
                </a:p>
              </p:txBody>
            </p:sp>
          </p:grpSp>
          <p:grpSp>
            <p:nvGrpSpPr>
              <p:cNvPr id="215" name="Group 1124"/>
              <p:cNvGrpSpPr>
                <a:grpSpLocks/>
              </p:cNvGrpSpPr>
              <p:nvPr/>
            </p:nvGrpSpPr>
            <p:grpSpPr bwMode="auto">
              <a:xfrm>
                <a:off x="3792" y="2352"/>
                <a:ext cx="153" cy="695"/>
                <a:chOff x="3792" y="2352"/>
                <a:chExt cx="153" cy="695"/>
              </a:xfrm>
            </p:grpSpPr>
            <p:sp>
              <p:nvSpPr>
                <p:cNvPr id="231" name="Freeform 1125"/>
                <p:cNvSpPr>
                  <a:spLocks/>
                </p:cNvSpPr>
                <p:nvPr/>
              </p:nvSpPr>
              <p:spPr bwMode="auto">
                <a:xfrm>
                  <a:off x="3823" y="2824"/>
                  <a:ext cx="82" cy="203"/>
                </a:xfrm>
                <a:custGeom>
                  <a:avLst/>
                  <a:gdLst>
                    <a:gd name="T0" fmla="*/ 18 w 82"/>
                    <a:gd name="T1" fmla="*/ 0 h 203"/>
                    <a:gd name="T2" fmla="*/ 16 w 82"/>
                    <a:gd name="T3" fmla="*/ 24 h 203"/>
                    <a:gd name="T4" fmla="*/ 15 w 82"/>
                    <a:gd name="T5" fmla="*/ 51 h 203"/>
                    <a:gd name="T6" fmla="*/ 15 w 82"/>
                    <a:gd name="T7" fmla="*/ 78 h 203"/>
                    <a:gd name="T8" fmla="*/ 16 w 82"/>
                    <a:gd name="T9" fmla="*/ 103 h 203"/>
                    <a:gd name="T10" fmla="*/ 16 w 82"/>
                    <a:gd name="T11" fmla="*/ 123 h 203"/>
                    <a:gd name="T12" fmla="*/ 16 w 82"/>
                    <a:gd name="T13" fmla="*/ 149 h 203"/>
                    <a:gd name="T14" fmla="*/ 15 w 82"/>
                    <a:gd name="T15" fmla="*/ 159 h 203"/>
                    <a:gd name="T16" fmla="*/ 4 w 82"/>
                    <a:gd name="T17" fmla="*/ 190 h 203"/>
                    <a:gd name="T18" fmla="*/ 0 w 82"/>
                    <a:gd name="T19" fmla="*/ 202 h 203"/>
                    <a:gd name="T20" fmla="*/ 17 w 82"/>
                    <a:gd name="T21" fmla="*/ 202 h 203"/>
                    <a:gd name="T22" fmla="*/ 25 w 82"/>
                    <a:gd name="T23" fmla="*/ 188 h 203"/>
                    <a:gd name="T24" fmla="*/ 30 w 82"/>
                    <a:gd name="T25" fmla="*/ 172 h 203"/>
                    <a:gd name="T26" fmla="*/ 33 w 82"/>
                    <a:gd name="T27" fmla="*/ 147 h 203"/>
                    <a:gd name="T28" fmla="*/ 43 w 82"/>
                    <a:gd name="T29" fmla="*/ 78 h 203"/>
                    <a:gd name="T30" fmla="*/ 46 w 82"/>
                    <a:gd name="T31" fmla="*/ 59 h 203"/>
                    <a:gd name="T32" fmla="*/ 44 w 82"/>
                    <a:gd name="T33" fmla="*/ 96 h 203"/>
                    <a:gd name="T34" fmla="*/ 47 w 82"/>
                    <a:gd name="T35" fmla="*/ 119 h 203"/>
                    <a:gd name="T36" fmla="*/ 48 w 82"/>
                    <a:gd name="T37" fmla="*/ 141 h 203"/>
                    <a:gd name="T38" fmla="*/ 46 w 82"/>
                    <a:gd name="T39" fmla="*/ 160 h 203"/>
                    <a:gd name="T40" fmla="*/ 47 w 82"/>
                    <a:gd name="T41" fmla="*/ 170 h 203"/>
                    <a:gd name="T42" fmla="*/ 58 w 82"/>
                    <a:gd name="T43" fmla="*/ 199 h 203"/>
                    <a:gd name="T44" fmla="*/ 68 w 82"/>
                    <a:gd name="T45" fmla="*/ 199 h 203"/>
                    <a:gd name="T46" fmla="*/ 73 w 82"/>
                    <a:gd name="T47" fmla="*/ 199 h 203"/>
                    <a:gd name="T48" fmla="*/ 79 w 82"/>
                    <a:gd name="T49" fmla="*/ 193 h 203"/>
                    <a:gd name="T50" fmla="*/ 64 w 82"/>
                    <a:gd name="T51" fmla="*/ 160 h 203"/>
                    <a:gd name="T52" fmla="*/ 72 w 82"/>
                    <a:gd name="T53" fmla="*/ 90 h 203"/>
                    <a:gd name="T54" fmla="*/ 75 w 82"/>
                    <a:gd name="T55" fmla="*/ 57 h 203"/>
                    <a:gd name="T56" fmla="*/ 81 w 82"/>
                    <a:gd name="T57" fmla="*/ 1 h 203"/>
                    <a:gd name="T58" fmla="*/ 18 w 82"/>
                    <a:gd name="T59" fmla="*/ 0 h 203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82"/>
                    <a:gd name="T91" fmla="*/ 0 h 203"/>
                    <a:gd name="T92" fmla="*/ 82 w 82"/>
                    <a:gd name="T93" fmla="*/ 203 h 203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82" h="203">
                      <a:moveTo>
                        <a:pt x="18" y="0"/>
                      </a:moveTo>
                      <a:lnTo>
                        <a:pt x="16" y="24"/>
                      </a:lnTo>
                      <a:lnTo>
                        <a:pt x="15" y="51"/>
                      </a:lnTo>
                      <a:lnTo>
                        <a:pt x="15" y="78"/>
                      </a:lnTo>
                      <a:lnTo>
                        <a:pt x="16" y="103"/>
                      </a:lnTo>
                      <a:lnTo>
                        <a:pt x="16" y="123"/>
                      </a:lnTo>
                      <a:lnTo>
                        <a:pt x="16" y="149"/>
                      </a:lnTo>
                      <a:lnTo>
                        <a:pt x="15" y="159"/>
                      </a:lnTo>
                      <a:lnTo>
                        <a:pt x="4" y="190"/>
                      </a:lnTo>
                      <a:lnTo>
                        <a:pt x="0" y="202"/>
                      </a:lnTo>
                      <a:lnTo>
                        <a:pt x="17" y="202"/>
                      </a:lnTo>
                      <a:lnTo>
                        <a:pt x="25" y="188"/>
                      </a:lnTo>
                      <a:lnTo>
                        <a:pt x="30" y="172"/>
                      </a:lnTo>
                      <a:lnTo>
                        <a:pt x="33" y="147"/>
                      </a:lnTo>
                      <a:lnTo>
                        <a:pt x="43" y="78"/>
                      </a:lnTo>
                      <a:lnTo>
                        <a:pt x="46" y="59"/>
                      </a:lnTo>
                      <a:lnTo>
                        <a:pt x="44" y="96"/>
                      </a:lnTo>
                      <a:lnTo>
                        <a:pt x="47" y="119"/>
                      </a:lnTo>
                      <a:lnTo>
                        <a:pt x="48" y="141"/>
                      </a:lnTo>
                      <a:lnTo>
                        <a:pt x="46" y="160"/>
                      </a:lnTo>
                      <a:lnTo>
                        <a:pt x="47" y="170"/>
                      </a:lnTo>
                      <a:lnTo>
                        <a:pt x="58" y="199"/>
                      </a:lnTo>
                      <a:lnTo>
                        <a:pt x="68" y="199"/>
                      </a:lnTo>
                      <a:lnTo>
                        <a:pt x="73" y="199"/>
                      </a:lnTo>
                      <a:lnTo>
                        <a:pt x="79" y="193"/>
                      </a:lnTo>
                      <a:lnTo>
                        <a:pt x="64" y="160"/>
                      </a:lnTo>
                      <a:lnTo>
                        <a:pt x="72" y="90"/>
                      </a:lnTo>
                      <a:lnTo>
                        <a:pt x="75" y="57"/>
                      </a:lnTo>
                      <a:lnTo>
                        <a:pt x="81" y="1"/>
                      </a:lnTo>
                      <a:lnTo>
                        <a:pt x="18" y="0"/>
                      </a:lnTo>
                    </a:path>
                  </a:pathLst>
                </a:custGeom>
                <a:blipFill dpi="0" rotWithShape="0">
                  <a:blip/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SG"/>
                </a:p>
              </p:txBody>
            </p:sp>
            <p:grpSp>
              <p:nvGrpSpPr>
                <p:cNvPr id="232" name="Group 1126"/>
                <p:cNvGrpSpPr>
                  <a:grpSpLocks/>
                </p:cNvGrpSpPr>
                <p:nvPr/>
              </p:nvGrpSpPr>
              <p:grpSpPr bwMode="auto">
                <a:xfrm>
                  <a:off x="3794" y="2572"/>
                  <a:ext cx="148" cy="203"/>
                  <a:chOff x="3794" y="2572"/>
                  <a:chExt cx="148" cy="203"/>
                </a:xfrm>
              </p:grpSpPr>
              <p:sp>
                <p:nvSpPr>
                  <p:cNvPr id="243" name="Freeform 1127"/>
                  <p:cNvSpPr>
                    <a:spLocks/>
                  </p:cNvSpPr>
                  <p:nvPr/>
                </p:nvSpPr>
                <p:spPr bwMode="auto">
                  <a:xfrm>
                    <a:off x="3794" y="2578"/>
                    <a:ext cx="41" cy="197"/>
                  </a:xfrm>
                  <a:custGeom>
                    <a:avLst/>
                    <a:gdLst>
                      <a:gd name="T0" fmla="*/ 2 w 41"/>
                      <a:gd name="T1" fmla="*/ 0 h 197"/>
                      <a:gd name="T2" fmla="*/ 0 w 41"/>
                      <a:gd name="T3" fmla="*/ 44 h 197"/>
                      <a:gd name="T4" fmla="*/ 6 w 41"/>
                      <a:gd name="T5" fmla="*/ 105 h 197"/>
                      <a:gd name="T6" fmla="*/ 12 w 41"/>
                      <a:gd name="T7" fmla="*/ 158 h 197"/>
                      <a:gd name="T8" fmla="*/ 22 w 41"/>
                      <a:gd name="T9" fmla="*/ 190 h 197"/>
                      <a:gd name="T10" fmla="*/ 26 w 41"/>
                      <a:gd name="T11" fmla="*/ 196 h 197"/>
                      <a:gd name="T12" fmla="*/ 29 w 41"/>
                      <a:gd name="T13" fmla="*/ 187 h 197"/>
                      <a:gd name="T14" fmla="*/ 31 w 41"/>
                      <a:gd name="T15" fmla="*/ 164 h 197"/>
                      <a:gd name="T16" fmla="*/ 40 w 41"/>
                      <a:gd name="T17" fmla="*/ 158 h 197"/>
                      <a:gd name="T18" fmla="*/ 28 w 41"/>
                      <a:gd name="T19" fmla="*/ 141 h 197"/>
                      <a:gd name="T20" fmla="*/ 20 w 41"/>
                      <a:gd name="T21" fmla="*/ 130 h 197"/>
                      <a:gd name="T22" fmla="*/ 21 w 41"/>
                      <a:gd name="T23" fmla="*/ 40 h 197"/>
                      <a:gd name="T24" fmla="*/ 25 w 41"/>
                      <a:gd name="T25" fmla="*/ 4 h 197"/>
                      <a:gd name="T26" fmla="*/ 2 w 41"/>
                      <a:gd name="T27" fmla="*/ 0 h 197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1"/>
                      <a:gd name="T43" fmla="*/ 0 h 197"/>
                      <a:gd name="T44" fmla="*/ 41 w 41"/>
                      <a:gd name="T45" fmla="*/ 197 h 197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1" h="197">
                        <a:moveTo>
                          <a:pt x="2" y="0"/>
                        </a:moveTo>
                        <a:lnTo>
                          <a:pt x="0" y="44"/>
                        </a:lnTo>
                        <a:lnTo>
                          <a:pt x="6" y="105"/>
                        </a:lnTo>
                        <a:lnTo>
                          <a:pt x="12" y="158"/>
                        </a:lnTo>
                        <a:lnTo>
                          <a:pt x="22" y="190"/>
                        </a:lnTo>
                        <a:lnTo>
                          <a:pt x="26" y="196"/>
                        </a:lnTo>
                        <a:lnTo>
                          <a:pt x="29" y="187"/>
                        </a:lnTo>
                        <a:lnTo>
                          <a:pt x="31" y="164"/>
                        </a:lnTo>
                        <a:lnTo>
                          <a:pt x="40" y="158"/>
                        </a:lnTo>
                        <a:lnTo>
                          <a:pt x="28" y="141"/>
                        </a:lnTo>
                        <a:lnTo>
                          <a:pt x="20" y="130"/>
                        </a:lnTo>
                        <a:lnTo>
                          <a:pt x="21" y="40"/>
                        </a:lnTo>
                        <a:lnTo>
                          <a:pt x="25" y="4"/>
                        </a:lnTo>
                        <a:lnTo>
                          <a:pt x="2" y="0"/>
                        </a:lnTo>
                      </a:path>
                    </a:pathLst>
                  </a:custGeom>
                  <a:blipFill dpi="0" rotWithShape="0">
                    <a:blip/>
                    <a:srcRect/>
                    <a:tile tx="0" ty="0" sx="100000" sy="100000" flip="none" algn="tl"/>
                  </a:blip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  <p:sp>
                <p:nvSpPr>
                  <p:cNvPr id="244" name="Freeform 1128"/>
                  <p:cNvSpPr>
                    <a:spLocks/>
                  </p:cNvSpPr>
                  <p:nvPr/>
                </p:nvSpPr>
                <p:spPr bwMode="auto">
                  <a:xfrm>
                    <a:off x="3906" y="2572"/>
                    <a:ext cx="36" cy="184"/>
                  </a:xfrm>
                  <a:custGeom>
                    <a:avLst/>
                    <a:gdLst>
                      <a:gd name="T0" fmla="*/ 10 w 36"/>
                      <a:gd name="T1" fmla="*/ 5 h 184"/>
                      <a:gd name="T2" fmla="*/ 15 w 36"/>
                      <a:gd name="T3" fmla="*/ 38 h 184"/>
                      <a:gd name="T4" fmla="*/ 14 w 36"/>
                      <a:gd name="T5" fmla="*/ 116 h 184"/>
                      <a:gd name="T6" fmla="*/ 0 w 36"/>
                      <a:gd name="T7" fmla="*/ 149 h 184"/>
                      <a:gd name="T8" fmla="*/ 3 w 36"/>
                      <a:gd name="T9" fmla="*/ 152 h 184"/>
                      <a:gd name="T10" fmla="*/ 0 w 36"/>
                      <a:gd name="T11" fmla="*/ 169 h 184"/>
                      <a:gd name="T12" fmla="*/ 3 w 36"/>
                      <a:gd name="T13" fmla="*/ 183 h 184"/>
                      <a:gd name="T14" fmla="*/ 14 w 36"/>
                      <a:gd name="T15" fmla="*/ 160 h 184"/>
                      <a:gd name="T16" fmla="*/ 25 w 36"/>
                      <a:gd name="T17" fmla="*/ 120 h 184"/>
                      <a:gd name="T18" fmla="*/ 35 w 36"/>
                      <a:gd name="T19" fmla="*/ 30 h 184"/>
                      <a:gd name="T20" fmla="*/ 30 w 36"/>
                      <a:gd name="T21" fmla="*/ 0 h 184"/>
                      <a:gd name="T22" fmla="*/ 10 w 36"/>
                      <a:gd name="T23" fmla="*/ 5 h 184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36"/>
                      <a:gd name="T37" fmla="*/ 0 h 184"/>
                      <a:gd name="T38" fmla="*/ 36 w 36"/>
                      <a:gd name="T39" fmla="*/ 184 h 184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36" h="184">
                        <a:moveTo>
                          <a:pt x="10" y="5"/>
                        </a:moveTo>
                        <a:lnTo>
                          <a:pt x="15" y="38"/>
                        </a:lnTo>
                        <a:lnTo>
                          <a:pt x="14" y="116"/>
                        </a:lnTo>
                        <a:lnTo>
                          <a:pt x="0" y="149"/>
                        </a:lnTo>
                        <a:lnTo>
                          <a:pt x="3" y="152"/>
                        </a:lnTo>
                        <a:lnTo>
                          <a:pt x="0" y="169"/>
                        </a:lnTo>
                        <a:lnTo>
                          <a:pt x="3" y="183"/>
                        </a:lnTo>
                        <a:lnTo>
                          <a:pt x="14" y="160"/>
                        </a:lnTo>
                        <a:lnTo>
                          <a:pt x="25" y="120"/>
                        </a:lnTo>
                        <a:lnTo>
                          <a:pt x="35" y="30"/>
                        </a:lnTo>
                        <a:lnTo>
                          <a:pt x="30" y="0"/>
                        </a:lnTo>
                        <a:lnTo>
                          <a:pt x="10" y="5"/>
                        </a:lnTo>
                      </a:path>
                    </a:pathLst>
                  </a:custGeom>
                  <a:blipFill dpi="0" rotWithShape="0">
                    <a:blip/>
                    <a:srcRect/>
                    <a:tile tx="0" ty="0" sx="100000" sy="100000" flip="none" algn="tl"/>
                  </a:blip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</p:grpSp>
            <p:sp>
              <p:nvSpPr>
                <p:cNvPr id="233" name="Freeform 1129"/>
                <p:cNvSpPr>
                  <a:spLocks/>
                </p:cNvSpPr>
                <p:nvPr/>
              </p:nvSpPr>
              <p:spPr bwMode="auto">
                <a:xfrm>
                  <a:off x="3847" y="2365"/>
                  <a:ext cx="52" cy="94"/>
                </a:xfrm>
                <a:custGeom>
                  <a:avLst/>
                  <a:gdLst>
                    <a:gd name="T0" fmla="*/ 8 w 52"/>
                    <a:gd name="T1" fmla="*/ 93 h 94"/>
                    <a:gd name="T2" fmla="*/ 8 w 52"/>
                    <a:gd name="T3" fmla="*/ 79 h 94"/>
                    <a:gd name="T4" fmla="*/ 2 w 52"/>
                    <a:gd name="T5" fmla="*/ 62 h 94"/>
                    <a:gd name="T6" fmla="*/ 0 w 52"/>
                    <a:gd name="T7" fmla="*/ 51 h 94"/>
                    <a:gd name="T8" fmla="*/ 0 w 52"/>
                    <a:gd name="T9" fmla="*/ 43 h 94"/>
                    <a:gd name="T10" fmla="*/ 0 w 52"/>
                    <a:gd name="T11" fmla="*/ 31 h 94"/>
                    <a:gd name="T12" fmla="*/ 2 w 52"/>
                    <a:gd name="T13" fmla="*/ 21 h 94"/>
                    <a:gd name="T14" fmla="*/ 4 w 52"/>
                    <a:gd name="T15" fmla="*/ 15 h 94"/>
                    <a:gd name="T16" fmla="*/ 8 w 52"/>
                    <a:gd name="T17" fmla="*/ 9 h 94"/>
                    <a:gd name="T18" fmla="*/ 12 w 52"/>
                    <a:gd name="T19" fmla="*/ 4 h 94"/>
                    <a:gd name="T20" fmla="*/ 19 w 52"/>
                    <a:gd name="T21" fmla="*/ 1 h 94"/>
                    <a:gd name="T22" fmla="*/ 27 w 52"/>
                    <a:gd name="T23" fmla="*/ 0 h 94"/>
                    <a:gd name="T24" fmla="*/ 34 w 52"/>
                    <a:gd name="T25" fmla="*/ 1 h 94"/>
                    <a:gd name="T26" fmla="*/ 40 w 52"/>
                    <a:gd name="T27" fmla="*/ 4 h 94"/>
                    <a:gd name="T28" fmla="*/ 45 w 52"/>
                    <a:gd name="T29" fmla="*/ 9 h 94"/>
                    <a:gd name="T30" fmla="*/ 48 w 52"/>
                    <a:gd name="T31" fmla="*/ 15 h 94"/>
                    <a:gd name="T32" fmla="*/ 51 w 52"/>
                    <a:gd name="T33" fmla="*/ 22 h 94"/>
                    <a:gd name="T34" fmla="*/ 50 w 52"/>
                    <a:gd name="T35" fmla="*/ 38 h 94"/>
                    <a:gd name="T36" fmla="*/ 48 w 52"/>
                    <a:gd name="T37" fmla="*/ 50 h 94"/>
                    <a:gd name="T38" fmla="*/ 46 w 52"/>
                    <a:gd name="T39" fmla="*/ 64 h 94"/>
                    <a:gd name="T40" fmla="*/ 42 w 52"/>
                    <a:gd name="T41" fmla="*/ 71 h 94"/>
                    <a:gd name="T42" fmla="*/ 39 w 52"/>
                    <a:gd name="T43" fmla="*/ 77 h 94"/>
                    <a:gd name="T44" fmla="*/ 37 w 52"/>
                    <a:gd name="T45" fmla="*/ 81 h 94"/>
                    <a:gd name="T46" fmla="*/ 35 w 52"/>
                    <a:gd name="T47" fmla="*/ 93 h 94"/>
                    <a:gd name="T48" fmla="*/ 8 w 52"/>
                    <a:gd name="T49" fmla="*/ 93 h 9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52"/>
                    <a:gd name="T76" fmla="*/ 0 h 94"/>
                    <a:gd name="T77" fmla="*/ 52 w 52"/>
                    <a:gd name="T78" fmla="*/ 94 h 94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52" h="94">
                      <a:moveTo>
                        <a:pt x="8" y="93"/>
                      </a:moveTo>
                      <a:lnTo>
                        <a:pt x="8" y="79"/>
                      </a:lnTo>
                      <a:lnTo>
                        <a:pt x="2" y="62"/>
                      </a:lnTo>
                      <a:lnTo>
                        <a:pt x="0" y="51"/>
                      </a:lnTo>
                      <a:lnTo>
                        <a:pt x="0" y="43"/>
                      </a:lnTo>
                      <a:lnTo>
                        <a:pt x="0" y="31"/>
                      </a:lnTo>
                      <a:lnTo>
                        <a:pt x="2" y="21"/>
                      </a:lnTo>
                      <a:lnTo>
                        <a:pt x="4" y="15"/>
                      </a:lnTo>
                      <a:lnTo>
                        <a:pt x="8" y="9"/>
                      </a:lnTo>
                      <a:lnTo>
                        <a:pt x="12" y="4"/>
                      </a:lnTo>
                      <a:lnTo>
                        <a:pt x="19" y="1"/>
                      </a:lnTo>
                      <a:lnTo>
                        <a:pt x="27" y="0"/>
                      </a:lnTo>
                      <a:lnTo>
                        <a:pt x="34" y="1"/>
                      </a:lnTo>
                      <a:lnTo>
                        <a:pt x="40" y="4"/>
                      </a:lnTo>
                      <a:lnTo>
                        <a:pt x="45" y="9"/>
                      </a:lnTo>
                      <a:lnTo>
                        <a:pt x="48" y="15"/>
                      </a:lnTo>
                      <a:lnTo>
                        <a:pt x="51" y="22"/>
                      </a:lnTo>
                      <a:lnTo>
                        <a:pt x="50" y="38"/>
                      </a:lnTo>
                      <a:lnTo>
                        <a:pt x="48" y="50"/>
                      </a:lnTo>
                      <a:lnTo>
                        <a:pt x="46" y="64"/>
                      </a:lnTo>
                      <a:lnTo>
                        <a:pt x="42" y="71"/>
                      </a:lnTo>
                      <a:lnTo>
                        <a:pt x="39" y="77"/>
                      </a:lnTo>
                      <a:lnTo>
                        <a:pt x="37" y="81"/>
                      </a:lnTo>
                      <a:lnTo>
                        <a:pt x="35" y="93"/>
                      </a:lnTo>
                      <a:lnTo>
                        <a:pt x="8" y="93"/>
                      </a:lnTo>
                    </a:path>
                  </a:pathLst>
                </a:custGeom>
                <a:blipFill dpi="0" rotWithShape="0">
                  <a:blip/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SG"/>
                </a:p>
              </p:txBody>
            </p:sp>
            <p:sp>
              <p:nvSpPr>
                <p:cNvPr id="234" name="Freeform 1130"/>
                <p:cNvSpPr>
                  <a:spLocks/>
                </p:cNvSpPr>
                <p:nvPr/>
              </p:nvSpPr>
              <p:spPr bwMode="auto">
                <a:xfrm>
                  <a:off x="3826" y="2352"/>
                  <a:ext cx="93" cy="78"/>
                </a:xfrm>
                <a:custGeom>
                  <a:avLst/>
                  <a:gdLst>
                    <a:gd name="T0" fmla="*/ 9 w 93"/>
                    <a:gd name="T1" fmla="*/ 75 h 78"/>
                    <a:gd name="T2" fmla="*/ 5 w 93"/>
                    <a:gd name="T3" fmla="*/ 77 h 78"/>
                    <a:gd name="T4" fmla="*/ 0 w 93"/>
                    <a:gd name="T5" fmla="*/ 74 h 78"/>
                    <a:gd name="T6" fmla="*/ 2 w 93"/>
                    <a:gd name="T7" fmla="*/ 62 h 78"/>
                    <a:gd name="T8" fmla="*/ 5 w 93"/>
                    <a:gd name="T9" fmla="*/ 47 h 78"/>
                    <a:gd name="T10" fmla="*/ 11 w 93"/>
                    <a:gd name="T11" fmla="*/ 30 h 78"/>
                    <a:gd name="T12" fmla="*/ 14 w 93"/>
                    <a:gd name="T13" fmla="*/ 20 h 78"/>
                    <a:gd name="T14" fmla="*/ 18 w 93"/>
                    <a:gd name="T15" fmla="*/ 12 h 78"/>
                    <a:gd name="T16" fmla="*/ 26 w 93"/>
                    <a:gd name="T17" fmla="*/ 5 h 78"/>
                    <a:gd name="T18" fmla="*/ 40 w 93"/>
                    <a:gd name="T19" fmla="*/ 2 h 78"/>
                    <a:gd name="T20" fmla="*/ 52 w 93"/>
                    <a:gd name="T21" fmla="*/ 0 h 78"/>
                    <a:gd name="T22" fmla="*/ 70 w 93"/>
                    <a:gd name="T23" fmla="*/ 8 h 78"/>
                    <a:gd name="T24" fmla="*/ 77 w 93"/>
                    <a:gd name="T25" fmla="*/ 16 h 78"/>
                    <a:gd name="T26" fmla="*/ 83 w 93"/>
                    <a:gd name="T27" fmla="*/ 32 h 78"/>
                    <a:gd name="T28" fmla="*/ 89 w 93"/>
                    <a:gd name="T29" fmla="*/ 50 h 78"/>
                    <a:gd name="T30" fmla="*/ 92 w 93"/>
                    <a:gd name="T31" fmla="*/ 65 h 78"/>
                    <a:gd name="T32" fmla="*/ 91 w 93"/>
                    <a:gd name="T33" fmla="*/ 72 h 78"/>
                    <a:gd name="T34" fmla="*/ 82 w 93"/>
                    <a:gd name="T35" fmla="*/ 73 h 78"/>
                    <a:gd name="T36" fmla="*/ 76 w 93"/>
                    <a:gd name="T37" fmla="*/ 74 h 78"/>
                    <a:gd name="T38" fmla="*/ 67 w 93"/>
                    <a:gd name="T39" fmla="*/ 76 h 78"/>
                    <a:gd name="T40" fmla="*/ 69 w 93"/>
                    <a:gd name="T41" fmla="*/ 60 h 78"/>
                    <a:gd name="T42" fmla="*/ 69 w 93"/>
                    <a:gd name="T43" fmla="*/ 51 h 78"/>
                    <a:gd name="T44" fmla="*/ 69 w 93"/>
                    <a:gd name="T45" fmla="*/ 43 h 78"/>
                    <a:gd name="T46" fmla="*/ 69 w 93"/>
                    <a:gd name="T47" fmla="*/ 32 h 78"/>
                    <a:gd name="T48" fmla="*/ 59 w 93"/>
                    <a:gd name="T49" fmla="*/ 28 h 78"/>
                    <a:gd name="T50" fmla="*/ 56 w 93"/>
                    <a:gd name="T51" fmla="*/ 18 h 78"/>
                    <a:gd name="T52" fmla="*/ 47 w 93"/>
                    <a:gd name="T53" fmla="*/ 25 h 78"/>
                    <a:gd name="T54" fmla="*/ 34 w 93"/>
                    <a:gd name="T55" fmla="*/ 37 h 78"/>
                    <a:gd name="T56" fmla="*/ 39 w 93"/>
                    <a:gd name="T57" fmla="*/ 31 h 78"/>
                    <a:gd name="T58" fmla="*/ 29 w 93"/>
                    <a:gd name="T59" fmla="*/ 40 h 78"/>
                    <a:gd name="T60" fmla="*/ 29 w 93"/>
                    <a:gd name="T61" fmla="*/ 54 h 78"/>
                    <a:gd name="T62" fmla="*/ 31 w 93"/>
                    <a:gd name="T63" fmla="*/ 61 h 78"/>
                    <a:gd name="T64" fmla="*/ 34 w 93"/>
                    <a:gd name="T65" fmla="*/ 67 h 78"/>
                    <a:gd name="T66" fmla="*/ 37 w 93"/>
                    <a:gd name="T67" fmla="*/ 76 h 78"/>
                    <a:gd name="T68" fmla="*/ 26 w 93"/>
                    <a:gd name="T69" fmla="*/ 76 h 78"/>
                    <a:gd name="T70" fmla="*/ 31 w 93"/>
                    <a:gd name="T71" fmla="*/ 76 h 78"/>
                    <a:gd name="T72" fmla="*/ 15 w 93"/>
                    <a:gd name="T73" fmla="*/ 74 h 78"/>
                    <a:gd name="T74" fmla="*/ 14 w 93"/>
                    <a:gd name="T75" fmla="*/ 74 h 78"/>
                    <a:gd name="T76" fmla="*/ 9 w 93"/>
                    <a:gd name="T77" fmla="*/ 75 h 78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w 93"/>
                    <a:gd name="T118" fmla="*/ 0 h 78"/>
                    <a:gd name="T119" fmla="*/ 93 w 93"/>
                    <a:gd name="T120" fmla="*/ 78 h 78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T117" t="T118" r="T119" b="T120"/>
                  <a:pathLst>
                    <a:path w="93" h="78">
                      <a:moveTo>
                        <a:pt x="9" y="75"/>
                      </a:moveTo>
                      <a:lnTo>
                        <a:pt x="5" y="77"/>
                      </a:lnTo>
                      <a:lnTo>
                        <a:pt x="0" y="74"/>
                      </a:lnTo>
                      <a:lnTo>
                        <a:pt x="2" y="62"/>
                      </a:lnTo>
                      <a:lnTo>
                        <a:pt x="5" y="47"/>
                      </a:lnTo>
                      <a:lnTo>
                        <a:pt x="11" y="30"/>
                      </a:lnTo>
                      <a:lnTo>
                        <a:pt x="14" y="20"/>
                      </a:lnTo>
                      <a:lnTo>
                        <a:pt x="18" y="12"/>
                      </a:lnTo>
                      <a:lnTo>
                        <a:pt x="26" y="5"/>
                      </a:lnTo>
                      <a:lnTo>
                        <a:pt x="40" y="2"/>
                      </a:lnTo>
                      <a:lnTo>
                        <a:pt x="52" y="0"/>
                      </a:lnTo>
                      <a:lnTo>
                        <a:pt x="70" y="8"/>
                      </a:lnTo>
                      <a:lnTo>
                        <a:pt x="77" y="16"/>
                      </a:lnTo>
                      <a:lnTo>
                        <a:pt x="83" y="32"/>
                      </a:lnTo>
                      <a:lnTo>
                        <a:pt x="89" y="50"/>
                      </a:lnTo>
                      <a:lnTo>
                        <a:pt x="92" y="65"/>
                      </a:lnTo>
                      <a:lnTo>
                        <a:pt x="91" y="72"/>
                      </a:lnTo>
                      <a:lnTo>
                        <a:pt x="82" y="73"/>
                      </a:lnTo>
                      <a:lnTo>
                        <a:pt x="76" y="74"/>
                      </a:lnTo>
                      <a:lnTo>
                        <a:pt x="67" y="76"/>
                      </a:lnTo>
                      <a:lnTo>
                        <a:pt x="69" y="60"/>
                      </a:lnTo>
                      <a:lnTo>
                        <a:pt x="69" y="51"/>
                      </a:lnTo>
                      <a:lnTo>
                        <a:pt x="69" y="43"/>
                      </a:lnTo>
                      <a:lnTo>
                        <a:pt x="69" y="32"/>
                      </a:lnTo>
                      <a:lnTo>
                        <a:pt x="59" y="28"/>
                      </a:lnTo>
                      <a:lnTo>
                        <a:pt x="56" y="18"/>
                      </a:lnTo>
                      <a:lnTo>
                        <a:pt x="47" y="25"/>
                      </a:lnTo>
                      <a:lnTo>
                        <a:pt x="34" y="37"/>
                      </a:lnTo>
                      <a:lnTo>
                        <a:pt x="39" y="31"/>
                      </a:lnTo>
                      <a:lnTo>
                        <a:pt x="29" y="40"/>
                      </a:lnTo>
                      <a:lnTo>
                        <a:pt x="29" y="54"/>
                      </a:lnTo>
                      <a:lnTo>
                        <a:pt x="31" y="61"/>
                      </a:lnTo>
                      <a:lnTo>
                        <a:pt x="34" y="67"/>
                      </a:lnTo>
                      <a:lnTo>
                        <a:pt x="37" y="76"/>
                      </a:lnTo>
                      <a:lnTo>
                        <a:pt x="26" y="76"/>
                      </a:lnTo>
                      <a:lnTo>
                        <a:pt x="31" y="76"/>
                      </a:lnTo>
                      <a:lnTo>
                        <a:pt x="15" y="74"/>
                      </a:lnTo>
                      <a:lnTo>
                        <a:pt x="14" y="74"/>
                      </a:lnTo>
                      <a:lnTo>
                        <a:pt x="9" y="75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SG"/>
                </a:p>
              </p:txBody>
            </p:sp>
            <p:sp>
              <p:nvSpPr>
                <p:cNvPr id="235" name="Freeform 1131"/>
                <p:cNvSpPr>
                  <a:spLocks/>
                </p:cNvSpPr>
                <p:nvPr/>
              </p:nvSpPr>
              <p:spPr bwMode="auto">
                <a:xfrm>
                  <a:off x="3792" y="2457"/>
                  <a:ext cx="153" cy="374"/>
                </a:xfrm>
                <a:custGeom>
                  <a:avLst/>
                  <a:gdLst>
                    <a:gd name="T0" fmla="*/ 61 w 153"/>
                    <a:gd name="T1" fmla="*/ 0 h 374"/>
                    <a:gd name="T2" fmla="*/ 24 w 153"/>
                    <a:gd name="T3" fmla="*/ 20 h 374"/>
                    <a:gd name="T4" fmla="*/ 19 w 153"/>
                    <a:gd name="T5" fmla="*/ 27 h 374"/>
                    <a:gd name="T6" fmla="*/ 0 w 153"/>
                    <a:gd name="T7" fmla="*/ 122 h 374"/>
                    <a:gd name="T8" fmla="*/ 29 w 153"/>
                    <a:gd name="T9" fmla="*/ 126 h 374"/>
                    <a:gd name="T10" fmla="*/ 33 w 153"/>
                    <a:gd name="T11" fmla="*/ 102 h 374"/>
                    <a:gd name="T12" fmla="*/ 44 w 153"/>
                    <a:gd name="T13" fmla="*/ 152 h 374"/>
                    <a:gd name="T14" fmla="*/ 25 w 153"/>
                    <a:gd name="T15" fmla="*/ 264 h 374"/>
                    <a:gd name="T16" fmla="*/ 35 w 153"/>
                    <a:gd name="T17" fmla="*/ 372 h 374"/>
                    <a:gd name="T18" fmla="*/ 45 w 153"/>
                    <a:gd name="T19" fmla="*/ 373 h 374"/>
                    <a:gd name="T20" fmla="*/ 61 w 153"/>
                    <a:gd name="T21" fmla="*/ 371 h 374"/>
                    <a:gd name="T22" fmla="*/ 84 w 153"/>
                    <a:gd name="T23" fmla="*/ 370 h 374"/>
                    <a:gd name="T24" fmla="*/ 104 w 153"/>
                    <a:gd name="T25" fmla="*/ 370 h 374"/>
                    <a:gd name="T26" fmla="*/ 121 w 153"/>
                    <a:gd name="T27" fmla="*/ 370 h 374"/>
                    <a:gd name="T28" fmla="*/ 128 w 153"/>
                    <a:gd name="T29" fmla="*/ 215 h 374"/>
                    <a:gd name="T30" fmla="*/ 111 w 153"/>
                    <a:gd name="T31" fmla="*/ 146 h 374"/>
                    <a:gd name="T32" fmla="*/ 117 w 153"/>
                    <a:gd name="T33" fmla="*/ 109 h 374"/>
                    <a:gd name="T34" fmla="*/ 121 w 153"/>
                    <a:gd name="T35" fmla="*/ 123 h 374"/>
                    <a:gd name="T36" fmla="*/ 152 w 153"/>
                    <a:gd name="T37" fmla="*/ 115 h 374"/>
                    <a:gd name="T38" fmla="*/ 128 w 153"/>
                    <a:gd name="T39" fmla="*/ 26 h 374"/>
                    <a:gd name="T40" fmla="*/ 90 w 153"/>
                    <a:gd name="T41" fmla="*/ 0 h 374"/>
                    <a:gd name="T42" fmla="*/ 61 w 153"/>
                    <a:gd name="T43" fmla="*/ 0 h 374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153"/>
                    <a:gd name="T67" fmla="*/ 0 h 374"/>
                    <a:gd name="T68" fmla="*/ 153 w 153"/>
                    <a:gd name="T69" fmla="*/ 374 h 374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153" h="374">
                      <a:moveTo>
                        <a:pt x="61" y="0"/>
                      </a:moveTo>
                      <a:lnTo>
                        <a:pt x="24" y="20"/>
                      </a:lnTo>
                      <a:lnTo>
                        <a:pt x="19" y="27"/>
                      </a:lnTo>
                      <a:lnTo>
                        <a:pt x="0" y="122"/>
                      </a:lnTo>
                      <a:lnTo>
                        <a:pt x="29" y="126"/>
                      </a:lnTo>
                      <a:lnTo>
                        <a:pt x="33" y="102"/>
                      </a:lnTo>
                      <a:lnTo>
                        <a:pt x="44" y="152"/>
                      </a:lnTo>
                      <a:lnTo>
                        <a:pt x="25" y="264"/>
                      </a:lnTo>
                      <a:lnTo>
                        <a:pt x="35" y="372"/>
                      </a:lnTo>
                      <a:lnTo>
                        <a:pt x="45" y="373"/>
                      </a:lnTo>
                      <a:lnTo>
                        <a:pt x="61" y="371"/>
                      </a:lnTo>
                      <a:lnTo>
                        <a:pt x="84" y="370"/>
                      </a:lnTo>
                      <a:lnTo>
                        <a:pt x="104" y="370"/>
                      </a:lnTo>
                      <a:lnTo>
                        <a:pt x="121" y="370"/>
                      </a:lnTo>
                      <a:lnTo>
                        <a:pt x="128" y="215"/>
                      </a:lnTo>
                      <a:lnTo>
                        <a:pt x="111" y="146"/>
                      </a:lnTo>
                      <a:lnTo>
                        <a:pt x="117" y="109"/>
                      </a:lnTo>
                      <a:lnTo>
                        <a:pt x="121" y="123"/>
                      </a:lnTo>
                      <a:lnTo>
                        <a:pt x="152" y="115"/>
                      </a:lnTo>
                      <a:lnTo>
                        <a:pt x="128" y="26"/>
                      </a:lnTo>
                      <a:lnTo>
                        <a:pt x="90" y="0"/>
                      </a:lnTo>
                      <a:lnTo>
                        <a:pt x="61" y="0"/>
                      </a:lnTo>
                    </a:path>
                  </a:pathLst>
                </a:custGeom>
                <a:blipFill dpi="0" rotWithShape="0">
                  <a:blip/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SG"/>
                </a:p>
              </p:txBody>
            </p:sp>
            <p:grpSp>
              <p:nvGrpSpPr>
                <p:cNvPr id="236" name="Group 1132"/>
                <p:cNvGrpSpPr>
                  <a:grpSpLocks/>
                </p:cNvGrpSpPr>
                <p:nvPr/>
              </p:nvGrpSpPr>
              <p:grpSpPr bwMode="auto">
                <a:xfrm>
                  <a:off x="3837" y="2458"/>
                  <a:ext cx="66" cy="158"/>
                  <a:chOff x="3837" y="2458"/>
                  <a:chExt cx="66" cy="158"/>
                </a:xfrm>
              </p:grpSpPr>
              <p:sp>
                <p:nvSpPr>
                  <p:cNvPr id="240" name="Freeform 1133"/>
                  <p:cNvSpPr>
                    <a:spLocks/>
                  </p:cNvSpPr>
                  <p:nvPr/>
                </p:nvSpPr>
                <p:spPr bwMode="auto">
                  <a:xfrm>
                    <a:off x="3851" y="2458"/>
                    <a:ext cx="35" cy="19"/>
                  </a:xfrm>
                  <a:custGeom>
                    <a:avLst/>
                    <a:gdLst>
                      <a:gd name="T0" fmla="*/ 0 w 35"/>
                      <a:gd name="T1" fmla="*/ 1 h 19"/>
                      <a:gd name="T2" fmla="*/ 7 w 35"/>
                      <a:gd name="T3" fmla="*/ 18 h 19"/>
                      <a:gd name="T4" fmla="*/ 17 w 35"/>
                      <a:gd name="T5" fmla="*/ 0 h 19"/>
                      <a:gd name="T6" fmla="*/ 27 w 35"/>
                      <a:gd name="T7" fmla="*/ 18 h 19"/>
                      <a:gd name="T8" fmla="*/ 34 w 35"/>
                      <a:gd name="T9" fmla="*/ 2 h 19"/>
                      <a:gd name="T10" fmla="*/ 0 w 35"/>
                      <a:gd name="T11" fmla="*/ 1 h 1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35"/>
                      <a:gd name="T19" fmla="*/ 0 h 19"/>
                      <a:gd name="T20" fmla="*/ 35 w 35"/>
                      <a:gd name="T21" fmla="*/ 19 h 1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35" h="19">
                        <a:moveTo>
                          <a:pt x="0" y="1"/>
                        </a:moveTo>
                        <a:lnTo>
                          <a:pt x="7" y="18"/>
                        </a:lnTo>
                        <a:lnTo>
                          <a:pt x="17" y="0"/>
                        </a:lnTo>
                        <a:lnTo>
                          <a:pt x="27" y="18"/>
                        </a:lnTo>
                        <a:lnTo>
                          <a:pt x="34" y="2"/>
                        </a:lnTo>
                        <a:lnTo>
                          <a:pt x="0" y="1"/>
                        </a:lnTo>
                      </a:path>
                    </a:pathLst>
                  </a:custGeom>
                  <a:blipFill dpi="0" rotWithShape="0">
                    <a:blip/>
                    <a:srcRect/>
                    <a:tile tx="0" ty="0" sx="100000" sy="100000" flip="none" algn="tl"/>
                  </a:blipFill>
                  <a:ln w="12700" cap="rnd">
                    <a:solidFill>
                      <a:srgbClr val="00007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SG"/>
                  </a:p>
                </p:txBody>
              </p:sp>
              <p:sp>
                <p:nvSpPr>
                  <p:cNvPr id="241" name="Freeform 1134"/>
                  <p:cNvSpPr>
                    <a:spLocks/>
                  </p:cNvSpPr>
                  <p:nvPr/>
                </p:nvSpPr>
                <p:spPr bwMode="auto">
                  <a:xfrm>
                    <a:off x="3870" y="2462"/>
                    <a:ext cx="9" cy="146"/>
                  </a:xfrm>
                  <a:custGeom>
                    <a:avLst/>
                    <a:gdLst>
                      <a:gd name="T0" fmla="*/ 0 w 9"/>
                      <a:gd name="T1" fmla="*/ 0 h 146"/>
                      <a:gd name="T2" fmla="*/ 8 w 9"/>
                      <a:gd name="T3" fmla="*/ 60 h 146"/>
                      <a:gd name="T4" fmla="*/ 8 w 9"/>
                      <a:gd name="T5" fmla="*/ 145 h 146"/>
                      <a:gd name="T6" fmla="*/ 0 w 9"/>
                      <a:gd name="T7" fmla="*/ 0 h 14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9"/>
                      <a:gd name="T13" fmla="*/ 0 h 146"/>
                      <a:gd name="T14" fmla="*/ 9 w 9"/>
                      <a:gd name="T15" fmla="*/ 146 h 14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9" h="146">
                        <a:moveTo>
                          <a:pt x="0" y="0"/>
                        </a:moveTo>
                        <a:lnTo>
                          <a:pt x="8" y="60"/>
                        </a:lnTo>
                        <a:lnTo>
                          <a:pt x="8" y="145"/>
                        </a:lnTo>
                        <a:lnTo>
                          <a:pt x="0" y="0"/>
                        </a:lnTo>
                      </a:path>
                    </a:pathLst>
                  </a:custGeom>
                  <a:blipFill dpi="0" rotWithShape="0">
                    <a:blip/>
                    <a:srcRect/>
                    <a:tile tx="0" ty="0" sx="100000" sy="100000" flip="none" algn="tl"/>
                  </a:blipFill>
                  <a:ln w="12700" cap="rnd">
                    <a:solidFill>
                      <a:srgbClr val="00007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SG"/>
                  </a:p>
                </p:txBody>
              </p:sp>
              <p:sp>
                <p:nvSpPr>
                  <p:cNvPr id="242" name="Freeform 1135"/>
                  <p:cNvSpPr>
                    <a:spLocks/>
                  </p:cNvSpPr>
                  <p:nvPr/>
                </p:nvSpPr>
                <p:spPr bwMode="auto">
                  <a:xfrm>
                    <a:off x="3837" y="2607"/>
                    <a:ext cx="66" cy="9"/>
                  </a:xfrm>
                  <a:custGeom>
                    <a:avLst/>
                    <a:gdLst>
                      <a:gd name="T0" fmla="*/ 0 w 66"/>
                      <a:gd name="T1" fmla="*/ 8 h 9"/>
                      <a:gd name="T2" fmla="*/ 35 w 66"/>
                      <a:gd name="T3" fmla="*/ 0 h 9"/>
                      <a:gd name="T4" fmla="*/ 65 w 66"/>
                      <a:gd name="T5" fmla="*/ 3 h 9"/>
                      <a:gd name="T6" fmla="*/ 0 w 66"/>
                      <a:gd name="T7" fmla="*/ 8 h 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66"/>
                      <a:gd name="T13" fmla="*/ 0 h 9"/>
                      <a:gd name="T14" fmla="*/ 66 w 66"/>
                      <a:gd name="T15" fmla="*/ 9 h 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66" h="9">
                        <a:moveTo>
                          <a:pt x="0" y="8"/>
                        </a:moveTo>
                        <a:lnTo>
                          <a:pt x="35" y="0"/>
                        </a:lnTo>
                        <a:lnTo>
                          <a:pt x="65" y="3"/>
                        </a:lnTo>
                        <a:lnTo>
                          <a:pt x="0" y="8"/>
                        </a:lnTo>
                      </a:path>
                    </a:pathLst>
                  </a:custGeom>
                  <a:blipFill dpi="0" rotWithShape="0">
                    <a:blip/>
                    <a:srcRect/>
                    <a:tile tx="0" ty="0" sx="100000" sy="100000" flip="none" algn="tl"/>
                  </a:blipFill>
                  <a:ln w="12700" cap="rnd">
                    <a:solidFill>
                      <a:srgbClr val="00007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SG"/>
                  </a:p>
                </p:txBody>
              </p:sp>
            </p:grpSp>
            <p:grpSp>
              <p:nvGrpSpPr>
                <p:cNvPr id="237" name="Group 1136"/>
                <p:cNvGrpSpPr>
                  <a:grpSpLocks/>
                </p:cNvGrpSpPr>
                <p:nvPr/>
              </p:nvGrpSpPr>
              <p:grpSpPr bwMode="auto">
                <a:xfrm>
                  <a:off x="3819" y="2986"/>
                  <a:ext cx="90" cy="61"/>
                  <a:chOff x="3819" y="2986"/>
                  <a:chExt cx="90" cy="61"/>
                </a:xfrm>
              </p:grpSpPr>
              <p:sp>
                <p:nvSpPr>
                  <p:cNvPr id="238" name="Freeform 1137"/>
                  <p:cNvSpPr>
                    <a:spLocks/>
                  </p:cNvSpPr>
                  <p:nvPr/>
                </p:nvSpPr>
                <p:spPr bwMode="auto">
                  <a:xfrm>
                    <a:off x="3819" y="2991"/>
                    <a:ext cx="36" cy="56"/>
                  </a:xfrm>
                  <a:custGeom>
                    <a:avLst/>
                    <a:gdLst>
                      <a:gd name="T0" fmla="*/ 7 w 36"/>
                      <a:gd name="T1" fmla="*/ 27 h 56"/>
                      <a:gd name="T2" fmla="*/ 2 w 36"/>
                      <a:gd name="T3" fmla="*/ 35 h 56"/>
                      <a:gd name="T4" fmla="*/ 0 w 36"/>
                      <a:gd name="T5" fmla="*/ 42 h 56"/>
                      <a:gd name="T6" fmla="*/ 0 w 36"/>
                      <a:gd name="T7" fmla="*/ 47 h 56"/>
                      <a:gd name="T8" fmla="*/ 1 w 36"/>
                      <a:gd name="T9" fmla="*/ 50 h 56"/>
                      <a:gd name="T10" fmla="*/ 4 w 36"/>
                      <a:gd name="T11" fmla="*/ 53 h 56"/>
                      <a:gd name="T12" fmla="*/ 8 w 36"/>
                      <a:gd name="T13" fmla="*/ 55 h 56"/>
                      <a:gd name="T14" fmla="*/ 14 w 36"/>
                      <a:gd name="T15" fmla="*/ 54 h 56"/>
                      <a:gd name="T16" fmla="*/ 20 w 36"/>
                      <a:gd name="T17" fmla="*/ 52 h 56"/>
                      <a:gd name="T18" fmla="*/ 24 w 36"/>
                      <a:gd name="T19" fmla="*/ 46 h 56"/>
                      <a:gd name="T20" fmla="*/ 28 w 36"/>
                      <a:gd name="T21" fmla="*/ 39 h 56"/>
                      <a:gd name="T22" fmla="*/ 31 w 36"/>
                      <a:gd name="T23" fmla="*/ 24 h 56"/>
                      <a:gd name="T24" fmla="*/ 35 w 36"/>
                      <a:gd name="T25" fmla="*/ 9 h 56"/>
                      <a:gd name="T26" fmla="*/ 34 w 36"/>
                      <a:gd name="T27" fmla="*/ 0 h 56"/>
                      <a:gd name="T28" fmla="*/ 27 w 36"/>
                      <a:gd name="T29" fmla="*/ 21 h 56"/>
                      <a:gd name="T30" fmla="*/ 21 w 36"/>
                      <a:gd name="T31" fmla="*/ 34 h 56"/>
                      <a:gd name="T32" fmla="*/ 13 w 36"/>
                      <a:gd name="T33" fmla="*/ 34 h 56"/>
                      <a:gd name="T34" fmla="*/ 5 w 36"/>
                      <a:gd name="T35" fmla="*/ 33 h 56"/>
                      <a:gd name="T36" fmla="*/ 7 w 36"/>
                      <a:gd name="T37" fmla="*/ 27 h 5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36"/>
                      <a:gd name="T58" fmla="*/ 0 h 56"/>
                      <a:gd name="T59" fmla="*/ 36 w 36"/>
                      <a:gd name="T60" fmla="*/ 56 h 56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36" h="56">
                        <a:moveTo>
                          <a:pt x="7" y="27"/>
                        </a:moveTo>
                        <a:lnTo>
                          <a:pt x="2" y="35"/>
                        </a:lnTo>
                        <a:lnTo>
                          <a:pt x="0" y="42"/>
                        </a:lnTo>
                        <a:lnTo>
                          <a:pt x="0" y="47"/>
                        </a:lnTo>
                        <a:lnTo>
                          <a:pt x="1" y="50"/>
                        </a:lnTo>
                        <a:lnTo>
                          <a:pt x="4" y="53"/>
                        </a:lnTo>
                        <a:lnTo>
                          <a:pt x="8" y="55"/>
                        </a:lnTo>
                        <a:lnTo>
                          <a:pt x="14" y="54"/>
                        </a:lnTo>
                        <a:lnTo>
                          <a:pt x="20" y="52"/>
                        </a:lnTo>
                        <a:lnTo>
                          <a:pt x="24" y="46"/>
                        </a:lnTo>
                        <a:lnTo>
                          <a:pt x="28" y="39"/>
                        </a:lnTo>
                        <a:lnTo>
                          <a:pt x="31" y="24"/>
                        </a:lnTo>
                        <a:lnTo>
                          <a:pt x="35" y="9"/>
                        </a:lnTo>
                        <a:lnTo>
                          <a:pt x="34" y="0"/>
                        </a:lnTo>
                        <a:lnTo>
                          <a:pt x="27" y="21"/>
                        </a:lnTo>
                        <a:lnTo>
                          <a:pt x="21" y="34"/>
                        </a:lnTo>
                        <a:lnTo>
                          <a:pt x="13" y="34"/>
                        </a:lnTo>
                        <a:lnTo>
                          <a:pt x="5" y="33"/>
                        </a:lnTo>
                        <a:lnTo>
                          <a:pt x="7" y="27"/>
                        </a:lnTo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  <p:sp>
                <p:nvSpPr>
                  <p:cNvPr id="239" name="Freeform 1138"/>
                  <p:cNvSpPr>
                    <a:spLocks/>
                  </p:cNvSpPr>
                  <p:nvPr/>
                </p:nvSpPr>
                <p:spPr bwMode="auto">
                  <a:xfrm>
                    <a:off x="3868" y="2986"/>
                    <a:ext cx="41" cy="61"/>
                  </a:xfrm>
                  <a:custGeom>
                    <a:avLst/>
                    <a:gdLst>
                      <a:gd name="T0" fmla="*/ 1 w 41"/>
                      <a:gd name="T1" fmla="*/ 0 h 61"/>
                      <a:gd name="T2" fmla="*/ 0 w 41"/>
                      <a:gd name="T3" fmla="*/ 6 h 61"/>
                      <a:gd name="T4" fmla="*/ 5 w 41"/>
                      <a:gd name="T5" fmla="*/ 21 h 61"/>
                      <a:gd name="T6" fmla="*/ 9 w 41"/>
                      <a:gd name="T7" fmla="*/ 33 h 61"/>
                      <a:gd name="T8" fmla="*/ 13 w 41"/>
                      <a:gd name="T9" fmla="*/ 45 h 61"/>
                      <a:gd name="T10" fmla="*/ 17 w 41"/>
                      <a:gd name="T11" fmla="*/ 52 h 61"/>
                      <a:gd name="T12" fmla="*/ 21 w 41"/>
                      <a:gd name="T13" fmla="*/ 57 h 61"/>
                      <a:gd name="T14" fmla="*/ 26 w 41"/>
                      <a:gd name="T15" fmla="*/ 59 h 61"/>
                      <a:gd name="T16" fmla="*/ 32 w 41"/>
                      <a:gd name="T17" fmla="*/ 60 h 61"/>
                      <a:gd name="T18" fmla="*/ 35 w 41"/>
                      <a:gd name="T19" fmla="*/ 58 h 61"/>
                      <a:gd name="T20" fmla="*/ 38 w 41"/>
                      <a:gd name="T21" fmla="*/ 56 h 61"/>
                      <a:gd name="T22" fmla="*/ 40 w 41"/>
                      <a:gd name="T23" fmla="*/ 50 h 61"/>
                      <a:gd name="T24" fmla="*/ 39 w 41"/>
                      <a:gd name="T25" fmla="*/ 42 h 61"/>
                      <a:gd name="T26" fmla="*/ 35 w 41"/>
                      <a:gd name="T27" fmla="*/ 33 h 61"/>
                      <a:gd name="T28" fmla="*/ 33 w 41"/>
                      <a:gd name="T29" fmla="*/ 28 h 61"/>
                      <a:gd name="T30" fmla="*/ 32 w 41"/>
                      <a:gd name="T31" fmla="*/ 32 h 61"/>
                      <a:gd name="T32" fmla="*/ 30 w 41"/>
                      <a:gd name="T33" fmla="*/ 34 h 61"/>
                      <a:gd name="T34" fmla="*/ 25 w 41"/>
                      <a:gd name="T35" fmla="*/ 36 h 61"/>
                      <a:gd name="T36" fmla="*/ 21 w 41"/>
                      <a:gd name="T37" fmla="*/ 36 h 61"/>
                      <a:gd name="T38" fmla="*/ 13 w 41"/>
                      <a:gd name="T39" fmla="*/ 35 h 61"/>
                      <a:gd name="T40" fmla="*/ 5 w 41"/>
                      <a:gd name="T41" fmla="*/ 11 h 61"/>
                      <a:gd name="T42" fmla="*/ 1 w 41"/>
                      <a:gd name="T43" fmla="*/ 0 h 61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41"/>
                      <a:gd name="T67" fmla="*/ 0 h 61"/>
                      <a:gd name="T68" fmla="*/ 41 w 41"/>
                      <a:gd name="T69" fmla="*/ 61 h 61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41" h="61">
                        <a:moveTo>
                          <a:pt x="1" y="0"/>
                        </a:moveTo>
                        <a:lnTo>
                          <a:pt x="0" y="6"/>
                        </a:lnTo>
                        <a:lnTo>
                          <a:pt x="5" y="21"/>
                        </a:lnTo>
                        <a:lnTo>
                          <a:pt x="9" y="33"/>
                        </a:lnTo>
                        <a:lnTo>
                          <a:pt x="13" y="45"/>
                        </a:lnTo>
                        <a:lnTo>
                          <a:pt x="17" y="52"/>
                        </a:lnTo>
                        <a:lnTo>
                          <a:pt x="21" y="57"/>
                        </a:lnTo>
                        <a:lnTo>
                          <a:pt x="26" y="59"/>
                        </a:lnTo>
                        <a:lnTo>
                          <a:pt x="32" y="60"/>
                        </a:lnTo>
                        <a:lnTo>
                          <a:pt x="35" y="58"/>
                        </a:lnTo>
                        <a:lnTo>
                          <a:pt x="38" y="56"/>
                        </a:lnTo>
                        <a:lnTo>
                          <a:pt x="40" y="50"/>
                        </a:lnTo>
                        <a:lnTo>
                          <a:pt x="39" y="42"/>
                        </a:lnTo>
                        <a:lnTo>
                          <a:pt x="35" y="33"/>
                        </a:lnTo>
                        <a:lnTo>
                          <a:pt x="33" y="28"/>
                        </a:lnTo>
                        <a:lnTo>
                          <a:pt x="32" y="32"/>
                        </a:lnTo>
                        <a:lnTo>
                          <a:pt x="30" y="34"/>
                        </a:lnTo>
                        <a:lnTo>
                          <a:pt x="25" y="36"/>
                        </a:lnTo>
                        <a:lnTo>
                          <a:pt x="21" y="36"/>
                        </a:lnTo>
                        <a:lnTo>
                          <a:pt x="13" y="35"/>
                        </a:lnTo>
                        <a:lnTo>
                          <a:pt x="5" y="11"/>
                        </a:lnTo>
                        <a:lnTo>
                          <a:pt x="1" y="0"/>
                        </a:lnTo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</p:grpSp>
          </p:grpSp>
          <p:grpSp>
            <p:nvGrpSpPr>
              <p:cNvPr id="216" name="Group 1139"/>
              <p:cNvGrpSpPr>
                <a:grpSpLocks/>
              </p:cNvGrpSpPr>
              <p:nvPr/>
            </p:nvGrpSpPr>
            <p:grpSpPr bwMode="auto">
              <a:xfrm>
                <a:off x="3978" y="2270"/>
                <a:ext cx="153" cy="691"/>
                <a:chOff x="3978" y="2270"/>
                <a:chExt cx="153" cy="691"/>
              </a:xfrm>
            </p:grpSpPr>
            <p:grpSp>
              <p:nvGrpSpPr>
                <p:cNvPr id="217" name="Group 1140"/>
                <p:cNvGrpSpPr>
                  <a:grpSpLocks/>
                </p:cNvGrpSpPr>
                <p:nvPr/>
              </p:nvGrpSpPr>
              <p:grpSpPr bwMode="auto">
                <a:xfrm>
                  <a:off x="4013" y="2270"/>
                  <a:ext cx="84" cy="112"/>
                  <a:chOff x="4013" y="2270"/>
                  <a:chExt cx="84" cy="112"/>
                </a:xfrm>
              </p:grpSpPr>
              <p:sp>
                <p:nvSpPr>
                  <p:cNvPr id="226" name="Freeform 1141"/>
                  <p:cNvSpPr>
                    <a:spLocks/>
                  </p:cNvSpPr>
                  <p:nvPr/>
                </p:nvSpPr>
                <p:spPr bwMode="auto">
                  <a:xfrm>
                    <a:off x="4024" y="2275"/>
                    <a:ext cx="65" cy="107"/>
                  </a:xfrm>
                  <a:custGeom>
                    <a:avLst/>
                    <a:gdLst>
                      <a:gd name="T0" fmla="*/ 15 w 65"/>
                      <a:gd name="T1" fmla="*/ 99 h 107"/>
                      <a:gd name="T2" fmla="*/ 15 w 65"/>
                      <a:gd name="T3" fmla="*/ 83 h 107"/>
                      <a:gd name="T4" fmla="*/ 10 w 65"/>
                      <a:gd name="T5" fmla="*/ 74 h 107"/>
                      <a:gd name="T6" fmla="*/ 7 w 65"/>
                      <a:gd name="T7" fmla="*/ 67 h 107"/>
                      <a:gd name="T8" fmla="*/ 3 w 65"/>
                      <a:gd name="T9" fmla="*/ 59 h 107"/>
                      <a:gd name="T10" fmla="*/ 1 w 65"/>
                      <a:gd name="T11" fmla="*/ 52 h 107"/>
                      <a:gd name="T12" fmla="*/ 0 w 65"/>
                      <a:gd name="T13" fmla="*/ 46 h 107"/>
                      <a:gd name="T14" fmla="*/ 0 w 65"/>
                      <a:gd name="T15" fmla="*/ 32 h 107"/>
                      <a:gd name="T16" fmla="*/ 1 w 65"/>
                      <a:gd name="T17" fmla="*/ 23 h 107"/>
                      <a:gd name="T18" fmla="*/ 5 w 65"/>
                      <a:gd name="T19" fmla="*/ 14 h 107"/>
                      <a:gd name="T20" fmla="*/ 10 w 65"/>
                      <a:gd name="T21" fmla="*/ 8 h 107"/>
                      <a:gd name="T22" fmla="*/ 13 w 65"/>
                      <a:gd name="T23" fmla="*/ 5 h 107"/>
                      <a:gd name="T24" fmla="*/ 20 w 65"/>
                      <a:gd name="T25" fmla="*/ 2 h 107"/>
                      <a:gd name="T26" fmla="*/ 29 w 65"/>
                      <a:gd name="T27" fmla="*/ 0 h 107"/>
                      <a:gd name="T28" fmla="*/ 39 w 65"/>
                      <a:gd name="T29" fmla="*/ 1 h 107"/>
                      <a:gd name="T30" fmla="*/ 47 w 65"/>
                      <a:gd name="T31" fmla="*/ 3 h 107"/>
                      <a:gd name="T32" fmla="*/ 56 w 65"/>
                      <a:gd name="T33" fmla="*/ 9 h 107"/>
                      <a:gd name="T34" fmla="*/ 60 w 65"/>
                      <a:gd name="T35" fmla="*/ 14 h 107"/>
                      <a:gd name="T36" fmla="*/ 63 w 65"/>
                      <a:gd name="T37" fmla="*/ 19 h 107"/>
                      <a:gd name="T38" fmla="*/ 64 w 65"/>
                      <a:gd name="T39" fmla="*/ 26 h 107"/>
                      <a:gd name="T40" fmla="*/ 64 w 65"/>
                      <a:gd name="T41" fmla="*/ 39 h 107"/>
                      <a:gd name="T42" fmla="*/ 61 w 65"/>
                      <a:gd name="T43" fmla="*/ 50 h 107"/>
                      <a:gd name="T44" fmla="*/ 57 w 65"/>
                      <a:gd name="T45" fmla="*/ 61 h 107"/>
                      <a:gd name="T46" fmla="*/ 53 w 65"/>
                      <a:gd name="T47" fmla="*/ 69 h 107"/>
                      <a:gd name="T48" fmla="*/ 50 w 65"/>
                      <a:gd name="T49" fmla="*/ 75 h 107"/>
                      <a:gd name="T50" fmla="*/ 46 w 65"/>
                      <a:gd name="T51" fmla="*/ 83 h 107"/>
                      <a:gd name="T52" fmla="*/ 45 w 65"/>
                      <a:gd name="T53" fmla="*/ 95 h 107"/>
                      <a:gd name="T54" fmla="*/ 44 w 65"/>
                      <a:gd name="T55" fmla="*/ 101 h 107"/>
                      <a:gd name="T56" fmla="*/ 38 w 65"/>
                      <a:gd name="T57" fmla="*/ 105 h 107"/>
                      <a:gd name="T58" fmla="*/ 31 w 65"/>
                      <a:gd name="T59" fmla="*/ 106 h 107"/>
                      <a:gd name="T60" fmla="*/ 23 w 65"/>
                      <a:gd name="T61" fmla="*/ 105 h 107"/>
                      <a:gd name="T62" fmla="*/ 18 w 65"/>
                      <a:gd name="T63" fmla="*/ 102 h 107"/>
                      <a:gd name="T64" fmla="*/ 15 w 65"/>
                      <a:gd name="T65" fmla="*/ 99 h 107"/>
                      <a:gd name="T66" fmla="*/ 0 60000 65536"/>
                      <a:gd name="T67" fmla="*/ 0 60000 65536"/>
                      <a:gd name="T68" fmla="*/ 0 60000 65536"/>
                      <a:gd name="T69" fmla="*/ 0 60000 65536"/>
                      <a:gd name="T70" fmla="*/ 0 60000 65536"/>
                      <a:gd name="T71" fmla="*/ 0 60000 65536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w 65"/>
                      <a:gd name="T100" fmla="*/ 0 h 107"/>
                      <a:gd name="T101" fmla="*/ 65 w 65"/>
                      <a:gd name="T102" fmla="*/ 107 h 107"/>
                    </a:gdLst>
                    <a:ahLst/>
                    <a:cxnLst>
                      <a:cxn ang="T66">
                        <a:pos x="T0" y="T1"/>
                      </a:cxn>
                      <a:cxn ang="T67">
                        <a:pos x="T2" y="T3"/>
                      </a:cxn>
                      <a:cxn ang="T68">
                        <a:pos x="T4" y="T5"/>
                      </a:cxn>
                      <a:cxn ang="T69">
                        <a:pos x="T6" y="T7"/>
                      </a:cxn>
                      <a:cxn ang="T70">
                        <a:pos x="T8" y="T9"/>
                      </a:cxn>
                      <a:cxn ang="T71">
                        <a:pos x="T10" y="T11"/>
                      </a:cxn>
                      <a:cxn ang="T72">
                        <a:pos x="T12" y="T13"/>
                      </a:cxn>
                      <a:cxn ang="T73">
                        <a:pos x="T14" y="T15"/>
                      </a:cxn>
                      <a:cxn ang="T74">
                        <a:pos x="T16" y="T17"/>
                      </a:cxn>
                      <a:cxn ang="T75">
                        <a:pos x="T18" y="T19"/>
                      </a:cxn>
                      <a:cxn ang="T76">
                        <a:pos x="T20" y="T21"/>
                      </a:cxn>
                      <a:cxn ang="T77">
                        <a:pos x="T22" y="T23"/>
                      </a:cxn>
                      <a:cxn ang="T78">
                        <a:pos x="T24" y="T25"/>
                      </a:cxn>
                      <a:cxn ang="T79">
                        <a:pos x="T26" y="T27"/>
                      </a:cxn>
                      <a:cxn ang="T80">
                        <a:pos x="T28" y="T29"/>
                      </a:cxn>
                      <a:cxn ang="T81">
                        <a:pos x="T30" y="T31"/>
                      </a:cxn>
                      <a:cxn ang="T82">
                        <a:pos x="T32" y="T33"/>
                      </a:cxn>
                      <a:cxn ang="T83">
                        <a:pos x="T34" y="T35"/>
                      </a:cxn>
                      <a:cxn ang="T84">
                        <a:pos x="T36" y="T37"/>
                      </a:cxn>
                      <a:cxn ang="T85">
                        <a:pos x="T38" y="T39"/>
                      </a:cxn>
                      <a:cxn ang="T86">
                        <a:pos x="T40" y="T41"/>
                      </a:cxn>
                      <a:cxn ang="T87">
                        <a:pos x="T42" y="T43"/>
                      </a:cxn>
                      <a:cxn ang="T88">
                        <a:pos x="T44" y="T45"/>
                      </a:cxn>
                      <a:cxn ang="T89">
                        <a:pos x="T46" y="T47"/>
                      </a:cxn>
                      <a:cxn ang="T90">
                        <a:pos x="T48" y="T49"/>
                      </a:cxn>
                      <a:cxn ang="T91">
                        <a:pos x="T50" y="T51"/>
                      </a:cxn>
                      <a:cxn ang="T92">
                        <a:pos x="T52" y="T53"/>
                      </a:cxn>
                      <a:cxn ang="T93">
                        <a:pos x="T54" y="T55"/>
                      </a:cxn>
                      <a:cxn ang="T94">
                        <a:pos x="T56" y="T57"/>
                      </a:cxn>
                      <a:cxn ang="T95">
                        <a:pos x="T58" y="T59"/>
                      </a:cxn>
                      <a:cxn ang="T96">
                        <a:pos x="T60" y="T61"/>
                      </a:cxn>
                      <a:cxn ang="T97">
                        <a:pos x="T62" y="T63"/>
                      </a:cxn>
                      <a:cxn ang="T98">
                        <a:pos x="T64" y="T65"/>
                      </a:cxn>
                    </a:cxnLst>
                    <a:rect l="T99" t="T100" r="T101" b="T102"/>
                    <a:pathLst>
                      <a:path w="65" h="107">
                        <a:moveTo>
                          <a:pt x="15" y="99"/>
                        </a:moveTo>
                        <a:lnTo>
                          <a:pt x="15" y="83"/>
                        </a:lnTo>
                        <a:lnTo>
                          <a:pt x="10" y="74"/>
                        </a:lnTo>
                        <a:lnTo>
                          <a:pt x="7" y="67"/>
                        </a:lnTo>
                        <a:lnTo>
                          <a:pt x="3" y="59"/>
                        </a:lnTo>
                        <a:lnTo>
                          <a:pt x="1" y="52"/>
                        </a:lnTo>
                        <a:lnTo>
                          <a:pt x="0" y="46"/>
                        </a:lnTo>
                        <a:lnTo>
                          <a:pt x="0" y="32"/>
                        </a:lnTo>
                        <a:lnTo>
                          <a:pt x="1" y="23"/>
                        </a:lnTo>
                        <a:lnTo>
                          <a:pt x="5" y="14"/>
                        </a:lnTo>
                        <a:lnTo>
                          <a:pt x="10" y="8"/>
                        </a:lnTo>
                        <a:lnTo>
                          <a:pt x="13" y="5"/>
                        </a:lnTo>
                        <a:lnTo>
                          <a:pt x="20" y="2"/>
                        </a:lnTo>
                        <a:lnTo>
                          <a:pt x="29" y="0"/>
                        </a:lnTo>
                        <a:lnTo>
                          <a:pt x="39" y="1"/>
                        </a:lnTo>
                        <a:lnTo>
                          <a:pt x="47" y="3"/>
                        </a:lnTo>
                        <a:lnTo>
                          <a:pt x="56" y="9"/>
                        </a:lnTo>
                        <a:lnTo>
                          <a:pt x="60" y="14"/>
                        </a:lnTo>
                        <a:lnTo>
                          <a:pt x="63" y="19"/>
                        </a:lnTo>
                        <a:lnTo>
                          <a:pt x="64" y="26"/>
                        </a:lnTo>
                        <a:lnTo>
                          <a:pt x="64" y="39"/>
                        </a:lnTo>
                        <a:lnTo>
                          <a:pt x="61" y="50"/>
                        </a:lnTo>
                        <a:lnTo>
                          <a:pt x="57" y="61"/>
                        </a:lnTo>
                        <a:lnTo>
                          <a:pt x="53" y="69"/>
                        </a:lnTo>
                        <a:lnTo>
                          <a:pt x="50" y="75"/>
                        </a:lnTo>
                        <a:lnTo>
                          <a:pt x="46" y="83"/>
                        </a:lnTo>
                        <a:lnTo>
                          <a:pt x="45" y="95"/>
                        </a:lnTo>
                        <a:lnTo>
                          <a:pt x="44" y="101"/>
                        </a:lnTo>
                        <a:lnTo>
                          <a:pt x="38" y="105"/>
                        </a:lnTo>
                        <a:lnTo>
                          <a:pt x="31" y="106"/>
                        </a:lnTo>
                        <a:lnTo>
                          <a:pt x="23" y="105"/>
                        </a:lnTo>
                        <a:lnTo>
                          <a:pt x="18" y="102"/>
                        </a:lnTo>
                        <a:lnTo>
                          <a:pt x="15" y="99"/>
                        </a:lnTo>
                      </a:path>
                    </a:pathLst>
                  </a:custGeom>
                  <a:blipFill dpi="0" rotWithShape="0">
                    <a:blip/>
                    <a:srcRect/>
                    <a:tile tx="0" ty="0" sx="100000" sy="100000" flip="none" algn="tl"/>
                  </a:blip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  <p:sp>
                <p:nvSpPr>
                  <p:cNvPr id="227" name="Freeform 1142"/>
                  <p:cNvSpPr>
                    <a:spLocks/>
                  </p:cNvSpPr>
                  <p:nvPr/>
                </p:nvSpPr>
                <p:spPr bwMode="auto">
                  <a:xfrm>
                    <a:off x="4013" y="2270"/>
                    <a:ext cx="84" cy="73"/>
                  </a:xfrm>
                  <a:custGeom>
                    <a:avLst/>
                    <a:gdLst>
                      <a:gd name="T0" fmla="*/ 6 w 84"/>
                      <a:gd name="T1" fmla="*/ 62 h 73"/>
                      <a:gd name="T2" fmla="*/ 1 w 84"/>
                      <a:gd name="T3" fmla="*/ 55 h 73"/>
                      <a:gd name="T4" fmla="*/ 0 w 84"/>
                      <a:gd name="T5" fmla="*/ 47 h 73"/>
                      <a:gd name="T6" fmla="*/ 0 w 84"/>
                      <a:gd name="T7" fmla="*/ 37 h 73"/>
                      <a:gd name="T8" fmla="*/ 0 w 84"/>
                      <a:gd name="T9" fmla="*/ 29 h 73"/>
                      <a:gd name="T10" fmla="*/ 4 w 84"/>
                      <a:gd name="T11" fmla="*/ 20 h 73"/>
                      <a:gd name="T12" fmla="*/ 9 w 84"/>
                      <a:gd name="T13" fmla="*/ 14 h 73"/>
                      <a:gd name="T14" fmla="*/ 14 w 84"/>
                      <a:gd name="T15" fmla="*/ 9 h 73"/>
                      <a:gd name="T16" fmla="*/ 22 w 84"/>
                      <a:gd name="T17" fmla="*/ 3 h 73"/>
                      <a:gd name="T18" fmla="*/ 28 w 84"/>
                      <a:gd name="T19" fmla="*/ 1 h 73"/>
                      <a:gd name="T20" fmla="*/ 41 w 84"/>
                      <a:gd name="T21" fmla="*/ 0 h 73"/>
                      <a:gd name="T22" fmla="*/ 52 w 84"/>
                      <a:gd name="T23" fmla="*/ 0 h 73"/>
                      <a:gd name="T24" fmla="*/ 60 w 84"/>
                      <a:gd name="T25" fmla="*/ 3 h 73"/>
                      <a:gd name="T26" fmla="*/ 67 w 84"/>
                      <a:gd name="T27" fmla="*/ 5 h 73"/>
                      <a:gd name="T28" fmla="*/ 73 w 84"/>
                      <a:gd name="T29" fmla="*/ 12 h 73"/>
                      <a:gd name="T30" fmla="*/ 77 w 84"/>
                      <a:gd name="T31" fmla="*/ 18 h 73"/>
                      <a:gd name="T32" fmla="*/ 81 w 84"/>
                      <a:gd name="T33" fmla="*/ 24 h 73"/>
                      <a:gd name="T34" fmla="*/ 83 w 84"/>
                      <a:gd name="T35" fmla="*/ 31 h 73"/>
                      <a:gd name="T36" fmla="*/ 83 w 84"/>
                      <a:gd name="T37" fmla="*/ 44 h 73"/>
                      <a:gd name="T38" fmla="*/ 83 w 84"/>
                      <a:gd name="T39" fmla="*/ 53 h 73"/>
                      <a:gd name="T40" fmla="*/ 80 w 84"/>
                      <a:gd name="T41" fmla="*/ 57 h 73"/>
                      <a:gd name="T42" fmla="*/ 76 w 84"/>
                      <a:gd name="T43" fmla="*/ 63 h 73"/>
                      <a:gd name="T44" fmla="*/ 73 w 84"/>
                      <a:gd name="T45" fmla="*/ 67 h 73"/>
                      <a:gd name="T46" fmla="*/ 65 w 84"/>
                      <a:gd name="T47" fmla="*/ 70 h 73"/>
                      <a:gd name="T48" fmla="*/ 57 w 84"/>
                      <a:gd name="T49" fmla="*/ 72 h 73"/>
                      <a:gd name="T50" fmla="*/ 63 w 84"/>
                      <a:gd name="T51" fmla="*/ 63 h 73"/>
                      <a:gd name="T52" fmla="*/ 69 w 84"/>
                      <a:gd name="T53" fmla="*/ 47 h 73"/>
                      <a:gd name="T54" fmla="*/ 70 w 84"/>
                      <a:gd name="T55" fmla="*/ 41 h 73"/>
                      <a:gd name="T56" fmla="*/ 69 w 84"/>
                      <a:gd name="T57" fmla="*/ 36 h 73"/>
                      <a:gd name="T58" fmla="*/ 67 w 84"/>
                      <a:gd name="T59" fmla="*/ 29 h 73"/>
                      <a:gd name="T60" fmla="*/ 53 w 84"/>
                      <a:gd name="T61" fmla="*/ 33 h 73"/>
                      <a:gd name="T62" fmla="*/ 38 w 84"/>
                      <a:gd name="T63" fmla="*/ 33 h 73"/>
                      <a:gd name="T64" fmla="*/ 27 w 84"/>
                      <a:gd name="T65" fmla="*/ 32 h 73"/>
                      <a:gd name="T66" fmla="*/ 18 w 84"/>
                      <a:gd name="T67" fmla="*/ 30 h 73"/>
                      <a:gd name="T68" fmla="*/ 15 w 84"/>
                      <a:gd name="T69" fmla="*/ 34 h 73"/>
                      <a:gd name="T70" fmla="*/ 13 w 84"/>
                      <a:gd name="T71" fmla="*/ 41 h 73"/>
                      <a:gd name="T72" fmla="*/ 13 w 84"/>
                      <a:gd name="T73" fmla="*/ 48 h 73"/>
                      <a:gd name="T74" fmla="*/ 19 w 84"/>
                      <a:gd name="T75" fmla="*/ 63 h 73"/>
                      <a:gd name="T76" fmla="*/ 23 w 84"/>
                      <a:gd name="T77" fmla="*/ 72 h 73"/>
                      <a:gd name="T78" fmla="*/ 13 w 84"/>
                      <a:gd name="T79" fmla="*/ 67 h 73"/>
                      <a:gd name="T80" fmla="*/ 6 w 84"/>
                      <a:gd name="T81" fmla="*/ 62 h 73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w 84"/>
                      <a:gd name="T124" fmla="*/ 0 h 73"/>
                      <a:gd name="T125" fmla="*/ 84 w 84"/>
                      <a:gd name="T126" fmla="*/ 73 h 73"/>
                    </a:gdLst>
                    <a:ahLst/>
                    <a:cxnLst>
                      <a:cxn ang="T82">
                        <a:pos x="T0" y="T1"/>
                      </a:cxn>
                      <a:cxn ang="T83">
                        <a:pos x="T2" y="T3"/>
                      </a:cxn>
                      <a:cxn ang="T84">
                        <a:pos x="T4" y="T5"/>
                      </a:cxn>
                      <a:cxn ang="T85">
                        <a:pos x="T6" y="T7"/>
                      </a:cxn>
                      <a:cxn ang="T86">
                        <a:pos x="T8" y="T9"/>
                      </a:cxn>
                      <a:cxn ang="T87">
                        <a:pos x="T10" y="T11"/>
                      </a:cxn>
                      <a:cxn ang="T88">
                        <a:pos x="T12" y="T13"/>
                      </a:cxn>
                      <a:cxn ang="T89">
                        <a:pos x="T14" y="T15"/>
                      </a:cxn>
                      <a:cxn ang="T90">
                        <a:pos x="T16" y="T17"/>
                      </a:cxn>
                      <a:cxn ang="T91">
                        <a:pos x="T18" y="T19"/>
                      </a:cxn>
                      <a:cxn ang="T92">
                        <a:pos x="T20" y="T21"/>
                      </a:cxn>
                      <a:cxn ang="T93">
                        <a:pos x="T22" y="T23"/>
                      </a:cxn>
                      <a:cxn ang="T94">
                        <a:pos x="T24" y="T25"/>
                      </a:cxn>
                      <a:cxn ang="T95">
                        <a:pos x="T26" y="T27"/>
                      </a:cxn>
                      <a:cxn ang="T96">
                        <a:pos x="T28" y="T29"/>
                      </a:cxn>
                      <a:cxn ang="T97">
                        <a:pos x="T30" y="T31"/>
                      </a:cxn>
                      <a:cxn ang="T98">
                        <a:pos x="T32" y="T33"/>
                      </a:cxn>
                      <a:cxn ang="T99">
                        <a:pos x="T34" y="T35"/>
                      </a:cxn>
                      <a:cxn ang="T100">
                        <a:pos x="T36" y="T37"/>
                      </a:cxn>
                      <a:cxn ang="T101">
                        <a:pos x="T38" y="T39"/>
                      </a:cxn>
                      <a:cxn ang="T102">
                        <a:pos x="T40" y="T41"/>
                      </a:cxn>
                      <a:cxn ang="T103">
                        <a:pos x="T42" y="T43"/>
                      </a:cxn>
                      <a:cxn ang="T104">
                        <a:pos x="T44" y="T45"/>
                      </a:cxn>
                      <a:cxn ang="T105">
                        <a:pos x="T46" y="T47"/>
                      </a:cxn>
                      <a:cxn ang="T106">
                        <a:pos x="T48" y="T49"/>
                      </a:cxn>
                      <a:cxn ang="T107">
                        <a:pos x="T50" y="T51"/>
                      </a:cxn>
                      <a:cxn ang="T108">
                        <a:pos x="T52" y="T53"/>
                      </a:cxn>
                      <a:cxn ang="T109">
                        <a:pos x="T54" y="T55"/>
                      </a:cxn>
                      <a:cxn ang="T110">
                        <a:pos x="T56" y="T57"/>
                      </a:cxn>
                      <a:cxn ang="T111">
                        <a:pos x="T58" y="T59"/>
                      </a:cxn>
                      <a:cxn ang="T112">
                        <a:pos x="T60" y="T61"/>
                      </a:cxn>
                      <a:cxn ang="T113">
                        <a:pos x="T62" y="T63"/>
                      </a:cxn>
                      <a:cxn ang="T114">
                        <a:pos x="T64" y="T65"/>
                      </a:cxn>
                      <a:cxn ang="T115">
                        <a:pos x="T66" y="T67"/>
                      </a:cxn>
                      <a:cxn ang="T116">
                        <a:pos x="T68" y="T69"/>
                      </a:cxn>
                      <a:cxn ang="T117">
                        <a:pos x="T70" y="T71"/>
                      </a:cxn>
                      <a:cxn ang="T118">
                        <a:pos x="T72" y="T73"/>
                      </a:cxn>
                      <a:cxn ang="T119">
                        <a:pos x="T74" y="T75"/>
                      </a:cxn>
                      <a:cxn ang="T120">
                        <a:pos x="T76" y="T77"/>
                      </a:cxn>
                      <a:cxn ang="T121">
                        <a:pos x="T78" y="T79"/>
                      </a:cxn>
                      <a:cxn ang="T122">
                        <a:pos x="T80" y="T81"/>
                      </a:cxn>
                    </a:cxnLst>
                    <a:rect l="T123" t="T124" r="T125" b="T126"/>
                    <a:pathLst>
                      <a:path w="84" h="73">
                        <a:moveTo>
                          <a:pt x="6" y="62"/>
                        </a:moveTo>
                        <a:lnTo>
                          <a:pt x="1" y="55"/>
                        </a:lnTo>
                        <a:lnTo>
                          <a:pt x="0" y="47"/>
                        </a:lnTo>
                        <a:lnTo>
                          <a:pt x="0" y="37"/>
                        </a:lnTo>
                        <a:lnTo>
                          <a:pt x="0" y="29"/>
                        </a:lnTo>
                        <a:lnTo>
                          <a:pt x="4" y="20"/>
                        </a:lnTo>
                        <a:lnTo>
                          <a:pt x="9" y="14"/>
                        </a:lnTo>
                        <a:lnTo>
                          <a:pt x="14" y="9"/>
                        </a:lnTo>
                        <a:lnTo>
                          <a:pt x="22" y="3"/>
                        </a:lnTo>
                        <a:lnTo>
                          <a:pt x="28" y="1"/>
                        </a:lnTo>
                        <a:lnTo>
                          <a:pt x="41" y="0"/>
                        </a:lnTo>
                        <a:lnTo>
                          <a:pt x="52" y="0"/>
                        </a:lnTo>
                        <a:lnTo>
                          <a:pt x="60" y="3"/>
                        </a:lnTo>
                        <a:lnTo>
                          <a:pt x="67" y="5"/>
                        </a:lnTo>
                        <a:lnTo>
                          <a:pt x="73" y="12"/>
                        </a:lnTo>
                        <a:lnTo>
                          <a:pt x="77" y="18"/>
                        </a:lnTo>
                        <a:lnTo>
                          <a:pt x="81" y="24"/>
                        </a:lnTo>
                        <a:lnTo>
                          <a:pt x="83" y="31"/>
                        </a:lnTo>
                        <a:lnTo>
                          <a:pt x="83" y="44"/>
                        </a:lnTo>
                        <a:lnTo>
                          <a:pt x="83" y="53"/>
                        </a:lnTo>
                        <a:lnTo>
                          <a:pt x="80" y="57"/>
                        </a:lnTo>
                        <a:lnTo>
                          <a:pt x="76" y="63"/>
                        </a:lnTo>
                        <a:lnTo>
                          <a:pt x="73" y="67"/>
                        </a:lnTo>
                        <a:lnTo>
                          <a:pt x="65" y="70"/>
                        </a:lnTo>
                        <a:lnTo>
                          <a:pt x="57" y="72"/>
                        </a:lnTo>
                        <a:lnTo>
                          <a:pt x="63" y="63"/>
                        </a:lnTo>
                        <a:lnTo>
                          <a:pt x="69" y="47"/>
                        </a:lnTo>
                        <a:lnTo>
                          <a:pt x="70" y="41"/>
                        </a:lnTo>
                        <a:lnTo>
                          <a:pt x="69" y="36"/>
                        </a:lnTo>
                        <a:lnTo>
                          <a:pt x="67" y="29"/>
                        </a:lnTo>
                        <a:lnTo>
                          <a:pt x="53" y="33"/>
                        </a:lnTo>
                        <a:lnTo>
                          <a:pt x="38" y="33"/>
                        </a:lnTo>
                        <a:lnTo>
                          <a:pt x="27" y="32"/>
                        </a:lnTo>
                        <a:lnTo>
                          <a:pt x="18" y="30"/>
                        </a:lnTo>
                        <a:lnTo>
                          <a:pt x="15" y="34"/>
                        </a:lnTo>
                        <a:lnTo>
                          <a:pt x="13" y="41"/>
                        </a:lnTo>
                        <a:lnTo>
                          <a:pt x="13" y="48"/>
                        </a:lnTo>
                        <a:lnTo>
                          <a:pt x="19" y="63"/>
                        </a:lnTo>
                        <a:lnTo>
                          <a:pt x="23" y="72"/>
                        </a:lnTo>
                        <a:lnTo>
                          <a:pt x="13" y="67"/>
                        </a:lnTo>
                        <a:lnTo>
                          <a:pt x="6" y="62"/>
                        </a:lnTo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  <p:grpSp>
                <p:nvGrpSpPr>
                  <p:cNvPr id="228" name="Group 1143"/>
                  <p:cNvGrpSpPr>
                    <a:grpSpLocks/>
                  </p:cNvGrpSpPr>
                  <p:nvPr/>
                </p:nvGrpSpPr>
                <p:grpSpPr bwMode="auto">
                  <a:xfrm>
                    <a:off x="4022" y="2325"/>
                    <a:ext cx="67" cy="11"/>
                    <a:chOff x="4022" y="2325"/>
                    <a:chExt cx="67" cy="11"/>
                  </a:xfrm>
                </p:grpSpPr>
                <p:sp>
                  <p:nvSpPr>
                    <p:cNvPr id="229" name="Oval 1144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22" y="2325"/>
                      <a:ext cx="9" cy="10"/>
                    </a:xfrm>
                    <a:prstGeom prst="ellipse">
                      <a:avLst/>
                    </a:prstGeom>
                    <a:blipFill dpi="0" rotWithShape="0">
                      <a:blip/>
                      <a:srcRect/>
                      <a:tile tx="0" ty="0" sx="100000" sy="100000" flip="none" algn="tl"/>
                    </a:blip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buChar char="•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§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buChar char="•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buChar char="»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Arial" panose="020B0604020202020204" pitchFamily="34" charset="0"/>
                        <a:buChar char="»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Arial" panose="020B0604020202020204" pitchFamily="34" charset="0"/>
                        <a:buChar char="»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Arial" panose="020B0604020202020204" pitchFamily="34" charset="0"/>
                        <a:buChar char="»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Arial" panose="020B0604020202020204" pitchFamily="34" charset="0"/>
                        <a:buChar char="»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FontTx/>
                        <a:buNone/>
                      </a:pPr>
                      <a:endParaRPr lang="en-US" altLang="en-US" sz="1800">
                        <a:cs typeface="Arial" panose="020B0604020202020204" pitchFamily="34" charset="0"/>
                      </a:endParaRPr>
                    </a:p>
                  </p:txBody>
                </p:sp>
                <p:sp>
                  <p:nvSpPr>
                    <p:cNvPr id="230" name="Oval 1145"/>
                    <p:cNvSpPr>
                      <a:spLocks noChangeArrowheads="1"/>
                    </p:cNvSpPr>
                    <p:nvPr/>
                  </p:nvSpPr>
                  <p:spPr bwMode="auto">
                    <a:xfrm>
                      <a:off x="4080" y="2326"/>
                      <a:ext cx="9" cy="10"/>
                    </a:xfrm>
                    <a:prstGeom prst="ellipse">
                      <a:avLst/>
                    </a:prstGeom>
                    <a:blipFill dpi="0" rotWithShape="0">
                      <a:blip/>
                      <a:srcRect/>
                      <a:tile tx="0" ty="0" sx="100000" sy="100000" flip="none" algn="tl"/>
                    </a:blip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 wrap="none" anchor="ctr"/>
                    <a:lstStyle>
                      <a:lvl1pPr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buChar char="•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lvl1pPr>
                      <a:lvl2pPr marL="742950" indent="-28575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Wingdings" panose="05000000000000000000" pitchFamily="2" charset="2"/>
                        <a:buChar char="§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lvl2pPr>
                      <a:lvl3pPr marL="11430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buChar char="•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lvl3pPr>
                      <a:lvl4pPr marL="16002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buChar char="–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lvl4pPr>
                      <a:lvl5pPr marL="2057400" indent="-228600">
                        <a:spcBef>
                          <a:spcPct val="20000"/>
                        </a:spcBef>
                        <a:buClr>
                          <a:schemeClr val="accent1"/>
                        </a:buClr>
                        <a:buFont typeface="Arial" panose="020B0604020202020204" pitchFamily="34" charset="0"/>
                        <a:buChar char="»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Arial" panose="020B0604020202020204" pitchFamily="34" charset="0"/>
                        <a:buChar char="»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Arial" panose="020B0604020202020204" pitchFamily="34" charset="0"/>
                        <a:buChar char="»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Arial" panose="020B0604020202020204" pitchFamily="34" charset="0"/>
                        <a:buChar char="»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accent1"/>
                        </a:buClr>
                        <a:buFont typeface="Arial" panose="020B0604020202020204" pitchFamily="34" charset="0"/>
                        <a:buChar char="»"/>
                        <a:defRPr sz="280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defRPr>
                      </a:lvl9pPr>
                    </a:lstStyle>
                    <a:p>
                      <a:pPr eaLnBrk="1" hangingPunct="1">
                        <a:spcBef>
                          <a:spcPct val="0"/>
                        </a:spcBef>
                        <a:buClrTx/>
                        <a:buFontTx/>
                        <a:buNone/>
                      </a:pPr>
                      <a:endParaRPr lang="en-US" altLang="en-US" sz="1800">
                        <a:cs typeface="Arial" panose="020B0604020202020204" pitchFamily="34" charset="0"/>
                      </a:endParaRPr>
                    </a:p>
                  </p:txBody>
                </p:sp>
              </p:grpSp>
            </p:grpSp>
            <p:sp>
              <p:nvSpPr>
                <p:cNvPr id="218" name="Freeform 1146"/>
                <p:cNvSpPr>
                  <a:spLocks/>
                </p:cNvSpPr>
                <p:nvPr/>
              </p:nvSpPr>
              <p:spPr bwMode="auto">
                <a:xfrm>
                  <a:off x="4009" y="2737"/>
                  <a:ext cx="81" cy="203"/>
                </a:xfrm>
                <a:custGeom>
                  <a:avLst/>
                  <a:gdLst>
                    <a:gd name="T0" fmla="*/ 18 w 81"/>
                    <a:gd name="T1" fmla="*/ 0 h 203"/>
                    <a:gd name="T2" fmla="*/ 16 w 81"/>
                    <a:gd name="T3" fmla="*/ 24 h 203"/>
                    <a:gd name="T4" fmla="*/ 14 w 81"/>
                    <a:gd name="T5" fmla="*/ 51 h 203"/>
                    <a:gd name="T6" fmla="*/ 14 w 81"/>
                    <a:gd name="T7" fmla="*/ 78 h 203"/>
                    <a:gd name="T8" fmla="*/ 16 w 81"/>
                    <a:gd name="T9" fmla="*/ 103 h 203"/>
                    <a:gd name="T10" fmla="*/ 16 w 81"/>
                    <a:gd name="T11" fmla="*/ 123 h 203"/>
                    <a:gd name="T12" fmla="*/ 16 w 81"/>
                    <a:gd name="T13" fmla="*/ 148 h 203"/>
                    <a:gd name="T14" fmla="*/ 15 w 81"/>
                    <a:gd name="T15" fmla="*/ 159 h 203"/>
                    <a:gd name="T16" fmla="*/ 4 w 81"/>
                    <a:gd name="T17" fmla="*/ 190 h 203"/>
                    <a:gd name="T18" fmla="*/ 0 w 81"/>
                    <a:gd name="T19" fmla="*/ 202 h 203"/>
                    <a:gd name="T20" fmla="*/ 17 w 81"/>
                    <a:gd name="T21" fmla="*/ 202 h 203"/>
                    <a:gd name="T22" fmla="*/ 25 w 81"/>
                    <a:gd name="T23" fmla="*/ 188 h 203"/>
                    <a:gd name="T24" fmla="*/ 30 w 81"/>
                    <a:gd name="T25" fmla="*/ 172 h 203"/>
                    <a:gd name="T26" fmla="*/ 33 w 81"/>
                    <a:gd name="T27" fmla="*/ 147 h 203"/>
                    <a:gd name="T28" fmla="*/ 43 w 81"/>
                    <a:gd name="T29" fmla="*/ 78 h 203"/>
                    <a:gd name="T30" fmla="*/ 46 w 81"/>
                    <a:gd name="T31" fmla="*/ 58 h 203"/>
                    <a:gd name="T32" fmla="*/ 44 w 81"/>
                    <a:gd name="T33" fmla="*/ 96 h 203"/>
                    <a:gd name="T34" fmla="*/ 47 w 81"/>
                    <a:gd name="T35" fmla="*/ 119 h 203"/>
                    <a:gd name="T36" fmla="*/ 48 w 81"/>
                    <a:gd name="T37" fmla="*/ 140 h 203"/>
                    <a:gd name="T38" fmla="*/ 46 w 81"/>
                    <a:gd name="T39" fmla="*/ 160 h 203"/>
                    <a:gd name="T40" fmla="*/ 47 w 81"/>
                    <a:gd name="T41" fmla="*/ 169 h 203"/>
                    <a:gd name="T42" fmla="*/ 58 w 81"/>
                    <a:gd name="T43" fmla="*/ 199 h 203"/>
                    <a:gd name="T44" fmla="*/ 69 w 81"/>
                    <a:gd name="T45" fmla="*/ 199 h 203"/>
                    <a:gd name="T46" fmla="*/ 74 w 81"/>
                    <a:gd name="T47" fmla="*/ 199 h 203"/>
                    <a:gd name="T48" fmla="*/ 80 w 81"/>
                    <a:gd name="T49" fmla="*/ 193 h 203"/>
                    <a:gd name="T50" fmla="*/ 64 w 81"/>
                    <a:gd name="T51" fmla="*/ 160 h 203"/>
                    <a:gd name="T52" fmla="*/ 72 w 81"/>
                    <a:gd name="T53" fmla="*/ 90 h 203"/>
                    <a:gd name="T54" fmla="*/ 75 w 81"/>
                    <a:gd name="T55" fmla="*/ 57 h 203"/>
                    <a:gd name="T56" fmla="*/ 75 w 81"/>
                    <a:gd name="T57" fmla="*/ 1 h 203"/>
                    <a:gd name="T58" fmla="*/ 18 w 81"/>
                    <a:gd name="T59" fmla="*/ 0 h 203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81"/>
                    <a:gd name="T91" fmla="*/ 0 h 203"/>
                    <a:gd name="T92" fmla="*/ 81 w 81"/>
                    <a:gd name="T93" fmla="*/ 203 h 203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81" h="203">
                      <a:moveTo>
                        <a:pt x="18" y="0"/>
                      </a:moveTo>
                      <a:lnTo>
                        <a:pt x="16" y="24"/>
                      </a:lnTo>
                      <a:lnTo>
                        <a:pt x="14" y="51"/>
                      </a:lnTo>
                      <a:lnTo>
                        <a:pt x="14" y="78"/>
                      </a:lnTo>
                      <a:lnTo>
                        <a:pt x="16" y="103"/>
                      </a:lnTo>
                      <a:lnTo>
                        <a:pt x="16" y="123"/>
                      </a:lnTo>
                      <a:lnTo>
                        <a:pt x="16" y="148"/>
                      </a:lnTo>
                      <a:lnTo>
                        <a:pt x="15" y="159"/>
                      </a:lnTo>
                      <a:lnTo>
                        <a:pt x="4" y="190"/>
                      </a:lnTo>
                      <a:lnTo>
                        <a:pt x="0" y="202"/>
                      </a:lnTo>
                      <a:lnTo>
                        <a:pt x="17" y="202"/>
                      </a:lnTo>
                      <a:lnTo>
                        <a:pt x="25" y="188"/>
                      </a:lnTo>
                      <a:lnTo>
                        <a:pt x="30" y="172"/>
                      </a:lnTo>
                      <a:lnTo>
                        <a:pt x="33" y="147"/>
                      </a:lnTo>
                      <a:lnTo>
                        <a:pt x="43" y="78"/>
                      </a:lnTo>
                      <a:lnTo>
                        <a:pt x="46" y="58"/>
                      </a:lnTo>
                      <a:lnTo>
                        <a:pt x="44" y="96"/>
                      </a:lnTo>
                      <a:lnTo>
                        <a:pt x="47" y="119"/>
                      </a:lnTo>
                      <a:lnTo>
                        <a:pt x="48" y="140"/>
                      </a:lnTo>
                      <a:lnTo>
                        <a:pt x="46" y="160"/>
                      </a:lnTo>
                      <a:lnTo>
                        <a:pt x="47" y="169"/>
                      </a:lnTo>
                      <a:lnTo>
                        <a:pt x="58" y="199"/>
                      </a:lnTo>
                      <a:lnTo>
                        <a:pt x="69" y="199"/>
                      </a:lnTo>
                      <a:lnTo>
                        <a:pt x="74" y="199"/>
                      </a:lnTo>
                      <a:lnTo>
                        <a:pt x="80" y="193"/>
                      </a:lnTo>
                      <a:lnTo>
                        <a:pt x="64" y="160"/>
                      </a:lnTo>
                      <a:lnTo>
                        <a:pt x="72" y="90"/>
                      </a:lnTo>
                      <a:lnTo>
                        <a:pt x="75" y="57"/>
                      </a:lnTo>
                      <a:lnTo>
                        <a:pt x="75" y="1"/>
                      </a:lnTo>
                      <a:lnTo>
                        <a:pt x="18" y="0"/>
                      </a:lnTo>
                    </a:path>
                  </a:pathLst>
                </a:custGeom>
                <a:blipFill dpi="0" rotWithShape="0">
                  <a:blip/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SG"/>
                </a:p>
              </p:txBody>
            </p:sp>
            <p:grpSp>
              <p:nvGrpSpPr>
                <p:cNvPr id="219" name="Group 1147"/>
                <p:cNvGrpSpPr>
                  <a:grpSpLocks/>
                </p:cNvGrpSpPr>
                <p:nvPr/>
              </p:nvGrpSpPr>
              <p:grpSpPr bwMode="auto">
                <a:xfrm>
                  <a:off x="3980" y="2485"/>
                  <a:ext cx="148" cy="203"/>
                  <a:chOff x="3980" y="2485"/>
                  <a:chExt cx="148" cy="203"/>
                </a:xfrm>
              </p:grpSpPr>
              <p:sp>
                <p:nvSpPr>
                  <p:cNvPr id="224" name="Freeform 1148"/>
                  <p:cNvSpPr>
                    <a:spLocks/>
                  </p:cNvSpPr>
                  <p:nvPr/>
                </p:nvSpPr>
                <p:spPr bwMode="auto">
                  <a:xfrm>
                    <a:off x="3980" y="2491"/>
                    <a:ext cx="41" cy="197"/>
                  </a:xfrm>
                  <a:custGeom>
                    <a:avLst/>
                    <a:gdLst>
                      <a:gd name="T0" fmla="*/ 2 w 41"/>
                      <a:gd name="T1" fmla="*/ 0 h 197"/>
                      <a:gd name="T2" fmla="*/ 0 w 41"/>
                      <a:gd name="T3" fmla="*/ 44 h 197"/>
                      <a:gd name="T4" fmla="*/ 6 w 41"/>
                      <a:gd name="T5" fmla="*/ 105 h 197"/>
                      <a:gd name="T6" fmla="*/ 12 w 41"/>
                      <a:gd name="T7" fmla="*/ 158 h 197"/>
                      <a:gd name="T8" fmla="*/ 22 w 41"/>
                      <a:gd name="T9" fmla="*/ 190 h 197"/>
                      <a:gd name="T10" fmla="*/ 26 w 41"/>
                      <a:gd name="T11" fmla="*/ 196 h 197"/>
                      <a:gd name="T12" fmla="*/ 29 w 41"/>
                      <a:gd name="T13" fmla="*/ 187 h 197"/>
                      <a:gd name="T14" fmla="*/ 31 w 41"/>
                      <a:gd name="T15" fmla="*/ 164 h 197"/>
                      <a:gd name="T16" fmla="*/ 40 w 41"/>
                      <a:gd name="T17" fmla="*/ 158 h 197"/>
                      <a:gd name="T18" fmla="*/ 28 w 41"/>
                      <a:gd name="T19" fmla="*/ 140 h 197"/>
                      <a:gd name="T20" fmla="*/ 20 w 41"/>
                      <a:gd name="T21" fmla="*/ 130 h 197"/>
                      <a:gd name="T22" fmla="*/ 21 w 41"/>
                      <a:gd name="T23" fmla="*/ 40 h 197"/>
                      <a:gd name="T24" fmla="*/ 25 w 41"/>
                      <a:gd name="T25" fmla="*/ 3 h 197"/>
                      <a:gd name="T26" fmla="*/ 2 w 41"/>
                      <a:gd name="T27" fmla="*/ 0 h 197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1"/>
                      <a:gd name="T43" fmla="*/ 0 h 197"/>
                      <a:gd name="T44" fmla="*/ 41 w 41"/>
                      <a:gd name="T45" fmla="*/ 197 h 197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1" h="197">
                        <a:moveTo>
                          <a:pt x="2" y="0"/>
                        </a:moveTo>
                        <a:lnTo>
                          <a:pt x="0" y="44"/>
                        </a:lnTo>
                        <a:lnTo>
                          <a:pt x="6" y="105"/>
                        </a:lnTo>
                        <a:lnTo>
                          <a:pt x="12" y="158"/>
                        </a:lnTo>
                        <a:lnTo>
                          <a:pt x="22" y="190"/>
                        </a:lnTo>
                        <a:lnTo>
                          <a:pt x="26" y="196"/>
                        </a:lnTo>
                        <a:lnTo>
                          <a:pt x="29" y="187"/>
                        </a:lnTo>
                        <a:lnTo>
                          <a:pt x="31" y="164"/>
                        </a:lnTo>
                        <a:lnTo>
                          <a:pt x="40" y="158"/>
                        </a:lnTo>
                        <a:lnTo>
                          <a:pt x="28" y="140"/>
                        </a:lnTo>
                        <a:lnTo>
                          <a:pt x="20" y="130"/>
                        </a:lnTo>
                        <a:lnTo>
                          <a:pt x="21" y="40"/>
                        </a:lnTo>
                        <a:lnTo>
                          <a:pt x="25" y="3"/>
                        </a:lnTo>
                        <a:lnTo>
                          <a:pt x="2" y="0"/>
                        </a:lnTo>
                      </a:path>
                    </a:pathLst>
                  </a:custGeom>
                  <a:blipFill dpi="0" rotWithShape="0">
                    <a:blip/>
                    <a:srcRect/>
                    <a:tile tx="0" ty="0" sx="100000" sy="100000" flip="none" algn="tl"/>
                  </a:blip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  <p:sp>
                <p:nvSpPr>
                  <p:cNvPr id="225" name="Freeform 1149"/>
                  <p:cNvSpPr>
                    <a:spLocks/>
                  </p:cNvSpPr>
                  <p:nvPr/>
                </p:nvSpPr>
                <p:spPr bwMode="auto">
                  <a:xfrm>
                    <a:off x="4092" y="2485"/>
                    <a:ext cx="36" cy="185"/>
                  </a:xfrm>
                  <a:custGeom>
                    <a:avLst/>
                    <a:gdLst>
                      <a:gd name="T0" fmla="*/ 10 w 36"/>
                      <a:gd name="T1" fmla="*/ 5 h 185"/>
                      <a:gd name="T2" fmla="*/ 15 w 36"/>
                      <a:gd name="T3" fmla="*/ 38 h 185"/>
                      <a:gd name="T4" fmla="*/ 15 w 36"/>
                      <a:gd name="T5" fmla="*/ 117 h 185"/>
                      <a:gd name="T6" fmla="*/ 0 w 36"/>
                      <a:gd name="T7" fmla="*/ 150 h 185"/>
                      <a:gd name="T8" fmla="*/ 4 w 36"/>
                      <a:gd name="T9" fmla="*/ 153 h 185"/>
                      <a:gd name="T10" fmla="*/ 0 w 36"/>
                      <a:gd name="T11" fmla="*/ 170 h 185"/>
                      <a:gd name="T12" fmla="*/ 3 w 36"/>
                      <a:gd name="T13" fmla="*/ 184 h 185"/>
                      <a:gd name="T14" fmla="*/ 15 w 36"/>
                      <a:gd name="T15" fmla="*/ 161 h 185"/>
                      <a:gd name="T16" fmla="*/ 25 w 36"/>
                      <a:gd name="T17" fmla="*/ 121 h 185"/>
                      <a:gd name="T18" fmla="*/ 35 w 36"/>
                      <a:gd name="T19" fmla="*/ 31 h 185"/>
                      <a:gd name="T20" fmla="*/ 31 w 36"/>
                      <a:gd name="T21" fmla="*/ 0 h 185"/>
                      <a:gd name="T22" fmla="*/ 10 w 36"/>
                      <a:gd name="T23" fmla="*/ 5 h 185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36"/>
                      <a:gd name="T37" fmla="*/ 0 h 185"/>
                      <a:gd name="T38" fmla="*/ 36 w 36"/>
                      <a:gd name="T39" fmla="*/ 185 h 185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36" h="185">
                        <a:moveTo>
                          <a:pt x="10" y="5"/>
                        </a:moveTo>
                        <a:lnTo>
                          <a:pt x="15" y="38"/>
                        </a:lnTo>
                        <a:lnTo>
                          <a:pt x="15" y="117"/>
                        </a:lnTo>
                        <a:lnTo>
                          <a:pt x="0" y="150"/>
                        </a:lnTo>
                        <a:lnTo>
                          <a:pt x="4" y="153"/>
                        </a:lnTo>
                        <a:lnTo>
                          <a:pt x="0" y="170"/>
                        </a:lnTo>
                        <a:lnTo>
                          <a:pt x="3" y="184"/>
                        </a:lnTo>
                        <a:lnTo>
                          <a:pt x="15" y="161"/>
                        </a:lnTo>
                        <a:lnTo>
                          <a:pt x="25" y="121"/>
                        </a:lnTo>
                        <a:lnTo>
                          <a:pt x="35" y="31"/>
                        </a:lnTo>
                        <a:lnTo>
                          <a:pt x="31" y="0"/>
                        </a:lnTo>
                        <a:lnTo>
                          <a:pt x="10" y="5"/>
                        </a:lnTo>
                      </a:path>
                    </a:pathLst>
                  </a:custGeom>
                  <a:blipFill dpi="0" rotWithShape="0">
                    <a:blip/>
                    <a:srcRect/>
                    <a:tile tx="0" ty="0" sx="100000" sy="100000" flip="none" algn="tl"/>
                  </a:blip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</p:grpSp>
            <p:grpSp>
              <p:nvGrpSpPr>
                <p:cNvPr id="220" name="Group 1150"/>
                <p:cNvGrpSpPr>
                  <a:grpSpLocks/>
                </p:cNvGrpSpPr>
                <p:nvPr/>
              </p:nvGrpSpPr>
              <p:grpSpPr bwMode="auto">
                <a:xfrm>
                  <a:off x="4005" y="2899"/>
                  <a:ext cx="90" cy="62"/>
                  <a:chOff x="4005" y="2899"/>
                  <a:chExt cx="90" cy="62"/>
                </a:xfrm>
              </p:grpSpPr>
              <p:sp>
                <p:nvSpPr>
                  <p:cNvPr id="222" name="Freeform 1151"/>
                  <p:cNvSpPr>
                    <a:spLocks/>
                  </p:cNvSpPr>
                  <p:nvPr/>
                </p:nvSpPr>
                <p:spPr bwMode="auto">
                  <a:xfrm>
                    <a:off x="4005" y="2904"/>
                    <a:ext cx="36" cy="57"/>
                  </a:xfrm>
                  <a:custGeom>
                    <a:avLst/>
                    <a:gdLst>
                      <a:gd name="T0" fmla="*/ 6 w 36"/>
                      <a:gd name="T1" fmla="*/ 28 h 57"/>
                      <a:gd name="T2" fmla="*/ 1 w 36"/>
                      <a:gd name="T3" fmla="*/ 36 h 57"/>
                      <a:gd name="T4" fmla="*/ 0 w 36"/>
                      <a:gd name="T5" fmla="*/ 43 h 57"/>
                      <a:gd name="T6" fmla="*/ 0 w 36"/>
                      <a:gd name="T7" fmla="*/ 48 h 57"/>
                      <a:gd name="T8" fmla="*/ 1 w 36"/>
                      <a:gd name="T9" fmla="*/ 51 h 57"/>
                      <a:gd name="T10" fmla="*/ 3 w 36"/>
                      <a:gd name="T11" fmla="*/ 54 h 57"/>
                      <a:gd name="T12" fmla="*/ 8 w 36"/>
                      <a:gd name="T13" fmla="*/ 56 h 57"/>
                      <a:gd name="T14" fmla="*/ 14 w 36"/>
                      <a:gd name="T15" fmla="*/ 55 h 57"/>
                      <a:gd name="T16" fmla="*/ 20 w 36"/>
                      <a:gd name="T17" fmla="*/ 53 h 57"/>
                      <a:gd name="T18" fmla="*/ 24 w 36"/>
                      <a:gd name="T19" fmla="*/ 47 h 57"/>
                      <a:gd name="T20" fmla="*/ 28 w 36"/>
                      <a:gd name="T21" fmla="*/ 40 h 57"/>
                      <a:gd name="T22" fmla="*/ 31 w 36"/>
                      <a:gd name="T23" fmla="*/ 25 h 57"/>
                      <a:gd name="T24" fmla="*/ 35 w 36"/>
                      <a:gd name="T25" fmla="*/ 10 h 57"/>
                      <a:gd name="T26" fmla="*/ 34 w 36"/>
                      <a:gd name="T27" fmla="*/ 0 h 57"/>
                      <a:gd name="T28" fmla="*/ 27 w 36"/>
                      <a:gd name="T29" fmla="*/ 22 h 57"/>
                      <a:gd name="T30" fmla="*/ 21 w 36"/>
                      <a:gd name="T31" fmla="*/ 35 h 57"/>
                      <a:gd name="T32" fmla="*/ 12 w 36"/>
                      <a:gd name="T33" fmla="*/ 35 h 57"/>
                      <a:gd name="T34" fmla="*/ 5 w 36"/>
                      <a:gd name="T35" fmla="*/ 34 h 57"/>
                      <a:gd name="T36" fmla="*/ 6 w 36"/>
                      <a:gd name="T37" fmla="*/ 28 h 57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36"/>
                      <a:gd name="T58" fmla="*/ 0 h 57"/>
                      <a:gd name="T59" fmla="*/ 36 w 36"/>
                      <a:gd name="T60" fmla="*/ 57 h 57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36" h="57">
                        <a:moveTo>
                          <a:pt x="6" y="28"/>
                        </a:moveTo>
                        <a:lnTo>
                          <a:pt x="1" y="36"/>
                        </a:lnTo>
                        <a:lnTo>
                          <a:pt x="0" y="43"/>
                        </a:lnTo>
                        <a:lnTo>
                          <a:pt x="0" y="48"/>
                        </a:lnTo>
                        <a:lnTo>
                          <a:pt x="1" y="51"/>
                        </a:lnTo>
                        <a:lnTo>
                          <a:pt x="3" y="54"/>
                        </a:lnTo>
                        <a:lnTo>
                          <a:pt x="8" y="56"/>
                        </a:lnTo>
                        <a:lnTo>
                          <a:pt x="14" y="55"/>
                        </a:lnTo>
                        <a:lnTo>
                          <a:pt x="20" y="53"/>
                        </a:lnTo>
                        <a:lnTo>
                          <a:pt x="24" y="47"/>
                        </a:lnTo>
                        <a:lnTo>
                          <a:pt x="28" y="40"/>
                        </a:lnTo>
                        <a:lnTo>
                          <a:pt x="31" y="25"/>
                        </a:lnTo>
                        <a:lnTo>
                          <a:pt x="35" y="10"/>
                        </a:lnTo>
                        <a:lnTo>
                          <a:pt x="34" y="0"/>
                        </a:lnTo>
                        <a:lnTo>
                          <a:pt x="27" y="22"/>
                        </a:lnTo>
                        <a:lnTo>
                          <a:pt x="21" y="35"/>
                        </a:lnTo>
                        <a:lnTo>
                          <a:pt x="12" y="35"/>
                        </a:lnTo>
                        <a:lnTo>
                          <a:pt x="5" y="34"/>
                        </a:lnTo>
                        <a:lnTo>
                          <a:pt x="6" y="28"/>
                        </a:lnTo>
                      </a:path>
                    </a:pathLst>
                  </a:custGeom>
                  <a:blipFill dpi="0" rotWithShape="0">
                    <a:blip/>
                    <a:srcRect/>
                    <a:tile tx="0" ty="0" sx="100000" sy="100000" flip="none" algn="tl"/>
                  </a:blip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  <p:sp>
                <p:nvSpPr>
                  <p:cNvPr id="223" name="Freeform 1152"/>
                  <p:cNvSpPr>
                    <a:spLocks/>
                  </p:cNvSpPr>
                  <p:nvPr/>
                </p:nvSpPr>
                <p:spPr bwMode="auto">
                  <a:xfrm>
                    <a:off x="4055" y="2899"/>
                    <a:ext cx="40" cy="61"/>
                  </a:xfrm>
                  <a:custGeom>
                    <a:avLst/>
                    <a:gdLst>
                      <a:gd name="T0" fmla="*/ 0 w 40"/>
                      <a:gd name="T1" fmla="*/ 0 h 61"/>
                      <a:gd name="T2" fmla="*/ 0 w 40"/>
                      <a:gd name="T3" fmla="*/ 6 h 61"/>
                      <a:gd name="T4" fmla="*/ 5 w 40"/>
                      <a:gd name="T5" fmla="*/ 21 h 61"/>
                      <a:gd name="T6" fmla="*/ 8 w 40"/>
                      <a:gd name="T7" fmla="*/ 34 h 61"/>
                      <a:gd name="T8" fmla="*/ 12 w 40"/>
                      <a:gd name="T9" fmla="*/ 46 h 61"/>
                      <a:gd name="T10" fmla="*/ 16 w 40"/>
                      <a:gd name="T11" fmla="*/ 52 h 61"/>
                      <a:gd name="T12" fmla="*/ 20 w 40"/>
                      <a:gd name="T13" fmla="*/ 57 h 61"/>
                      <a:gd name="T14" fmla="*/ 26 w 40"/>
                      <a:gd name="T15" fmla="*/ 59 h 61"/>
                      <a:gd name="T16" fmla="*/ 32 w 40"/>
                      <a:gd name="T17" fmla="*/ 60 h 61"/>
                      <a:gd name="T18" fmla="*/ 35 w 40"/>
                      <a:gd name="T19" fmla="*/ 58 h 61"/>
                      <a:gd name="T20" fmla="*/ 38 w 40"/>
                      <a:gd name="T21" fmla="*/ 57 h 61"/>
                      <a:gd name="T22" fmla="*/ 39 w 40"/>
                      <a:gd name="T23" fmla="*/ 51 h 61"/>
                      <a:gd name="T24" fmla="*/ 38 w 40"/>
                      <a:gd name="T25" fmla="*/ 43 h 61"/>
                      <a:gd name="T26" fmla="*/ 35 w 40"/>
                      <a:gd name="T27" fmla="*/ 33 h 61"/>
                      <a:gd name="T28" fmla="*/ 32 w 40"/>
                      <a:gd name="T29" fmla="*/ 28 h 61"/>
                      <a:gd name="T30" fmla="*/ 31 w 40"/>
                      <a:gd name="T31" fmla="*/ 33 h 61"/>
                      <a:gd name="T32" fmla="*/ 30 w 40"/>
                      <a:gd name="T33" fmla="*/ 35 h 61"/>
                      <a:gd name="T34" fmla="*/ 25 w 40"/>
                      <a:gd name="T35" fmla="*/ 36 h 61"/>
                      <a:gd name="T36" fmla="*/ 20 w 40"/>
                      <a:gd name="T37" fmla="*/ 37 h 61"/>
                      <a:gd name="T38" fmla="*/ 13 w 40"/>
                      <a:gd name="T39" fmla="*/ 35 h 61"/>
                      <a:gd name="T40" fmla="*/ 5 w 40"/>
                      <a:gd name="T41" fmla="*/ 12 h 61"/>
                      <a:gd name="T42" fmla="*/ 0 w 40"/>
                      <a:gd name="T43" fmla="*/ 0 h 61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40"/>
                      <a:gd name="T67" fmla="*/ 0 h 61"/>
                      <a:gd name="T68" fmla="*/ 40 w 40"/>
                      <a:gd name="T69" fmla="*/ 61 h 61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40" h="61">
                        <a:moveTo>
                          <a:pt x="0" y="0"/>
                        </a:moveTo>
                        <a:lnTo>
                          <a:pt x="0" y="6"/>
                        </a:lnTo>
                        <a:lnTo>
                          <a:pt x="5" y="21"/>
                        </a:lnTo>
                        <a:lnTo>
                          <a:pt x="8" y="34"/>
                        </a:lnTo>
                        <a:lnTo>
                          <a:pt x="12" y="46"/>
                        </a:lnTo>
                        <a:lnTo>
                          <a:pt x="16" y="52"/>
                        </a:lnTo>
                        <a:lnTo>
                          <a:pt x="20" y="57"/>
                        </a:lnTo>
                        <a:lnTo>
                          <a:pt x="26" y="59"/>
                        </a:lnTo>
                        <a:lnTo>
                          <a:pt x="32" y="60"/>
                        </a:lnTo>
                        <a:lnTo>
                          <a:pt x="35" y="58"/>
                        </a:lnTo>
                        <a:lnTo>
                          <a:pt x="38" y="57"/>
                        </a:lnTo>
                        <a:lnTo>
                          <a:pt x="39" y="51"/>
                        </a:lnTo>
                        <a:lnTo>
                          <a:pt x="38" y="43"/>
                        </a:lnTo>
                        <a:lnTo>
                          <a:pt x="35" y="33"/>
                        </a:lnTo>
                        <a:lnTo>
                          <a:pt x="32" y="28"/>
                        </a:lnTo>
                        <a:lnTo>
                          <a:pt x="31" y="33"/>
                        </a:lnTo>
                        <a:lnTo>
                          <a:pt x="30" y="35"/>
                        </a:lnTo>
                        <a:lnTo>
                          <a:pt x="25" y="36"/>
                        </a:lnTo>
                        <a:lnTo>
                          <a:pt x="20" y="37"/>
                        </a:lnTo>
                        <a:lnTo>
                          <a:pt x="13" y="35"/>
                        </a:lnTo>
                        <a:lnTo>
                          <a:pt x="5" y="12"/>
                        </a:lnTo>
                        <a:lnTo>
                          <a:pt x="0" y="0"/>
                        </a:lnTo>
                      </a:path>
                    </a:pathLst>
                  </a:custGeom>
                  <a:blipFill dpi="0" rotWithShape="0">
                    <a:blip/>
                    <a:srcRect/>
                    <a:tile tx="0" ty="0" sx="100000" sy="100000" flip="none" algn="tl"/>
                  </a:blip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</p:grpSp>
            <p:sp>
              <p:nvSpPr>
                <p:cNvPr id="221" name="Freeform 1153"/>
                <p:cNvSpPr>
                  <a:spLocks/>
                </p:cNvSpPr>
                <p:nvPr/>
              </p:nvSpPr>
              <p:spPr bwMode="auto">
                <a:xfrm>
                  <a:off x="3978" y="2370"/>
                  <a:ext cx="153" cy="387"/>
                </a:xfrm>
                <a:custGeom>
                  <a:avLst/>
                  <a:gdLst>
                    <a:gd name="T0" fmla="*/ 60 w 153"/>
                    <a:gd name="T1" fmla="*/ 0 h 387"/>
                    <a:gd name="T2" fmla="*/ 24 w 153"/>
                    <a:gd name="T3" fmla="*/ 20 h 387"/>
                    <a:gd name="T4" fmla="*/ 19 w 153"/>
                    <a:gd name="T5" fmla="*/ 26 h 387"/>
                    <a:gd name="T6" fmla="*/ 0 w 153"/>
                    <a:gd name="T7" fmla="*/ 122 h 387"/>
                    <a:gd name="T8" fmla="*/ 29 w 153"/>
                    <a:gd name="T9" fmla="*/ 126 h 387"/>
                    <a:gd name="T10" fmla="*/ 33 w 153"/>
                    <a:gd name="T11" fmla="*/ 102 h 387"/>
                    <a:gd name="T12" fmla="*/ 44 w 153"/>
                    <a:gd name="T13" fmla="*/ 152 h 387"/>
                    <a:gd name="T14" fmla="*/ 25 w 153"/>
                    <a:gd name="T15" fmla="*/ 217 h 387"/>
                    <a:gd name="T16" fmla="*/ 25 w 153"/>
                    <a:gd name="T17" fmla="*/ 264 h 387"/>
                    <a:gd name="T18" fmla="*/ 29 w 153"/>
                    <a:gd name="T19" fmla="*/ 297 h 387"/>
                    <a:gd name="T20" fmla="*/ 38 w 153"/>
                    <a:gd name="T21" fmla="*/ 344 h 387"/>
                    <a:gd name="T22" fmla="*/ 47 w 153"/>
                    <a:gd name="T23" fmla="*/ 380 h 387"/>
                    <a:gd name="T24" fmla="*/ 75 w 153"/>
                    <a:gd name="T25" fmla="*/ 386 h 387"/>
                    <a:gd name="T26" fmla="*/ 78 w 153"/>
                    <a:gd name="T27" fmla="*/ 380 h 387"/>
                    <a:gd name="T28" fmla="*/ 105 w 153"/>
                    <a:gd name="T29" fmla="*/ 379 h 387"/>
                    <a:gd name="T30" fmla="*/ 114 w 153"/>
                    <a:gd name="T31" fmla="*/ 334 h 387"/>
                    <a:gd name="T32" fmla="*/ 122 w 153"/>
                    <a:gd name="T33" fmla="*/ 275 h 387"/>
                    <a:gd name="T34" fmla="*/ 129 w 153"/>
                    <a:gd name="T35" fmla="*/ 215 h 387"/>
                    <a:gd name="T36" fmla="*/ 112 w 153"/>
                    <a:gd name="T37" fmla="*/ 147 h 387"/>
                    <a:gd name="T38" fmla="*/ 118 w 153"/>
                    <a:gd name="T39" fmla="*/ 109 h 387"/>
                    <a:gd name="T40" fmla="*/ 122 w 153"/>
                    <a:gd name="T41" fmla="*/ 123 h 387"/>
                    <a:gd name="T42" fmla="*/ 152 w 153"/>
                    <a:gd name="T43" fmla="*/ 115 h 387"/>
                    <a:gd name="T44" fmla="*/ 129 w 153"/>
                    <a:gd name="T45" fmla="*/ 25 h 387"/>
                    <a:gd name="T46" fmla="*/ 90 w 153"/>
                    <a:gd name="T47" fmla="*/ 0 h 387"/>
                    <a:gd name="T48" fmla="*/ 89 w 153"/>
                    <a:gd name="T49" fmla="*/ 3 h 387"/>
                    <a:gd name="T50" fmla="*/ 84 w 153"/>
                    <a:gd name="T51" fmla="*/ 6 h 387"/>
                    <a:gd name="T52" fmla="*/ 80 w 153"/>
                    <a:gd name="T53" fmla="*/ 7 h 387"/>
                    <a:gd name="T54" fmla="*/ 76 w 153"/>
                    <a:gd name="T55" fmla="*/ 7 h 387"/>
                    <a:gd name="T56" fmla="*/ 71 w 153"/>
                    <a:gd name="T57" fmla="*/ 7 h 387"/>
                    <a:gd name="T58" fmla="*/ 67 w 153"/>
                    <a:gd name="T59" fmla="*/ 6 h 387"/>
                    <a:gd name="T60" fmla="*/ 62 w 153"/>
                    <a:gd name="T61" fmla="*/ 3 h 387"/>
                    <a:gd name="T62" fmla="*/ 60 w 153"/>
                    <a:gd name="T63" fmla="*/ 0 h 387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w 153"/>
                    <a:gd name="T97" fmla="*/ 0 h 387"/>
                    <a:gd name="T98" fmla="*/ 153 w 153"/>
                    <a:gd name="T99" fmla="*/ 387 h 387"/>
                  </a:gdLst>
                  <a:ahLst/>
                  <a:cxnLst>
                    <a:cxn ang="T64">
                      <a:pos x="T0" y="T1"/>
                    </a:cxn>
                    <a:cxn ang="T65">
                      <a:pos x="T2" y="T3"/>
                    </a:cxn>
                    <a:cxn ang="T66">
                      <a:pos x="T4" y="T5"/>
                    </a:cxn>
                    <a:cxn ang="T67">
                      <a:pos x="T6" y="T7"/>
                    </a:cxn>
                    <a:cxn ang="T68">
                      <a:pos x="T8" y="T9"/>
                    </a:cxn>
                    <a:cxn ang="T69">
                      <a:pos x="T10" y="T11"/>
                    </a:cxn>
                    <a:cxn ang="T70">
                      <a:pos x="T12" y="T13"/>
                    </a:cxn>
                    <a:cxn ang="T71">
                      <a:pos x="T14" y="T15"/>
                    </a:cxn>
                    <a:cxn ang="T72">
                      <a:pos x="T16" y="T17"/>
                    </a:cxn>
                    <a:cxn ang="T73">
                      <a:pos x="T18" y="T19"/>
                    </a:cxn>
                    <a:cxn ang="T74">
                      <a:pos x="T20" y="T21"/>
                    </a:cxn>
                    <a:cxn ang="T75">
                      <a:pos x="T22" y="T23"/>
                    </a:cxn>
                    <a:cxn ang="T76">
                      <a:pos x="T24" y="T25"/>
                    </a:cxn>
                    <a:cxn ang="T77">
                      <a:pos x="T26" y="T27"/>
                    </a:cxn>
                    <a:cxn ang="T78">
                      <a:pos x="T28" y="T29"/>
                    </a:cxn>
                    <a:cxn ang="T79">
                      <a:pos x="T30" y="T31"/>
                    </a:cxn>
                    <a:cxn ang="T80">
                      <a:pos x="T32" y="T33"/>
                    </a:cxn>
                    <a:cxn ang="T81">
                      <a:pos x="T34" y="T35"/>
                    </a:cxn>
                    <a:cxn ang="T82">
                      <a:pos x="T36" y="T37"/>
                    </a:cxn>
                    <a:cxn ang="T83">
                      <a:pos x="T38" y="T39"/>
                    </a:cxn>
                    <a:cxn ang="T84">
                      <a:pos x="T40" y="T41"/>
                    </a:cxn>
                    <a:cxn ang="T85">
                      <a:pos x="T42" y="T43"/>
                    </a:cxn>
                    <a:cxn ang="T86">
                      <a:pos x="T44" y="T45"/>
                    </a:cxn>
                    <a:cxn ang="T87">
                      <a:pos x="T46" y="T47"/>
                    </a:cxn>
                    <a:cxn ang="T88">
                      <a:pos x="T48" y="T49"/>
                    </a:cxn>
                    <a:cxn ang="T89">
                      <a:pos x="T50" y="T51"/>
                    </a:cxn>
                    <a:cxn ang="T90">
                      <a:pos x="T52" y="T53"/>
                    </a:cxn>
                    <a:cxn ang="T91">
                      <a:pos x="T54" y="T55"/>
                    </a:cxn>
                    <a:cxn ang="T92">
                      <a:pos x="T56" y="T57"/>
                    </a:cxn>
                    <a:cxn ang="T93">
                      <a:pos x="T58" y="T59"/>
                    </a:cxn>
                    <a:cxn ang="T94">
                      <a:pos x="T60" y="T61"/>
                    </a:cxn>
                    <a:cxn ang="T95">
                      <a:pos x="T62" y="T63"/>
                    </a:cxn>
                  </a:cxnLst>
                  <a:rect l="T96" t="T97" r="T98" b="T99"/>
                  <a:pathLst>
                    <a:path w="153" h="387">
                      <a:moveTo>
                        <a:pt x="60" y="0"/>
                      </a:moveTo>
                      <a:lnTo>
                        <a:pt x="24" y="20"/>
                      </a:lnTo>
                      <a:lnTo>
                        <a:pt x="19" y="26"/>
                      </a:lnTo>
                      <a:lnTo>
                        <a:pt x="0" y="122"/>
                      </a:lnTo>
                      <a:lnTo>
                        <a:pt x="29" y="126"/>
                      </a:lnTo>
                      <a:lnTo>
                        <a:pt x="33" y="102"/>
                      </a:lnTo>
                      <a:lnTo>
                        <a:pt x="44" y="152"/>
                      </a:lnTo>
                      <a:lnTo>
                        <a:pt x="25" y="217"/>
                      </a:lnTo>
                      <a:lnTo>
                        <a:pt x="25" y="264"/>
                      </a:lnTo>
                      <a:lnTo>
                        <a:pt x="29" y="297"/>
                      </a:lnTo>
                      <a:lnTo>
                        <a:pt x="38" y="344"/>
                      </a:lnTo>
                      <a:lnTo>
                        <a:pt x="47" y="380"/>
                      </a:lnTo>
                      <a:lnTo>
                        <a:pt x="75" y="386"/>
                      </a:lnTo>
                      <a:lnTo>
                        <a:pt x="78" y="380"/>
                      </a:lnTo>
                      <a:lnTo>
                        <a:pt x="105" y="379"/>
                      </a:lnTo>
                      <a:lnTo>
                        <a:pt x="114" y="334"/>
                      </a:lnTo>
                      <a:lnTo>
                        <a:pt x="122" y="275"/>
                      </a:lnTo>
                      <a:lnTo>
                        <a:pt x="129" y="215"/>
                      </a:lnTo>
                      <a:lnTo>
                        <a:pt x="112" y="147"/>
                      </a:lnTo>
                      <a:lnTo>
                        <a:pt x="118" y="109"/>
                      </a:lnTo>
                      <a:lnTo>
                        <a:pt x="122" y="123"/>
                      </a:lnTo>
                      <a:lnTo>
                        <a:pt x="152" y="115"/>
                      </a:lnTo>
                      <a:lnTo>
                        <a:pt x="129" y="25"/>
                      </a:lnTo>
                      <a:lnTo>
                        <a:pt x="90" y="0"/>
                      </a:lnTo>
                      <a:lnTo>
                        <a:pt x="89" y="3"/>
                      </a:lnTo>
                      <a:lnTo>
                        <a:pt x="84" y="6"/>
                      </a:lnTo>
                      <a:lnTo>
                        <a:pt x="80" y="7"/>
                      </a:lnTo>
                      <a:lnTo>
                        <a:pt x="76" y="7"/>
                      </a:lnTo>
                      <a:lnTo>
                        <a:pt x="71" y="7"/>
                      </a:lnTo>
                      <a:lnTo>
                        <a:pt x="67" y="6"/>
                      </a:lnTo>
                      <a:lnTo>
                        <a:pt x="62" y="3"/>
                      </a:lnTo>
                      <a:lnTo>
                        <a:pt x="60" y="0"/>
                      </a:lnTo>
                    </a:path>
                  </a:pathLst>
                </a:custGeom>
                <a:blipFill dpi="0" rotWithShape="0">
                  <a:blip/>
                  <a:srcRect/>
                  <a:tile tx="0" ty="0" sx="100000" sy="100000" flip="none" algn="tl"/>
                </a:blipFill>
                <a:ln w="12700" cap="rnd">
                  <a:solidFill>
                    <a:srgbClr val="FF1F3F"/>
                  </a:solidFill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en-SG"/>
                </a:p>
              </p:txBody>
            </p:sp>
          </p:grpSp>
        </p:grpSp>
        <p:grpSp>
          <p:nvGrpSpPr>
            <p:cNvPr id="8" name="Group 1154"/>
            <p:cNvGrpSpPr>
              <a:grpSpLocks/>
            </p:cNvGrpSpPr>
            <p:nvPr/>
          </p:nvGrpSpPr>
          <p:grpSpPr bwMode="auto">
            <a:xfrm>
              <a:off x="6400800" y="4191000"/>
              <a:ext cx="2362200" cy="950913"/>
              <a:chOff x="2640" y="816"/>
              <a:chExt cx="1272" cy="798"/>
            </a:xfrm>
          </p:grpSpPr>
          <p:grpSp>
            <p:nvGrpSpPr>
              <p:cNvPr id="10" name="Group 1155"/>
              <p:cNvGrpSpPr>
                <a:grpSpLocks/>
              </p:cNvGrpSpPr>
              <p:nvPr/>
            </p:nvGrpSpPr>
            <p:grpSpPr bwMode="auto">
              <a:xfrm>
                <a:off x="3759" y="903"/>
                <a:ext cx="153" cy="695"/>
                <a:chOff x="3759" y="903"/>
                <a:chExt cx="153" cy="695"/>
              </a:xfrm>
            </p:grpSpPr>
            <p:sp>
              <p:nvSpPr>
                <p:cNvPr id="200" name="Freeform 1156"/>
                <p:cNvSpPr>
                  <a:spLocks/>
                </p:cNvSpPr>
                <p:nvPr/>
              </p:nvSpPr>
              <p:spPr bwMode="auto">
                <a:xfrm>
                  <a:off x="3790" y="1375"/>
                  <a:ext cx="82" cy="203"/>
                </a:xfrm>
                <a:custGeom>
                  <a:avLst/>
                  <a:gdLst>
                    <a:gd name="T0" fmla="*/ 18 w 82"/>
                    <a:gd name="T1" fmla="*/ 0 h 203"/>
                    <a:gd name="T2" fmla="*/ 16 w 82"/>
                    <a:gd name="T3" fmla="*/ 24 h 203"/>
                    <a:gd name="T4" fmla="*/ 15 w 82"/>
                    <a:gd name="T5" fmla="*/ 51 h 203"/>
                    <a:gd name="T6" fmla="*/ 15 w 82"/>
                    <a:gd name="T7" fmla="*/ 78 h 203"/>
                    <a:gd name="T8" fmla="*/ 16 w 82"/>
                    <a:gd name="T9" fmla="*/ 103 h 203"/>
                    <a:gd name="T10" fmla="*/ 16 w 82"/>
                    <a:gd name="T11" fmla="*/ 123 h 203"/>
                    <a:gd name="T12" fmla="*/ 16 w 82"/>
                    <a:gd name="T13" fmla="*/ 149 h 203"/>
                    <a:gd name="T14" fmla="*/ 15 w 82"/>
                    <a:gd name="T15" fmla="*/ 159 h 203"/>
                    <a:gd name="T16" fmla="*/ 4 w 82"/>
                    <a:gd name="T17" fmla="*/ 190 h 203"/>
                    <a:gd name="T18" fmla="*/ 0 w 82"/>
                    <a:gd name="T19" fmla="*/ 202 h 203"/>
                    <a:gd name="T20" fmla="*/ 17 w 82"/>
                    <a:gd name="T21" fmla="*/ 202 h 203"/>
                    <a:gd name="T22" fmla="*/ 25 w 82"/>
                    <a:gd name="T23" fmla="*/ 188 h 203"/>
                    <a:gd name="T24" fmla="*/ 30 w 82"/>
                    <a:gd name="T25" fmla="*/ 172 h 203"/>
                    <a:gd name="T26" fmla="*/ 33 w 82"/>
                    <a:gd name="T27" fmla="*/ 147 h 203"/>
                    <a:gd name="T28" fmla="*/ 43 w 82"/>
                    <a:gd name="T29" fmla="*/ 78 h 203"/>
                    <a:gd name="T30" fmla="*/ 46 w 82"/>
                    <a:gd name="T31" fmla="*/ 59 h 203"/>
                    <a:gd name="T32" fmla="*/ 44 w 82"/>
                    <a:gd name="T33" fmla="*/ 96 h 203"/>
                    <a:gd name="T34" fmla="*/ 47 w 82"/>
                    <a:gd name="T35" fmla="*/ 119 h 203"/>
                    <a:gd name="T36" fmla="*/ 48 w 82"/>
                    <a:gd name="T37" fmla="*/ 141 h 203"/>
                    <a:gd name="T38" fmla="*/ 46 w 82"/>
                    <a:gd name="T39" fmla="*/ 160 h 203"/>
                    <a:gd name="T40" fmla="*/ 47 w 82"/>
                    <a:gd name="T41" fmla="*/ 170 h 203"/>
                    <a:gd name="T42" fmla="*/ 58 w 82"/>
                    <a:gd name="T43" fmla="*/ 199 h 203"/>
                    <a:gd name="T44" fmla="*/ 68 w 82"/>
                    <a:gd name="T45" fmla="*/ 199 h 203"/>
                    <a:gd name="T46" fmla="*/ 73 w 82"/>
                    <a:gd name="T47" fmla="*/ 199 h 203"/>
                    <a:gd name="T48" fmla="*/ 79 w 82"/>
                    <a:gd name="T49" fmla="*/ 193 h 203"/>
                    <a:gd name="T50" fmla="*/ 64 w 82"/>
                    <a:gd name="T51" fmla="*/ 160 h 203"/>
                    <a:gd name="T52" fmla="*/ 72 w 82"/>
                    <a:gd name="T53" fmla="*/ 90 h 203"/>
                    <a:gd name="T54" fmla="*/ 75 w 82"/>
                    <a:gd name="T55" fmla="*/ 57 h 203"/>
                    <a:gd name="T56" fmla="*/ 81 w 82"/>
                    <a:gd name="T57" fmla="*/ 1 h 203"/>
                    <a:gd name="T58" fmla="*/ 18 w 82"/>
                    <a:gd name="T59" fmla="*/ 0 h 203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60000 65536"/>
                    <a:gd name="T76" fmla="*/ 0 60000 65536"/>
                    <a:gd name="T77" fmla="*/ 0 60000 65536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w 82"/>
                    <a:gd name="T91" fmla="*/ 0 h 203"/>
                    <a:gd name="T92" fmla="*/ 82 w 82"/>
                    <a:gd name="T93" fmla="*/ 203 h 203"/>
                  </a:gdLst>
                  <a:ahLst/>
                  <a:cxnLst>
                    <a:cxn ang="T60">
                      <a:pos x="T0" y="T1"/>
                    </a:cxn>
                    <a:cxn ang="T61">
                      <a:pos x="T2" y="T3"/>
                    </a:cxn>
                    <a:cxn ang="T62">
                      <a:pos x="T4" y="T5"/>
                    </a:cxn>
                    <a:cxn ang="T63">
                      <a:pos x="T6" y="T7"/>
                    </a:cxn>
                    <a:cxn ang="T64">
                      <a:pos x="T8" y="T9"/>
                    </a:cxn>
                    <a:cxn ang="T65">
                      <a:pos x="T10" y="T11"/>
                    </a:cxn>
                    <a:cxn ang="T66">
                      <a:pos x="T12" y="T13"/>
                    </a:cxn>
                    <a:cxn ang="T67">
                      <a:pos x="T14" y="T15"/>
                    </a:cxn>
                    <a:cxn ang="T68">
                      <a:pos x="T16" y="T17"/>
                    </a:cxn>
                    <a:cxn ang="T69">
                      <a:pos x="T18" y="T19"/>
                    </a:cxn>
                    <a:cxn ang="T70">
                      <a:pos x="T20" y="T21"/>
                    </a:cxn>
                    <a:cxn ang="T71">
                      <a:pos x="T22" y="T23"/>
                    </a:cxn>
                    <a:cxn ang="T72">
                      <a:pos x="T24" y="T25"/>
                    </a:cxn>
                    <a:cxn ang="T73">
                      <a:pos x="T26" y="T27"/>
                    </a:cxn>
                    <a:cxn ang="T74">
                      <a:pos x="T28" y="T29"/>
                    </a:cxn>
                    <a:cxn ang="T75">
                      <a:pos x="T30" y="T31"/>
                    </a:cxn>
                    <a:cxn ang="T76">
                      <a:pos x="T32" y="T33"/>
                    </a:cxn>
                    <a:cxn ang="T77">
                      <a:pos x="T34" y="T35"/>
                    </a:cxn>
                    <a:cxn ang="T78">
                      <a:pos x="T36" y="T37"/>
                    </a:cxn>
                    <a:cxn ang="T79">
                      <a:pos x="T38" y="T39"/>
                    </a:cxn>
                    <a:cxn ang="T80">
                      <a:pos x="T40" y="T41"/>
                    </a:cxn>
                    <a:cxn ang="T81">
                      <a:pos x="T42" y="T43"/>
                    </a:cxn>
                    <a:cxn ang="T82">
                      <a:pos x="T44" y="T45"/>
                    </a:cxn>
                    <a:cxn ang="T83">
                      <a:pos x="T46" y="T47"/>
                    </a:cxn>
                    <a:cxn ang="T84">
                      <a:pos x="T48" y="T49"/>
                    </a:cxn>
                    <a:cxn ang="T85">
                      <a:pos x="T50" y="T51"/>
                    </a:cxn>
                    <a:cxn ang="T86">
                      <a:pos x="T52" y="T53"/>
                    </a:cxn>
                    <a:cxn ang="T87">
                      <a:pos x="T54" y="T55"/>
                    </a:cxn>
                    <a:cxn ang="T88">
                      <a:pos x="T56" y="T57"/>
                    </a:cxn>
                    <a:cxn ang="T89">
                      <a:pos x="T58" y="T59"/>
                    </a:cxn>
                  </a:cxnLst>
                  <a:rect l="T90" t="T91" r="T92" b="T93"/>
                  <a:pathLst>
                    <a:path w="82" h="203">
                      <a:moveTo>
                        <a:pt x="18" y="0"/>
                      </a:moveTo>
                      <a:lnTo>
                        <a:pt x="16" y="24"/>
                      </a:lnTo>
                      <a:lnTo>
                        <a:pt x="15" y="51"/>
                      </a:lnTo>
                      <a:lnTo>
                        <a:pt x="15" y="78"/>
                      </a:lnTo>
                      <a:lnTo>
                        <a:pt x="16" y="103"/>
                      </a:lnTo>
                      <a:lnTo>
                        <a:pt x="16" y="123"/>
                      </a:lnTo>
                      <a:lnTo>
                        <a:pt x="16" y="149"/>
                      </a:lnTo>
                      <a:lnTo>
                        <a:pt x="15" y="159"/>
                      </a:lnTo>
                      <a:lnTo>
                        <a:pt x="4" y="190"/>
                      </a:lnTo>
                      <a:lnTo>
                        <a:pt x="0" y="202"/>
                      </a:lnTo>
                      <a:lnTo>
                        <a:pt x="17" y="202"/>
                      </a:lnTo>
                      <a:lnTo>
                        <a:pt x="25" y="188"/>
                      </a:lnTo>
                      <a:lnTo>
                        <a:pt x="30" y="172"/>
                      </a:lnTo>
                      <a:lnTo>
                        <a:pt x="33" y="147"/>
                      </a:lnTo>
                      <a:lnTo>
                        <a:pt x="43" y="78"/>
                      </a:lnTo>
                      <a:lnTo>
                        <a:pt x="46" y="59"/>
                      </a:lnTo>
                      <a:lnTo>
                        <a:pt x="44" y="96"/>
                      </a:lnTo>
                      <a:lnTo>
                        <a:pt x="47" y="119"/>
                      </a:lnTo>
                      <a:lnTo>
                        <a:pt x="48" y="141"/>
                      </a:lnTo>
                      <a:lnTo>
                        <a:pt x="46" y="160"/>
                      </a:lnTo>
                      <a:lnTo>
                        <a:pt x="47" y="170"/>
                      </a:lnTo>
                      <a:lnTo>
                        <a:pt x="58" y="199"/>
                      </a:lnTo>
                      <a:lnTo>
                        <a:pt x="68" y="199"/>
                      </a:lnTo>
                      <a:lnTo>
                        <a:pt x="73" y="199"/>
                      </a:lnTo>
                      <a:lnTo>
                        <a:pt x="79" y="193"/>
                      </a:lnTo>
                      <a:lnTo>
                        <a:pt x="64" y="160"/>
                      </a:lnTo>
                      <a:lnTo>
                        <a:pt x="72" y="90"/>
                      </a:lnTo>
                      <a:lnTo>
                        <a:pt x="75" y="57"/>
                      </a:lnTo>
                      <a:lnTo>
                        <a:pt x="81" y="1"/>
                      </a:lnTo>
                      <a:lnTo>
                        <a:pt x="18" y="0"/>
                      </a:lnTo>
                    </a:path>
                  </a:pathLst>
                </a:custGeom>
                <a:blipFill dpi="0" rotWithShape="0">
                  <a:blip/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SG"/>
                </a:p>
              </p:txBody>
            </p:sp>
            <p:grpSp>
              <p:nvGrpSpPr>
                <p:cNvPr id="201" name="Group 1157"/>
                <p:cNvGrpSpPr>
                  <a:grpSpLocks/>
                </p:cNvGrpSpPr>
                <p:nvPr/>
              </p:nvGrpSpPr>
              <p:grpSpPr bwMode="auto">
                <a:xfrm>
                  <a:off x="3761" y="1123"/>
                  <a:ext cx="148" cy="203"/>
                  <a:chOff x="3761" y="1123"/>
                  <a:chExt cx="148" cy="203"/>
                </a:xfrm>
              </p:grpSpPr>
              <p:sp>
                <p:nvSpPr>
                  <p:cNvPr id="212" name="Freeform 1158"/>
                  <p:cNvSpPr>
                    <a:spLocks/>
                  </p:cNvSpPr>
                  <p:nvPr/>
                </p:nvSpPr>
                <p:spPr bwMode="auto">
                  <a:xfrm>
                    <a:off x="3761" y="1129"/>
                    <a:ext cx="41" cy="197"/>
                  </a:xfrm>
                  <a:custGeom>
                    <a:avLst/>
                    <a:gdLst>
                      <a:gd name="T0" fmla="*/ 2 w 41"/>
                      <a:gd name="T1" fmla="*/ 0 h 197"/>
                      <a:gd name="T2" fmla="*/ 0 w 41"/>
                      <a:gd name="T3" fmla="*/ 44 h 197"/>
                      <a:gd name="T4" fmla="*/ 6 w 41"/>
                      <a:gd name="T5" fmla="*/ 105 h 197"/>
                      <a:gd name="T6" fmla="*/ 12 w 41"/>
                      <a:gd name="T7" fmla="*/ 158 h 197"/>
                      <a:gd name="T8" fmla="*/ 22 w 41"/>
                      <a:gd name="T9" fmla="*/ 190 h 197"/>
                      <a:gd name="T10" fmla="*/ 26 w 41"/>
                      <a:gd name="T11" fmla="*/ 196 h 197"/>
                      <a:gd name="T12" fmla="*/ 29 w 41"/>
                      <a:gd name="T13" fmla="*/ 187 h 197"/>
                      <a:gd name="T14" fmla="*/ 31 w 41"/>
                      <a:gd name="T15" fmla="*/ 164 h 197"/>
                      <a:gd name="T16" fmla="*/ 40 w 41"/>
                      <a:gd name="T17" fmla="*/ 158 h 197"/>
                      <a:gd name="T18" fmla="*/ 28 w 41"/>
                      <a:gd name="T19" fmla="*/ 141 h 197"/>
                      <a:gd name="T20" fmla="*/ 20 w 41"/>
                      <a:gd name="T21" fmla="*/ 130 h 197"/>
                      <a:gd name="T22" fmla="*/ 21 w 41"/>
                      <a:gd name="T23" fmla="*/ 40 h 197"/>
                      <a:gd name="T24" fmla="*/ 25 w 41"/>
                      <a:gd name="T25" fmla="*/ 4 h 197"/>
                      <a:gd name="T26" fmla="*/ 2 w 41"/>
                      <a:gd name="T27" fmla="*/ 0 h 197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1"/>
                      <a:gd name="T43" fmla="*/ 0 h 197"/>
                      <a:gd name="T44" fmla="*/ 41 w 41"/>
                      <a:gd name="T45" fmla="*/ 197 h 197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1" h="197">
                        <a:moveTo>
                          <a:pt x="2" y="0"/>
                        </a:moveTo>
                        <a:lnTo>
                          <a:pt x="0" y="44"/>
                        </a:lnTo>
                        <a:lnTo>
                          <a:pt x="6" y="105"/>
                        </a:lnTo>
                        <a:lnTo>
                          <a:pt x="12" y="158"/>
                        </a:lnTo>
                        <a:lnTo>
                          <a:pt x="22" y="190"/>
                        </a:lnTo>
                        <a:lnTo>
                          <a:pt x="26" y="196"/>
                        </a:lnTo>
                        <a:lnTo>
                          <a:pt x="29" y="187"/>
                        </a:lnTo>
                        <a:lnTo>
                          <a:pt x="31" y="164"/>
                        </a:lnTo>
                        <a:lnTo>
                          <a:pt x="40" y="158"/>
                        </a:lnTo>
                        <a:lnTo>
                          <a:pt x="28" y="141"/>
                        </a:lnTo>
                        <a:lnTo>
                          <a:pt x="20" y="130"/>
                        </a:lnTo>
                        <a:lnTo>
                          <a:pt x="21" y="40"/>
                        </a:lnTo>
                        <a:lnTo>
                          <a:pt x="25" y="4"/>
                        </a:lnTo>
                        <a:lnTo>
                          <a:pt x="2" y="0"/>
                        </a:lnTo>
                      </a:path>
                    </a:pathLst>
                  </a:custGeom>
                  <a:blipFill dpi="0" rotWithShape="0">
                    <a:blip/>
                    <a:srcRect/>
                    <a:tile tx="0" ty="0" sx="100000" sy="100000" flip="none" algn="tl"/>
                  </a:blip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  <p:sp>
                <p:nvSpPr>
                  <p:cNvPr id="213" name="Freeform 1159"/>
                  <p:cNvSpPr>
                    <a:spLocks/>
                  </p:cNvSpPr>
                  <p:nvPr/>
                </p:nvSpPr>
                <p:spPr bwMode="auto">
                  <a:xfrm>
                    <a:off x="3873" y="1123"/>
                    <a:ext cx="36" cy="184"/>
                  </a:xfrm>
                  <a:custGeom>
                    <a:avLst/>
                    <a:gdLst>
                      <a:gd name="T0" fmla="*/ 10 w 36"/>
                      <a:gd name="T1" fmla="*/ 5 h 184"/>
                      <a:gd name="T2" fmla="*/ 15 w 36"/>
                      <a:gd name="T3" fmla="*/ 38 h 184"/>
                      <a:gd name="T4" fmla="*/ 14 w 36"/>
                      <a:gd name="T5" fmla="*/ 116 h 184"/>
                      <a:gd name="T6" fmla="*/ 0 w 36"/>
                      <a:gd name="T7" fmla="*/ 149 h 184"/>
                      <a:gd name="T8" fmla="*/ 3 w 36"/>
                      <a:gd name="T9" fmla="*/ 152 h 184"/>
                      <a:gd name="T10" fmla="*/ 0 w 36"/>
                      <a:gd name="T11" fmla="*/ 169 h 184"/>
                      <a:gd name="T12" fmla="*/ 3 w 36"/>
                      <a:gd name="T13" fmla="*/ 183 h 184"/>
                      <a:gd name="T14" fmla="*/ 14 w 36"/>
                      <a:gd name="T15" fmla="*/ 160 h 184"/>
                      <a:gd name="T16" fmla="*/ 25 w 36"/>
                      <a:gd name="T17" fmla="*/ 120 h 184"/>
                      <a:gd name="T18" fmla="*/ 35 w 36"/>
                      <a:gd name="T19" fmla="*/ 30 h 184"/>
                      <a:gd name="T20" fmla="*/ 30 w 36"/>
                      <a:gd name="T21" fmla="*/ 0 h 184"/>
                      <a:gd name="T22" fmla="*/ 10 w 36"/>
                      <a:gd name="T23" fmla="*/ 5 h 184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36"/>
                      <a:gd name="T37" fmla="*/ 0 h 184"/>
                      <a:gd name="T38" fmla="*/ 36 w 36"/>
                      <a:gd name="T39" fmla="*/ 184 h 184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36" h="184">
                        <a:moveTo>
                          <a:pt x="10" y="5"/>
                        </a:moveTo>
                        <a:lnTo>
                          <a:pt x="15" y="38"/>
                        </a:lnTo>
                        <a:lnTo>
                          <a:pt x="14" y="116"/>
                        </a:lnTo>
                        <a:lnTo>
                          <a:pt x="0" y="149"/>
                        </a:lnTo>
                        <a:lnTo>
                          <a:pt x="3" y="152"/>
                        </a:lnTo>
                        <a:lnTo>
                          <a:pt x="0" y="169"/>
                        </a:lnTo>
                        <a:lnTo>
                          <a:pt x="3" y="183"/>
                        </a:lnTo>
                        <a:lnTo>
                          <a:pt x="14" y="160"/>
                        </a:lnTo>
                        <a:lnTo>
                          <a:pt x="25" y="120"/>
                        </a:lnTo>
                        <a:lnTo>
                          <a:pt x="35" y="30"/>
                        </a:lnTo>
                        <a:lnTo>
                          <a:pt x="30" y="0"/>
                        </a:lnTo>
                        <a:lnTo>
                          <a:pt x="10" y="5"/>
                        </a:lnTo>
                      </a:path>
                    </a:pathLst>
                  </a:custGeom>
                  <a:blipFill dpi="0" rotWithShape="0">
                    <a:blip/>
                    <a:srcRect/>
                    <a:tile tx="0" ty="0" sx="100000" sy="100000" flip="none" algn="tl"/>
                  </a:blip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</p:grpSp>
            <p:sp>
              <p:nvSpPr>
                <p:cNvPr id="202" name="Freeform 1160"/>
                <p:cNvSpPr>
                  <a:spLocks/>
                </p:cNvSpPr>
                <p:nvPr/>
              </p:nvSpPr>
              <p:spPr bwMode="auto">
                <a:xfrm>
                  <a:off x="3814" y="916"/>
                  <a:ext cx="52" cy="94"/>
                </a:xfrm>
                <a:custGeom>
                  <a:avLst/>
                  <a:gdLst>
                    <a:gd name="T0" fmla="*/ 8 w 52"/>
                    <a:gd name="T1" fmla="*/ 93 h 94"/>
                    <a:gd name="T2" fmla="*/ 8 w 52"/>
                    <a:gd name="T3" fmla="*/ 79 h 94"/>
                    <a:gd name="T4" fmla="*/ 2 w 52"/>
                    <a:gd name="T5" fmla="*/ 62 h 94"/>
                    <a:gd name="T6" fmla="*/ 0 w 52"/>
                    <a:gd name="T7" fmla="*/ 51 h 94"/>
                    <a:gd name="T8" fmla="*/ 0 w 52"/>
                    <a:gd name="T9" fmla="*/ 43 h 94"/>
                    <a:gd name="T10" fmla="*/ 0 w 52"/>
                    <a:gd name="T11" fmla="*/ 31 h 94"/>
                    <a:gd name="T12" fmla="*/ 2 w 52"/>
                    <a:gd name="T13" fmla="*/ 21 h 94"/>
                    <a:gd name="T14" fmla="*/ 4 w 52"/>
                    <a:gd name="T15" fmla="*/ 15 h 94"/>
                    <a:gd name="T16" fmla="*/ 8 w 52"/>
                    <a:gd name="T17" fmla="*/ 9 h 94"/>
                    <a:gd name="T18" fmla="*/ 12 w 52"/>
                    <a:gd name="T19" fmla="*/ 4 h 94"/>
                    <a:gd name="T20" fmla="*/ 19 w 52"/>
                    <a:gd name="T21" fmla="*/ 1 h 94"/>
                    <a:gd name="T22" fmla="*/ 27 w 52"/>
                    <a:gd name="T23" fmla="*/ 0 h 94"/>
                    <a:gd name="T24" fmla="*/ 34 w 52"/>
                    <a:gd name="T25" fmla="*/ 1 h 94"/>
                    <a:gd name="T26" fmla="*/ 40 w 52"/>
                    <a:gd name="T27" fmla="*/ 4 h 94"/>
                    <a:gd name="T28" fmla="*/ 45 w 52"/>
                    <a:gd name="T29" fmla="*/ 9 h 94"/>
                    <a:gd name="T30" fmla="*/ 48 w 52"/>
                    <a:gd name="T31" fmla="*/ 15 h 94"/>
                    <a:gd name="T32" fmla="*/ 51 w 52"/>
                    <a:gd name="T33" fmla="*/ 22 h 94"/>
                    <a:gd name="T34" fmla="*/ 50 w 52"/>
                    <a:gd name="T35" fmla="*/ 38 h 94"/>
                    <a:gd name="T36" fmla="*/ 48 w 52"/>
                    <a:gd name="T37" fmla="*/ 50 h 94"/>
                    <a:gd name="T38" fmla="*/ 46 w 52"/>
                    <a:gd name="T39" fmla="*/ 64 h 94"/>
                    <a:gd name="T40" fmla="*/ 42 w 52"/>
                    <a:gd name="T41" fmla="*/ 71 h 94"/>
                    <a:gd name="T42" fmla="*/ 39 w 52"/>
                    <a:gd name="T43" fmla="*/ 77 h 94"/>
                    <a:gd name="T44" fmla="*/ 37 w 52"/>
                    <a:gd name="T45" fmla="*/ 81 h 94"/>
                    <a:gd name="T46" fmla="*/ 35 w 52"/>
                    <a:gd name="T47" fmla="*/ 93 h 94"/>
                    <a:gd name="T48" fmla="*/ 8 w 52"/>
                    <a:gd name="T49" fmla="*/ 93 h 94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52"/>
                    <a:gd name="T76" fmla="*/ 0 h 94"/>
                    <a:gd name="T77" fmla="*/ 52 w 52"/>
                    <a:gd name="T78" fmla="*/ 94 h 94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52" h="94">
                      <a:moveTo>
                        <a:pt x="8" y="93"/>
                      </a:moveTo>
                      <a:lnTo>
                        <a:pt x="8" y="79"/>
                      </a:lnTo>
                      <a:lnTo>
                        <a:pt x="2" y="62"/>
                      </a:lnTo>
                      <a:lnTo>
                        <a:pt x="0" y="51"/>
                      </a:lnTo>
                      <a:lnTo>
                        <a:pt x="0" y="43"/>
                      </a:lnTo>
                      <a:lnTo>
                        <a:pt x="0" y="31"/>
                      </a:lnTo>
                      <a:lnTo>
                        <a:pt x="2" y="21"/>
                      </a:lnTo>
                      <a:lnTo>
                        <a:pt x="4" y="15"/>
                      </a:lnTo>
                      <a:lnTo>
                        <a:pt x="8" y="9"/>
                      </a:lnTo>
                      <a:lnTo>
                        <a:pt x="12" y="4"/>
                      </a:lnTo>
                      <a:lnTo>
                        <a:pt x="19" y="1"/>
                      </a:lnTo>
                      <a:lnTo>
                        <a:pt x="27" y="0"/>
                      </a:lnTo>
                      <a:lnTo>
                        <a:pt x="34" y="1"/>
                      </a:lnTo>
                      <a:lnTo>
                        <a:pt x="40" y="4"/>
                      </a:lnTo>
                      <a:lnTo>
                        <a:pt x="45" y="9"/>
                      </a:lnTo>
                      <a:lnTo>
                        <a:pt x="48" y="15"/>
                      </a:lnTo>
                      <a:lnTo>
                        <a:pt x="51" y="22"/>
                      </a:lnTo>
                      <a:lnTo>
                        <a:pt x="50" y="38"/>
                      </a:lnTo>
                      <a:lnTo>
                        <a:pt x="48" y="50"/>
                      </a:lnTo>
                      <a:lnTo>
                        <a:pt x="46" y="64"/>
                      </a:lnTo>
                      <a:lnTo>
                        <a:pt x="42" y="71"/>
                      </a:lnTo>
                      <a:lnTo>
                        <a:pt x="39" y="77"/>
                      </a:lnTo>
                      <a:lnTo>
                        <a:pt x="37" y="81"/>
                      </a:lnTo>
                      <a:lnTo>
                        <a:pt x="35" y="93"/>
                      </a:lnTo>
                      <a:lnTo>
                        <a:pt x="8" y="93"/>
                      </a:lnTo>
                    </a:path>
                  </a:pathLst>
                </a:custGeom>
                <a:blipFill dpi="0" rotWithShape="0">
                  <a:blip/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SG"/>
                </a:p>
              </p:txBody>
            </p:sp>
            <p:sp>
              <p:nvSpPr>
                <p:cNvPr id="203" name="Freeform 1161"/>
                <p:cNvSpPr>
                  <a:spLocks/>
                </p:cNvSpPr>
                <p:nvPr/>
              </p:nvSpPr>
              <p:spPr bwMode="auto">
                <a:xfrm>
                  <a:off x="3793" y="903"/>
                  <a:ext cx="93" cy="78"/>
                </a:xfrm>
                <a:custGeom>
                  <a:avLst/>
                  <a:gdLst>
                    <a:gd name="T0" fmla="*/ 9 w 93"/>
                    <a:gd name="T1" fmla="*/ 75 h 78"/>
                    <a:gd name="T2" fmla="*/ 5 w 93"/>
                    <a:gd name="T3" fmla="*/ 77 h 78"/>
                    <a:gd name="T4" fmla="*/ 0 w 93"/>
                    <a:gd name="T5" fmla="*/ 74 h 78"/>
                    <a:gd name="T6" fmla="*/ 2 w 93"/>
                    <a:gd name="T7" fmla="*/ 62 h 78"/>
                    <a:gd name="T8" fmla="*/ 5 w 93"/>
                    <a:gd name="T9" fmla="*/ 47 h 78"/>
                    <a:gd name="T10" fmla="*/ 11 w 93"/>
                    <a:gd name="T11" fmla="*/ 30 h 78"/>
                    <a:gd name="T12" fmla="*/ 14 w 93"/>
                    <a:gd name="T13" fmla="*/ 20 h 78"/>
                    <a:gd name="T14" fmla="*/ 18 w 93"/>
                    <a:gd name="T15" fmla="*/ 12 h 78"/>
                    <a:gd name="T16" fmla="*/ 26 w 93"/>
                    <a:gd name="T17" fmla="*/ 5 h 78"/>
                    <a:gd name="T18" fmla="*/ 40 w 93"/>
                    <a:gd name="T19" fmla="*/ 2 h 78"/>
                    <a:gd name="T20" fmla="*/ 52 w 93"/>
                    <a:gd name="T21" fmla="*/ 0 h 78"/>
                    <a:gd name="T22" fmla="*/ 70 w 93"/>
                    <a:gd name="T23" fmla="*/ 8 h 78"/>
                    <a:gd name="T24" fmla="*/ 77 w 93"/>
                    <a:gd name="T25" fmla="*/ 16 h 78"/>
                    <a:gd name="T26" fmla="*/ 83 w 93"/>
                    <a:gd name="T27" fmla="*/ 32 h 78"/>
                    <a:gd name="T28" fmla="*/ 89 w 93"/>
                    <a:gd name="T29" fmla="*/ 50 h 78"/>
                    <a:gd name="T30" fmla="*/ 92 w 93"/>
                    <a:gd name="T31" fmla="*/ 65 h 78"/>
                    <a:gd name="T32" fmla="*/ 91 w 93"/>
                    <a:gd name="T33" fmla="*/ 72 h 78"/>
                    <a:gd name="T34" fmla="*/ 82 w 93"/>
                    <a:gd name="T35" fmla="*/ 73 h 78"/>
                    <a:gd name="T36" fmla="*/ 76 w 93"/>
                    <a:gd name="T37" fmla="*/ 74 h 78"/>
                    <a:gd name="T38" fmla="*/ 67 w 93"/>
                    <a:gd name="T39" fmla="*/ 76 h 78"/>
                    <a:gd name="T40" fmla="*/ 69 w 93"/>
                    <a:gd name="T41" fmla="*/ 60 h 78"/>
                    <a:gd name="T42" fmla="*/ 69 w 93"/>
                    <a:gd name="T43" fmla="*/ 51 h 78"/>
                    <a:gd name="T44" fmla="*/ 69 w 93"/>
                    <a:gd name="T45" fmla="*/ 43 h 78"/>
                    <a:gd name="T46" fmla="*/ 69 w 93"/>
                    <a:gd name="T47" fmla="*/ 32 h 78"/>
                    <a:gd name="T48" fmla="*/ 59 w 93"/>
                    <a:gd name="T49" fmla="*/ 28 h 78"/>
                    <a:gd name="T50" fmla="*/ 56 w 93"/>
                    <a:gd name="T51" fmla="*/ 18 h 78"/>
                    <a:gd name="T52" fmla="*/ 47 w 93"/>
                    <a:gd name="T53" fmla="*/ 25 h 78"/>
                    <a:gd name="T54" fmla="*/ 34 w 93"/>
                    <a:gd name="T55" fmla="*/ 37 h 78"/>
                    <a:gd name="T56" fmla="*/ 39 w 93"/>
                    <a:gd name="T57" fmla="*/ 31 h 78"/>
                    <a:gd name="T58" fmla="*/ 29 w 93"/>
                    <a:gd name="T59" fmla="*/ 40 h 78"/>
                    <a:gd name="T60" fmla="*/ 29 w 93"/>
                    <a:gd name="T61" fmla="*/ 54 h 78"/>
                    <a:gd name="T62" fmla="*/ 31 w 93"/>
                    <a:gd name="T63" fmla="*/ 61 h 78"/>
                    <a:gd name="T64" fmla="*/ 34 w 93"/>
                    <a:gd name="T65" fmla="*/ 67 h 78"/>
                    <a:gd name="T66" fmla="*/ 37 w 93"/>
                    <a:gd name="T67" fmla="*/ 76 h 78"/>
                    <a:gd name="T68" fmla="*/ 26 w 93"/>
                    <a:gd name="T69" fmla="*/ 76 h 78"/>
                    <a:gd name="T70" fmla="*/ 31 w 93"/>
                    <a:gd name="T71" fmla="*/ 76 h 78"/>
                    <a:gd name="T72" fmla="*/ 15 w 93"/>
                    <a:gd name="T73" fmla="*/ 74 h 78"/>
                    <a:gd name="T74" fmla="*/ 14 w 93"/>
                    <a:gd name="T75" fmla="*/ 74 h 78"/>
                    <a:gd name="T76" fmla="*/ 9 w 93"/>
                    <a:gd name="T77" fmla="*/ 75 h 78"/>
                    <a:gd name="T78" fmla="*/ 0 60000 65536"/>
                    <a:gd name="T79" fmla="*/ 0 60000 65536"/>
                    <a:gd name="T80" fmla="*/ 0 60000 65536"/>
                    <a:gd name="T81" fmla="*/ 0 60000 65536"/>
                    <a:gd name="T82" fmla="*/ 0 60000 65536"/>
                    <a:gd name="T83" fmla="*/ 0 60000 65536"/>
                    <a:gd name="T84" fmla="*/ 0 60000 65536"/>
                    <a:gd name="T85" fmla="*/ 0 60000 65536"/>
                    <a:gd name="T86" fmla="*/ 0 60000 65536"/>
                    <a:gd name="T87" fmla="*/ 0 60000 65536"/>
                    <a:gd name="T88" fmla="*/ 0 60000 65536"/>
                    <a:gd name="T89" fmla="*/ 0 60000 65536"/>
                    <a:gd name="T90" fmla="*/ 0 60000 65536"/>
                    <a:gd name="T91" fmla="*/ 0 60000 65536"/>
                    <a:gd name="T92" fmla="*/ 0 60000 65536"/>
                    <a:gd name="T93" fmla="*/ 0 60000 65536"/>
                    <a:gd name="T94" fmla="*/ 0 60000 65536"/>
                    <a:gd name="T95" fmla="*/ 0 60000 65536"/>
                    <a:gd name="T96" fmla="*/ 0 60000 65536"/>
                    <a:gd name="T97" fmla="*/ 0 60000 65536"/>
                    <a:gd name="T98" fmla="*/ 0 60000 65536"/>
                    <a:gd name="T99" fmla="*/ 0 60000 65536"/>
                    <a:gd name="T100" fmla="*/ 0 60000 65536"/>
                    <a:gd name="T101" fmla="*/ 0 60000 65536"/>
                    <a:gd name="T102" fmla="*/ 0 60000 65536"/>
                    <a:gd name="T103" fmla="*/ 0 60000 65536"/>
                    <a:gd name="T104" fmla="*/ 0 60000 65536"/>
                    <a:gd name="T105" fmla="*/ 0 60000 65536"/>
                    <a:gd name="T106" fmla="*/ 0 60000 65536"/>
                    <a:gd name="T107" fmla="*/ 0 60000 65536"/>
                    <a:gd name="T108" fmla="*/ 0 60000 65536"/>
                    <a:gd name="T109" fmla="*/ 0 60000 65536"/>
                    <a:gd name="T110" fmla="*/ 0 60000 65536"/>
                    <a:gd name="T111" fmla="*/ 0 60000 65536"/>
                    <a:gd name="T112" fmla="*/ 0 60000 65536"/>
                    <a:gd name="T113" fmla="*/ 0 60000 65536"/>
                    <a:gd name="T114" fmla="*/ 0 60000 65536"/>
                    <a:gd name="T115" fmla="*/ 0 60000 65536"/>
                    <a:gd name="T116" fmla="*/ 0 60000 65536"/>
                    <a:gd name="T117" fmla="*/ 0 w 93"/>
                    <a:gd name="T118" fmla="*/ 0 h 78"/>
                    <a:gd name="T119" fmla="*/ 93 w 93"/>
                    <a:gd name="T120" fmla="*/ 78 h 78"/>
                  </a:gdLst>
                  <a:ahLst/>
                  <a:cxnLst>
                    <a:cxn ang="T78">
                      <a:pos x="T0" y="T1"/>
                    </a:cxn>
                    <a:cxn ang="T79">
                      <a:pos x="T2" y="T3"/>
                    </a:cxn>
                    <a:cxn ang="T80">
                      <a:pos x="T4" y="T5"/>
                    </a:cxn>
                    <a:cxn ang="T81">
                      <a:pos x="T6" y="T7"/>
                    </a:cxn>
                    <a:cxn ang="T82">
                      <a:pos x="T8" y="T9"/>
                    </a:cxn>
                    <a:cxn ang="T83">
                      <a:pos x="T10" y="T11"/>
                    </a:cxn>
                    <a:cxn ang="T84">
                      <a:pos x="T12" y="T13"/>
                    </a:cxn>
                    <a:cxn ang="T85">
                      <a:pos x="T14" y="T15"/>
                    </a:cxn>
                    <a:cxn ang="T86">
                      <a:pos x="T16" y="T17"/>
                    </a:cxn>
                    <a:cxn ang="T87">
                      <a:pos x="T18" y="T19"/>
                    </a:cxn>
                    <a:cxn ang="T88">
                      <a:pos x="T20" y="T21"/>
                    </a:cxn>
                    <a:cxn ang="T89">
                      <a:pos x="T22" y="T23"/>
                    </a:cxn>
                    <a:cxn ang="T90">
                      <a:pos x="T24" y="T25"/>
                    </a:cxn>
                    <a:cxn ang="T91">
                      <a:pos x="T26" y="T27"/>
                    </a:cxn>
                    <a:cxn ang="T92">
                      <a:pos x="T28" y="T29"/>
                    </a:cxn>
                    <a:cxn ang="T93">
                      <a:pos x="T30" y="T31"/>
                    </a:cxn>
                    <a:cxn ang="T94">
                      <a:pos x="T32" y="T33"/>
                    </a:cxn>
                    <a:cxn ang="T95">
                      <a:pos x="T34" y="T35"/>
                    </a:cxn>
                    <a:cxn ang="T96">
                      <a:pos x="T36" y="T37"/>
                    </a:cxn>
                    <a:cxn ang="T97">
                      <a:pos x="T38" y="T39"/>
                    </a:cxn>
                    <a:cxn ang="T98">
                      <a:pos x="T40" y="T41"/>
                    </a:cxn>
                    <a:cxn ang="T99">
                      <a:pos x="T42" y="T43"/>
                    </a:cxn>
                    <a:cxn ang="T100">
                      <a:pos x="T44" y="T45"/>
                    </a:cxn>
                    <a:cxn ang="T101">
                      <a:pos x="T46" y="T47"/>
                    </a:cxn>
                    <a:cxn ang="T102">
                      <a:pos x="T48" y="T49"/>
                    </a:cxn>
                    <a:cxn ang="T103">
                      <a:pos x="T50" y="T51"/>
                    </a:cxn>
                    <a:cxn ang="T104">
                      <a:pos x="T52" y="T53"/>
                    </a:cxn>
                    <a:cxn ang="T105">
                      <a:pos x="T54" y="T55"/>
                    </a:cxn>
                    <a:cxn ang="T106">
                      <a:pos x="T56" y="T57"/>
                    </a:cxn>
                    <a:cxn ang="T107">
                      <a:pos x="T58" y="T59"/>
                    </a:cxn>
                    <a:cxn ang="T108">
                      <a:pos x="T60" y="T61"/>
                    </a:cxn>
                    <a:cxn ang="T109">
                      <a:pos x="T62" y="T63"/>
                    </a:cxn>
                    <a:cxn ang="T110">
                      <a:pos x="T64" y="T65"/>
                    </a:cxn>
                    <a:cxn ang="T111">
                      <a:pos x="T66" y="T67"/>
                    </a:cxn>
                    <a:cxn ang="T112">
                      <a:pos x="T68" y="T69"/>
                    </a:cxn>
                    <a:cxn ang="T113">
                      <a:pos x="T70" y="T71"/>
                    </a:cxn>
                    <a:cxn ang="T114">
                      <a:pos x="T72" y="T73"/>
                    </a:cxn>
                    <a:cxn ang="T115">
                      <a:pos x="T74" y="T75"/>
                    </a:cxn>
                    <a:cxn ang="T116">
                      <a:pos x="T76" y="T77"/>
                    </a:cxn>
                  </a:cxnLst>
                  <a:rect l="T117" t="T118" r="T119" b="T120"/>
                  <a:pathLst>
                    <a:path w="93" h="78">
                      <a:moveTo>
                        <a:pt x="9" y="75"/>
                      </a:moveTo>
                      <a:lnTo>
                        <a:pt x="5" y="77"/>
                      </a:lnTo>
                      <a:lnTo>
                        <a:pt x="0" y="74"/>
                      </a:lnTo>
                      <a:lnTo>
                        <a:pt x="2" y="62"/>
                      </a:lnTo>
                      <a:lnTo>
                        <a:pt x="5" y="47"/>
                      </a:lnTo>
                      <a:lnTo>
                        <a:pt x="11" y="30"/>
                      </a:lnTo>
                      <a:lnTo>
                        <a:pt x="14" y="20"/>
                      </a:lnTo>
                      <a:lnTo>
                        <a:pt x="18" y="12"/>
                      </a:lnTo>
                      <a:lnTo>
                        <a:pt x="26" y="5"/>
                      </a:lnTo>
                      <a:lnTo>
                        <a:pt x="40" y="2"/>
                      </a:lnTo>
                      <a:lnTo>
                        <a:pt x="52" y="0"/>
                      </a:lnTo>
                      <a:lnTo>
                        <a:pt x="70" y="8"/>
                      </a:lnTo>
                      <a:lnTo>
                        <a:pt x="77" y="16"/>
                      </a:lnTo>
                      <a:lnTo>
                        <a:pt x="83" y="32"/>
                      </a:lnTo>
                      <a:lnTo>
                        <a:pt x="89" y="50"/>
                      </a:lnTo>
                      <a:lnTo>
                        <a:pt x="92" y="65"/>
                      </a:lnTo>
                      <a:lnTo>
                        <a:pt x="91" y="72"/>
                      </a:lnTo>
                      <a:lnTo>
                        <a:pt x="82" y="73"/>
                      </a:lnTo>
                      <a:lnTo>
                        <a:pt x="76" y="74"/>
                      </a:lnTo>
                      <a:lnTo>
                        <a:pt x="67" y="76"/>
                      </a:lnTo>
                      <a:lnTo>
                        <a:pt x="69" y="60"/>
                      </a:lnTo>
                      <a:lnTo>
                        <a:pt x="69" y="51"/>
                      </a:lnTo>
                      <a:lnTo>
                        <a:pt x="69" y="43"/>
                      </a:lnTo>
                      <a:lnTo>
                        <a:pt x="69" y="32"/>
                      </a:lnTo>
                      <a:lnTo>
                        <a:pt x="59" y="28"/>
                      </a:lnTo>
                      <a:lnTo>
                        <a:pt x="56" y="18"/>
                      </a:lnTo>
                      <a:lnTo>
                        <a:pt x="47" y="25"/>
                      </a:lnTo>
                      <a:lnTo>
                        <a:pt x="34" y="37"/>
                      </a:lnTo>
                      <a:lnTo>
                        <a:pt x="39" y="31"/>
                      </a:lnTo>
                      <a:lnTo>
                        <a:pt x="29" y="40"/>
                      </a:lnTo>
                      <a:lnTo>
                        <a:pt x="29" y="54"/>
                      </a:lnTo>
                      <a:lnTo>
                        <a:pt x="31" y="61"/>
                      </a:lnTo>
                      <a:lnTo>
                        <a:pt x="34" y="67"/>
                      </a:lnTo>
                      <a:lnTo>
                        <a:pt x="37" y="76"/>
                      </a:lnTo>
                      <a:lnTo>
                        <a:pt x="26" y="76"/>
                      </a:lnTo>
                      <a:lnTo>
                        <a:pt x="31" y="76"/>
                      </a:lnTo>
                      <a:lnTo>
                        <a:pt x="15" y="74"/>
                      </a:lnTo>
                      <a:lnTo>
                        <a:pt x="14" y="74"/>
                      </a:lnTo>
                      <a:lnTo>
                        <a:pt x="9" y="75"/>
                      </a:lnTo>
                    </a:path>
                  </a:pathLst>
                </a:custGeom>
                <a:solidFill>
                  <a:srgbClr val="000000"/>
                </a:solid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SG"/>
                </a:p>
              </p:txBody>
            </p:sp>
            <p:sp>
              <p:nvSpPr>
                <p:cNvPr id="204" name="Freeform 1162"/>
                <p:cNvSpPr>
                  <a:spLocks/>
                </p:cNvSpPr>
                <p:nvPr/>
              </p:nvSpPr>
              <p:spPr bwMode="auto">
                <a:xfrm>
                  <a:off x="3759" y="1008"/>
                  <a:ext cx="153" cy="374"/>
                </a:xfrm>
                <a:custGeom>
                  <a:avLst/>
                  <a:gdLst>
                    <a:gd name="T0" fmla="*/ 61 w 153"/>
                    <a:gd name="T1" fmla="*/ 0 h 374"/>
                    <a:gd name="T2" fmla="*/ 24 w 153"/>
                    <a:gd name="T3" fmla="*/ 20 h 374"/>
                    <a:gd name="T4" fmla="*/ 19 w 153"/>
                    <a:gd name="T5" fmla="*/ 27 h 374"/>
                    <a:gd name="T6" fmla="*/ 0 w 153"/>
                    <a:gd name="T7" fmla="*/ 122 h 374"/>
                    <a:gd name="T8" fmla="*/ 29 w 153"/>
                    <a:gd name="T9" fmla="*/ 126 h 374"/>
                    <a:gd name="T10" fmla="*/ 33 w 153"/>
                    <a:gd name="T11" fmla="*/ 102 h 374"/>
                    <a:gd name="T12" fmla="*/ 44 w 153"/>
                    <a:gd name="T13" fmla="*/ 152 h 374"/>
                    <a:gd name="T14" fmla="*/ 25 w 153"/>
                    <a:gd name="T15" fmla="*/ 264 h 374"/>
                    <a:gd name="T16" fmla="*/ 35 w 153"/>
                    <a:gd name="T17" fmla="*/ 372 h 374"/>
                    <a:gd name="T18" fmla="*/ 45 w 153"/>
                    <a:gd name="T19" fmla="*/ 373 h 374"/>
                    <a:gd name="T20" fmla="*/ 61 w 153"/>
                    <a:gd name="T21" fmla="*/ 371 h 374"/>
                    <a:gd name="T22" fmla="*/ 84 w 153"/>
                    <a:gd name="T23" fmla="*/ 370 h 374"/>
                    <a:gd name="T24" fmla="*/ 104 w 153"/>
                    <a:gd name="T25" fmla="*/ 370 h 374"/>
                    <a:gd name="T26" fmla="*/ 121 w 153"/>
                    <a:gd name="T27" fmla="*/ 370 h 374"/>
                    <a:gd name="T28" fmla="*/ 128 w 153"/>
                    <a:gd name="T29" fmla="*/ 215 h 374"/>
                    <a:gd name="T30" fmla="*/ 111 w 153"/>
                    <a:gd name="T31" fmla="*/ 146 h 374"/>
                    <a:gd name="T32" fmla="*/ 117 w 153"/>
                    <a:gd name="T33" fmla="*/ 109 h 374"/>
                    <a:gd name="T34" fmla="*/ 121 w 153"/>
                    <a:gd name="T35" fmla="*/ 123 h 374"/>
                    <a:gd name="T36" fmla="*/ 152 w 153"/>
                    <a:gd name="T37" fmla="*/ 115 h 374"/>
                    <a:gd name="T38" fmla="*/ 128 w 153"/>
                    <a:gd name="T39" fmla="*/ 26 h 374"/>
                    <a:gd name="T40" fmla="*/ 90 w 153"/>
                    <a:gd name="T41" fmla="*/ 0 h 374"/>
                    <a:gd name="T42" fmla="*/ 61 w 153"/>
                    <a:gd name="T43" fmla="*/ 0 h 374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w 153"/>
                    <a:gd name="T67" fmla="*/ 0 h 374"/>
                    <a:gd name="T68" fmla="*/ 153 w 153"/>
                    <a:gd name="T69" fmla="*/ 374 h 374"/>
                  </a:gdLst>
                  <a:ahLst/>
                  <a:cxnLst>
                    <a:cxn ang="T44">
                      <a:pos x="T0" y="T1"/>
                    </a:cxn>
                    <a:cxn ang="T45">
                      <a:pos x="T2" y="T3"/>
                    </a:cxn>
                    <a:cxn ang="T46">
                      <a:pos x="T4" y="T5"/>
                    </a:cxn>
                    <a:cxn ang="T47">
                      <a:pos x="T6" y="T7"/>
                    </a:cxn>
                    <a:cxn ang="T48">
                      <a:pos x="T8" y="T9"/>
                    </a:cxn>
                    <a:cxn ang="T49">
                      <a:pos x="T10" y="T11"/>
                    </a:cxn>
                    <a:cxn ang="T50">
                      <a:pos x="T12" y="T13"/>
                    </a:cxn>
                    <a:cxn ang="T51">
                      <a:pos x="T14" y="T15"/>
                    </a:cxn>
                    <a:cxn ang="T52">
                      <a:pos x="T16" y="T17"/>
                    </a:cxn>
                    <a:cxn ang="T53">
                      <a:pos x="T18" y="T19"/>
                    </a:cxn>
                    <a:cxn ang="T54">
                      <a:pos x="T20" y="T21"/>
                    </a:cxn>
                    <a:cxn ang="T55">
                      <a:pos x="T22" y="T23"/>
                    </a:cxn>
                    <a:cxn ang="T56">
                      <a:pos x="T24" y="T25"/>
                    </a:cxn>
                    <a:cxn ang="T57">
                      <a:pos x="T26" y="T27"/>
                    </a:cxn>
                    <a:cxn ang="T58">
                      <a:pos x="T28" y="T29"/>
                    </a:cxn>
                    <a:cxn ang="T59">
                      <a:pos x="T30" y="T31"/>
                    </a:cxn>
                    <a:cxn ang="T60">
                      <a:pos x="T32" y="T33"/>
                    </a:cxn>
                    <a:cxn ang="T61">
                      <a:pos x="T34" y="T35"/>
                    </a:cxn>
                    <a:cxn ang="T62">
                      <a:pos x="T36" y="T37"/>
                    </a:cxn>
                    <a:cxn ang="T63">
                      <a:pos x="T38" y="T39"/>
                    </a:cxn>
                    <a:cxn ang="T64">
                      <a:pos x="T40" y="T41"/>
                    </a:cxn>
                    <a:cxn ang="T65">
                      <a:pos x="T42" y="T43"/>
                    </a:cxn>
                  </a:cxnLst>
                  <a:rect l="T66" t="T67" r="T68" b="T69"/>
                  <a:pathLst>
                    <a:path w="153" h="374">
                      <a:moveTo>
                        <a:pt x="61" y="0"/>
                      </a:moveTo>
                      <a:lnTo>
                        <a:pt x="24" y="20"/>
                      </a:lnTo>
                      <a:lnTo>
                        <a:pt x="19" y="27"/>
                      </a:lnTo>
                      <a:lnTo>
                        <a:pt x="0" y="122"/>
                      </a:lnTo>
                      <a:lnTo>
                        <a:pt x="29" y="126"/>
                      </a:lnTo>
                      <a:lnTo>
                        <a:pt x="33" y="102"/>
                      </a:lnTo>
                      <a:lnTo>
                        <a:pt x="44" y="152"/>
                      </a:lnTo>
                      <a:lnTo>
                        <a:pt x="25" y="264"/>
                      </a:lnTo>
                      <a:lnTo>
                        <a:pt x="35" y="372"/>
                      </a:lnTo>
                      <a:lnTo>
                        <a:pt x="45" y="373"/>
                      </a:lnTo>
                      <a:lnTo>
                        <a:pt x="61" y="371"/>
                      </a:lnTo>
                      <a:lnTo>
                        <a:pt x="84" y="370"/>
                      </a:lnTo>
                      <a:lnTo>
                        <a:pt x="104" y="370"/>
                      </a:lnTo>
                      <a:lnTo>
                        <a:pt x="121" y="370"/>
                      </a:lnTo>
                      <a:lnTo>
                        <a:pt x="128" y="215"/>
                      </a:lnTo>
                      <a:lnTo>
                        <a:pt x="111" y="146"/>
                      </a:lnTo>
                      <a:lnTo>
                        <a:pt x="117" y="109"/>
                      </a:lnTo>
                      <a:lnTo>
                        <a:pt x="121" y="123"/>
                      </a:lnTo>
                      <a:lnTo>
                        <a:pt x="152" y="115"/>
                      </a:lnTo>
                      <a:lnTo>
                        <a:pt x="128" y="26"/>
                      </a:lnTo>
                      <a:lnTo>
                        <a:pt x="90" y="0"/>
                      </a:lnTo>
                      <a:lnTo>
                        <a:pt x="61" y="0"/>
                      </a:lnTo>
                    </a:path>
                  </a:pathLst>
                </a:custGeom>
                <a:blipFill dpi="0" rotWithShape="0">
                  <a:blip/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SG"/>
                </a:p>
              </p:txBody>
            </p:sp>
            <p:grpSp>
              <p:nvGrpSpPr>
                <p:cNvPr id="205" name="Group 1163"/>
                <p:cNvGrpSpPr>
                  <a:grpSpLocks/>
                </p:cNvGrpSpPr>
                <p:nvPr/>
              </p:nvGrpSpPr>
              <p:grpSpPr bwMode="auto">
                <a:xfrm>
                  <a:off x="3804" y="1009"/>
                  <a:ext cx="66" cy="158"/>
                  <a:chOff x="3804" y="1009"/>
                  <a:chExt cx="66" cy="158"/>
                </a:xfrm>
              </p:grpSpPr>
              <p:sp>
                <p:nvSpPr>
                  <p:cNvPr id="209" name="Freeform 1164"/>
                  <p:cNvSpPr>
                    <a:spLocks/>
                  </p:cNvSpPr>
                  <p:nvPr/>
                </p:nvSpPr>
                <p:spPr bwMode="auto">
                  <a:xfrm>
                    <a:off x="3818" y="1009"/>
                    <a:ext cx="35" cy="19"/>
                  </a:xfrm>
                  <a:custGeom>
                    <a:avLst/>
                    <a:gdLst>
                      <a:gd name="T0" fmla="*/ 0 w 35"/>
                      <a:gd name="T1" fmla="*/ 1 h 19"/>
                      <a:gd name="T2" fmla="*/ 7 w 35"/>
                      <a:gd name="T3" fmla="*/ 18 h 19"/>
                      <a:gd name="T4" fmla="*/ 17 w 35"/>
                      <a:gd name="T5" fmla="*/ 0 h 19"/>
                      <a:gd name="T6" fmla="*/ 27 w 35"/>
                      <a:gd name="T7" fmla="*/ 18 h 19"/>
                      <a:gd name="T8" fmla="*/ 34 w 35"/>
                      <a:gd name="T9" fmla="*/ 2 h 19"/>
                      <a:gd name="T10" fmla="*/ 0 w 35"/>
                      <a:gd name="T11" fmla="*/ 1 h 19"/>
                      <a:gd name="T12" fmla="*/ 0 60000 65536"/>
                      <a:gd name="T13" fmla="*/ 0 60000 65536"/>
                      <a:gd name="T14" fmla="*/ 0 60000 65536"/>
                      <a:gd name="T15" fmla="*/ 0 60000 65536"/>
                      <a:gd name="T16" fmla="*/ 0 60000 65536"/>
                      <a:gd name="T17" fmla="*/ 0 60000 65536"/>
                      <a:gd name="T18" fmla="*/ 0 w 35"/>
                      <a:gd name="T19" fmla="*/ 0 h 19"/>
                      <a:gd name="T20" fmla="*/ 35 w 35"/>
                      <a:gd name="T21" fmla="*/ 19 h 19"/>
                    </a:gdLst>
                    <a:ahLst/>
                    <a:cxnLst>
                      <a:cxn ang="T12">
                        <a:pos x="T0" y="T1"/>
                      </a:cxn>
                      <a:cxn ang="T13">
                        <a:pos x="T2" y="T3"/>
                      </a:cxn>
                      <a:cxn ang="T14">
                        <a:pos x="T4" y="T5"/>
                      </a:cxn>
                      <a:cxn ang="T15">
                        <a:pos x="T6" y="T7"/>
                      </a:cxn>
                      <a:cxn ang="T16">
                        <a:pos x="T8" y="T9"/>
                      </a:cxn>
                      <a:cxn ang="T17">
                        <a:pos x="T10" y="T11"/>
                      </a:cxn>
                    </a:cxnLst>
                    <a:rect l="T18" t="T19" r="T20" b="T21"/>
                    <a:pathLst>
                      <a:path w="35" h="19">
                        <a:moveTo>
                          <a:pt x="0" y="1"/>
                        </a:moveTo>
                        <a:lnTo>
                          <a:pt x="7" y="18"/>
                        </a:lnTo>
                        <a:lnTo>
                          <a:pt x="17" y="0"/>
                        </a:lnTo>
                        <a:lnTo>
                          <a:pt x="27" y="18"/>
                        </a:lnTo>
                        <a:lnTo>
                          <a:pt x="34" y="2"/>
                        </a:lnTo>
                        <a:lnTo>
                          <a:pt x="0" y="1"/>
                        </a:lnTo>
                      </a:path>
                    </a:pathLst>
                  </a:custGeom>
                  <a:blipFill dpi="0" rotWithShape="0">
                    <a:blip/>
                    <a:srcRect/>
                    <a:tile tx="0" ty="0" sx="100000" sy="100000" flip="none" algn="tl"/>
                  </a:blipFill>
                  <a:ln w="12700" cap="rnd">
                    <a:solidFill>
                      <a:srgbClr val="00007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SG"/>
                  </a:p>
                </p:txBody>
              </p:sp>
              <p:sp>
                <p:nvSpPr>
                  <p:cNvPr id="210" name="Freeform 1165"/>
                  <p:cNvSpPr>
                    <a:spLocks/>
                  </p:cNvSpPr>
                  <p:nvPr/>
                </p:nvSpPr>
                <p:spPr bwMode="auto">
                  <a:xfrm>
                    <a:off x="3837" y="1013"/>
                    <a:ext cx="9" cy="146"/>
                  </a:xfrm>
                  <a:custGeom>
                    <a:avLst/>
                    <a:gdLst>
                      <a:gd name="T0" fmla="*/ 0 w 9"/>
                      <a:gd name="T1" fmla="*/ 0 h 146"/>
                      <a:gd name="T2" fmla="*/ 8 w 9"/>
                      <a:gd name="T3" fmla="*/ 60 h 146"/>
                      <a:gd name="T4" fmla="*/ 8 w 9"/>
                      <a:gd name="T5" fmla="*/ 145 h 146"/>
                      <a:gd name="T6" fmla="*/ 0 w 9"/>
                      <a:gd name="T7" fmla="*/ 0 h 146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9"/>
                      <a:gd name="T13" fmla="*/ 0 h 146"/>
                      <a:gd name="T14" fmla="*/ 9 w 9"/>
                      <a:gd name="T15" fmla="*/ 146 h 146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9" h="146">
                        <a:moveTo>
                          <a:pt x="0" y="0"/>
                        </a:moveTo>
                        <a:lnTo>
                          <a:pt x="8" y="60"/>
                        </a:lnTo>
                        <a:lnTo>
                          <a:pt x="8" y="145"/>
                        </a:lnTo>
                        <a:lnTo>
                          <a:pt x="0" y="0"/>
                        </a:lnTo>
                      </a:path>
                    </a:pathLst>
                  </a:custGeom>
                  <a:blipFill dpi="0" rotWithShape="0">
                    <a:blip/>
                    <a:srcRect/>
                    <a:tile tx="0" ty="0" sx="100000" sy="100000" flip="none" algn="tl"/>
                  </a:blipFill>
                  <a:ln w="12700" cap="rnd">
                    <a:solidFill>
                      <a:srgbClr val="00007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SG"/>
                  </a:p>
                </p:txBody>
              </p:sp>
              <p:sp>
                <p:nvSpPr>
                  <p:cNvPr id="211" name="Freeform 1166"/>
                  <p:cNvSpPr>
                    <a:spLocks/>
                  </p:cNvSpPr>
                  <p:nvPr/>
                </p:nvSpPr>
                <p:spPr bwMode="auto">
                  <a:xfrm>
                    <a:off x="3804" y="1158"/>
                    <a:ext cx="66" cy="9"/>
                  </a:xfrm>
                  <a:custGeom>
                    <a:avLst/>
                    <a:gdLst>
                      <a:gd name="T0" fmla="*/ 0 w 66"/>
                      <a:gd name="T1" fmla="*/ 8 h 9"/>
                      <a:gd name="T2" fmla="*/ 35 w 66"/>
                      <a:gd name="T3" fmla="*/ 0 h 9"/>
                      <a:gd name="T4" fmla="*/ 65 w 66"/>
                      <a:gd name="T5" fmla="*/ 3 h 9"/>
                      <a:gd name="T6" fmla="*/ 0 w 66"/>
                      <a:gd name="T7" fmla="*/ 8 h 9"/>
                      <a:gd name="T8" fmla="*/ 0 60000 65536"/>
                      <a:gd name="T9" fmla="*/ 0 60000 65536"/>
                      <a:gd name="T10" fmla="*/ 0 60000 65536"/>
                      <a:gd name="T11" fmla="*/ 0 60000 65536"/>
                      <a:gd name="T12" fmla="*/ 0 w 66"/>
                      <a:gd name="T13" fmla="*/ 0 h 9"/>
                      <a:gd name="T14" fmla="*/ 66 w 66"/>
                      <a:gd name="T15" fmla="*/ 9 h 9"/>
                    </a:gdLst>
                    <a:ahLst/>
                    <a:cxnLst>
                      <a:cxn ang="T8">
                        <a:pos x="T0" y="T1"/>
                      </a:cxn>
                      <a:cxn ang="T9">
                        <a:pos x="T2" y="T3"/>
                      </a:cxn>
                      <a:cxn ang="T10">
                        <a:pos x="T4" y="T5"/>
                      </a:cxn>
                      <a:cxn ang="T11">
                        <a:pos x="T6" y="T7"/>
                      </a:cxn>
                    </a:cxnLst>
                    <a:rect l="T12" t="T13" r="T14" b="T15"/>
                    <a:pathLst>
                      <a:path w="66" h="9">
                        <a:moveTo>
                          <a:pt x="0" y="8"/>
                        </a:moveTo>
                        <a:lnTo>
                          <a:pt x="35" y="0"/>
                        </a:lnTo>
                        <a:lnTo>
                          <a:pt x="65" y="3"/>
                        </a:lnTo>
                        <a:lnTo>
                          <a:pt x="0" y="8"/>
                        </a:lnTo>
                      </a:path>
                    </a:pathLst>
                  </a:custGeom>
                  <a:blipFill dpi="0" rotWithShape="0">
                    <a:blip/>
                    <a:srcRect/>
                    <a:tile tx="0" ty="0" sx="100000" sy="100000" flip="none" algn="tl"/>
                  </a:blipFill>
                  <a:ln w="12700" cap="rnd">
                    <a:solidFill>
                      <a:srgbClr val="00007F"/>
                    </a:solidFill>
                    <a:round/>
                    <a:headEnd/>
                    <a:tailEnd/>
                  </a:ln>
                </p:spPr>
                <p:txBody>
                  <a:bodyPr/>
                  <a:lstStyle/>
                  <a:p>
                    <a:endParaRPr lang="en-SG"/>
                  </a:p>
                </p:txBody>
              </p:sp>
            </p:grpSp>
            <p:grpSp>
              <p:nvGrpSpPr>
                <p:cNvPr id="206" name="Group 1167"/>
                <p:cNvGrpSpPr>
                  <a:grpSpLocks/>
                </p:cNvGrpSpPr>
                <p:nvPr/>
              </p:nvGrpSpPr>
              <p:grpSpPr bwMode="auto">
                <a:xfrm>
                  <a:off x="3786" y="1537"/>
                  <a:ext cx="90" cy="61"/>
                  <a:chOff x="3786" y="1537"/>
                  <a:chExt cx="90" cy="61"/>
                </a:xfrm>
              </p:grpSpPr>
              <p:sp>
                <p:nvSpPr>
                  <p:cNvPr id="207" name="Freeform 1168"/>
                  <p:cNvSpPr>
                    <a:spLocks/>
                  </p:cNvSpPr>
                  <p:nvPr/>
                </p:nvSpPr>
                <p:spPr bwMode="auto">
                  <a:xfrm>
                    <a:off x="3786" y="1542"/>
                    <a:ext cx="36" cy="56"/>
                  </a:xfrm>
                  <a:custGeom>
                    <a:avLst/>
                    <a:gdLst>
                      <a:gd name="T0" fmla="*/ 7 w 36"/>
                      <a:gd name="T1" fmla="*/ 27 h 56"/>
                      <a:gd name="T2" fmla="*/ 2 w 36"/>
                      <a:gd name="T3" fmla="*/ 35 h 56"/>
                      <a:gd name="T4" fmla="*/ 0 w 36"/>
                      <a:gd name="T5" fmla="*/ 42 h 56"/>
                      <a:gd name="T6" fmla="*/ 0 w 36"/>
                      <a:gd name="T7" fmla="*/ 47 h 56"/>
                      <a:gd name="T8" fmla="*/ 1 w 36"/>
                      <a:gd name="T9" fmla="*/ 50 h 56"/>
                      <a:gd name="T10" fmla="*/ 4 w 36"/>
                      <a:gd name="T11" fmla="*/ 53 h 56"/>
                      <a:gd name="T12" fmla="*/ 8 w 36"/>
                      <a:gd name="T13" fmla="*/ 55 h 56"/>
                      <a:gd name="T14" fmla="*/ 14 w 36"/>
                      <a:gd name="T15" fmla="*/ 54 h 56"/>
                      <a:gd name="T16" fmla="*/ 20 w 36"/>
                      <a:gd name="T17" fmla="*/ 52 h 56"/>
                      <a:gd name="T18" fmla="*/ 24 w 36"/>
                      <a:gd name="T19" fmla="*/ 46 h 56"/>
                      <a:gd name="T20" fmla="*/ 28 w 36"/>
                      <a:gd name="T21" fmla="*/ 39 h 56"/>
                      <a:gd name="T22" fmla="*/ 31 w 36"/>
                      <a:gd name="T23" fmla="*/ 24 h 56"/>
                      <a:gd name="T24" fmla="*/ 35 w 36"/>
                      <a:gd name="T25" fmla="*/ 9 h 56"/>
                      <a:gd name="T26" fmla="*/ 34 w 36"/>
                      <a:gd name="T27" fmla="*/ 0 h 56"/>
                      <a:gd name="T28" fmla="*/ 27 w 36"/>
                      <a:gd name="T29" fmla="*/ 21 h 56"/>
                      <a:gd name="T30" fmla="*/ 21 w 36"/>
                      <a:gd name="T31" fmla="*/ 34 h 56"/>
                      <a:gd name="T32" fmla="*/ 13 w 36"/>
                      <a:gd name="T33" fmla="*/ 34 h 56"/>
                      <a:gd name="T34" fmla="*/ 5 w 36"/>
                      <a:gd name="T35" fmla="*/ 33 h 56"/>
                      <a:gd name="T36" fmla="*/ 7 w 36"/>
                      <a:gd name="T37" fmla="*/ 27 h 5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w 36"/>
                      <a:gd name="T58" fmla="*/ 0 h 56"/>
                      <a:gd name="T59" fmla="*/ 36 w 36"/>
                      <a:gd name="T60" fmla="*/ 56 h 56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T57" t="T58" r="T59" b="T60"/>
                    <a:pathLst>
                      <a:path w="36" h="56">
                        <a:moveTo>
                          <a:pt x="7" y="27"/>
                        </a:moveTo>
                        <a:lnTo>
                          <a:pt x="2" y="35"/>
                        </a:lnTo>
                        <a:lnTo>
                          <a:pt x="0" y="42"/>
                        </a:lnTo>
                        <a:lnTo>
                          <a:pt x="0" y="47"/>
                        </a:lnTo>
                        <a:lnTo>
                          <a:pt x="1" y="50"/>
                        </a:lnTo>
                        <a:lnTo>
                          <a:pt x="4" y="53"/>
                        </a:lnTo>
                        <a:lnTo>
                          <a:pt x="8" y="55"/>
                        </a:lnTo>
                        <a:lnTo>
                          <a:pt x="14" y="54"/>
                        </a:lnTo>
                        <a:lnTo>
                          <a:pt x="20" y="52"/>
                        </a:lnTo>
                        <a:lnTo>
                          <a:pt x="24" y="46"/>
                        </a:lnTo>
                        <a:lnTo>
                          <a:pt x="28" y="39"/>
                        </a:lnTo>
                        <a:lnTo>
                          <a:pt x="31" y="24"/>
                        </a:lnTo>
                        <a:lnTo>
                          <a:pt x="35" y="9"/>
                        </a:lnTo>
                        <a:lnTo>
                          <a:pt x="34" y="0"/>
                        </a:lnTo>
                        <a:lnTo>
                          <a:pt x="27" y="21"/>
                        </a:lnTo>
                        <a:lnTo>
                          <a:pt x="21" y="34"/>
                        </a:lnTo>
                        <a:lnTo>
                          <a:pt x="13" y="34"/>
                        </a:lnTo>
                        <a:lnTo>
                          <a:pt x="5" y="33"/>
                        </a:lnTo>
                        <a:lnTo>
                          <a:pt x="7" y="27"/>
                        </a:lnTo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  <p:sp>
                <p:nvSpPr>
                  <p:cNvPr id="208" name="Freeform 1169"/>
                  <p:cNvSpPr>
                    <a:spLocks/>
                  </p:cNvSpPr>
                  <p:nvPr/>
                </p:nvSpPr>
                <p:spPr bwMode="auto">
                  <a:xfrm>
                    <a:off x="3835" y="1537"/>
                    <a:ext cx="41" cy="61"/>
                  </a:xfrm>
                  <a:custGeom>
                    <a:avLst/>
                    <a:gdLst>
                      <a:gd name="T0" fmla="*/ 1 w 41"/>
                      <a:gd name="T1" fmla="*/ 0 h 61"/>
                      <a:gd name="T2" fmla="*/ 0 w 41"/>
                      <a:gd name="T3" fmla="*/ 6 h 61"/>
                      <a:gd name="T4" fmla="*/ 5 w 41"/>
                      <a:gd name="T5" fmla="*/ 21 h 61"/>
                      <a:gd name="T6" fmla="*/ 9 w 41"/>
                      <a:gd name="T7" fmla="*/ 33 h 61"/>
                      <a:gd name="T8" fmla="*/ 13 w 41"/>
                      <a:gd name="T9" fmla="*/ 45 h 61"/>
                      <a:gd name="T10" fmla="*/ 17 w 41"/>
                      <a:gd name="T11" fmla="*/ 52 h 61"/>
                      <a:gd name="T12" fmla="*/ 21 w 41"/>
                      <a:gd name="T13" fmla="*/ 57 h 61"/>
                      <a:gd name="T14" fmla="*/ 26 w 41"/>
                      <a:gd name="T15" fmla="*/ 59 h 61"/>
                      <a:gd name="T16" fmla="*/ 32 w 41"/>
                      <a:gd name="T17" fmla="*/ 60 h 61"/>
                      <a:gd name="T18" fmla="*/ 35 w 41"/>
                      <a:gd name="T19" fmla="*/ 58 h 61"/>
                      <a:gd name="T20" fmla="*/ 38 w 41"/>
                      <a:gd name="T21" fmla="*/ 56 h 61"/>
                      <a:gd name="T22" fmla="*/ 40 w 41"/>
                      <a:gd name="T23" fmla="*/ 50 h 61"/>
                      <a:gd name="T24" fmla="*/ 39 w 41"/>
                      <a:gd name="T25" fmla="*/ 42 h 61"/>
                      <a:gd name="T26" fmla="*/ 35 w 41"/>
                      <a:gd name="T27" fmla="*/ 33 h 61"/>
                      <a:gd name="T28" fmla="*/ 33 w 41"/>
                      <a:gd name="T29" fmla="*/ 28 h 61"/>
                      <a:gd name="T30" fmla="*/ 32 w 41"/>
                      <a:gd name="T31" fmla="*/ 32 h 61"/>
                      <a:gd name="T32" fmla="*/ 30 w 41"/>
                      <a:gd name="T33" fmla="*/ 34 h 61"/>
                      <a:gd name="T34" fmla="*/ 25 w 41"/>
                      <a:gd name="T35" fmla="*/ 36 h 61"/>
                      <a:gd name="T36" fmla="*/ 21 w 41"/>
                      <a:gd name="T37" fmla="*/ 36 h 61"/>
                      <a:gd name="T38" fmla="*/ 13 w 41"/>
                      <a:gd name="T39" fmla="*/ 35 h 61"/>
                      <a:gd name="T40" fmla="*/ 5 w 41"/>
                      <a:gd name="T41" fmla="*/ 11 h 61"/>
                      <a:gd name="T42" fmla="*/ 1 w 41"/>
                      <a:gd name="T43" fmla="*/ 0 h 61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  <a:gd name="T57" fmla="*/ 0 60000 65536"/>
                      <a:gd name="T58" fmla="*/ 0 60000 65536"/>
                      <a:gd name="T59" fmla="*/ 0 60000 65536"/>
                      <a:gd name="T60" fmla="*/ 0 60000 65536"/>
                      <a:gd name="T61" fmla="*/ 0 60000 65536"/>
                      <a:gd name="T62" fmla="*/ 0 60000 65536"/>
                      <a:gd name="T63" fmla="*/ 0 60000 65536"/>
                      <a:gd name="T64" fmla="*/ 0 60000 65536"/>
                      <a:gd name="T65" fmla="*/ 0 60000 65536"/>
                      <a:gd name="T66" fmla="*/ 0 w 41"/>
                      <a:gd name="T67" fmla="*/ 0 h 61"/>
                      <a:gd name="T68" fmla="*/ 41 w 41"/>
                      <a:gd name="T69" fmla="*/ 61 h 61"/>
                    </a:gdLst>
                    <a:ahLst/>
                    <a:cxnLst>
                      <a:cxn ang="T44">
                        <a:pos x="T0" y="T1"/>
                      </a:cxn>
                      <a:cxn ang="T45">
                        <a:pos x="T2" y="T3"/>
                      </a:cxn>
                      <a:cxn ang="T46">
                        <a:pos x="T4" y="T5"/>
                      </a:cxn>
                      <a:cxn ang="T47">
                        <a:pos x="T6" y="T7"/>
                      </a:cxn>
                      <a:cxn ang="T48">
                        <a:pos x="T8" y="T9"/>
                      </a:cxn>
                      <a:cxn ang="T49">
                        <a:pos x="T10" y="T11"/>
                      </a:cxn>
                      <a:cxn ang="T50">
                        <a:pos x="T12" y="T13"/>
                      </a:cxn>
                      <a:cxn ang="T51">
                        <a:pos x="T14" y="T15"/>
                      </a:cxn>
                      <a:cxn ang="T52">
                        <a:pos x="T16" y="T17"/>
                      </a:cxn>
                      <a:cxn ang="T53">
                        <a:pos x="T18" y="T19"/>
                      </a:cxn>
                      <a:cxn ang="T54">
                        <a:pos x="T20" y="T21"/>
                      </a:cxn>
                      <a:cxn ang="T55">
                        <a:pos x="T22" y="T23"/>
                      </a:cxn>
                      <a:cxn ang="T56">
                        <a:pos x="T24" y="T25"/>
                      </a:cxn>
                      <a:cxn ang="T57">
                        <a:pos x="T26" y="T27"/>
                      </a:cxn>
                      <a:cxn ang="T58">
                        <a:pos x="T28" y="T29"/>
                      </a:cxn>
                      <a:cxn ang="T59">
                        <a:pos x="T30" y="T31"/>
                      </a:cxn>
                      <a:cxn ang="T60">
                        <a:pos x="T32" y="T33"/>
                      </a:cxn>
                      <a:cxn ang="T61">
                        <a:pos x="T34" y="T35"/>
                      </a:cxn>
                      <a:cxn ang="T62">
                        <a:pos x="T36" y="T37"/>
                      </a:cxn>
                      <a:cxn ang="T63">
                        <a:pos x="T38" y="T39"/>
                      </a:cxn>
                      <a:cxn ang="T64">
                        <a:pos x="T40" y="T41"/>
                      </a:cxn>
                      <a:cxn ang="T65">
                        <a:pos x="T42" y="T43"/>
                      </a:cxn>
                    </a:cxnLst>
                    <a:rect l="T66" t="T67" r="T68" b="T69"/>
                    <a:pathLst>
                      <a:path w="41" h="61">
                        <a:moveTo>
                          <a:pt x="1" y="0"/>
                        </a:moveTo>
                        <a:lnTo>
                          <a:pt x="0" y="6"/>
                        </a:lnTo>
                        <a:lnTo>
                          <a:pt x="5" y="21"/>
                        </a:lnTo>
                        <a:lnTo>
                          <a:pt x="9" y="33"/>
                        </a:lnTo>
                        <a:lnTo>
                          <a:pt x="13" y="45"/>
                        </a:lnTo>
                        <a:lnTo>
                          <a:pt x="17" y="52"/>
                        </a:lnTo>
                        <a:lnTo>
                          <a:pt x="21" y="57"/>
                        </a:lnTo>
                        <a:lnTo>
                          <a:pt x="26" y="59"/>
                        </a:lnTo>
                        <a:lnTo>
                          <a:pt x="32" y="60"/>
                        </a:lnTo>
                        <a:lnTo>
                          <a:pt x="35" y="58"/>
                        </a:lnTo>
                        <a:lnTo>
                          <a:pt x="38" y="56"/>
                        </a:lnTo>
                        <a:lnTo>
                          <a:pt x="40" y="50"/>
                        </a:lnTo>
                        <a:lnTo>
                          <a:pt x="39" y="42"/>
                        </a:lnTo>
                        <a:lnTo>
                          <a:pt x="35" y="33"/>
                        </a:lnTo>
                        <a:lnTo>
                          <a:pt x="33" y="28"/>
                        </a:lnTo>
                        <a:lnTo>
                          <a:pt x="32" y="32"/>
                        </a:lnTo>
                        <a:lnTo>
                          <a:pt x="30" y="34"/>
                        </a:lnTo>
                        <a:lnTo>
                          <a:pt x="25" y="36"/>
                        </a:lnTo>
                        <a:lnTo>
                          <a:pt x="21" y="36"/>
                        </a:lnTo>
                        <a:lnTo>
                          <a:pt x="13" y="35"/>
                        </a:lnTo>
                        <a:lnTo>
                          <a:pt x="5" y="11"/>
                        </a:lnTo>
                        <a:lnTo>
                          <a:pt x="1" y="0"/>
                        </a:lnTo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</p:grpSp>
          </p:grpSp>
          <p:grpSp>
            <p:nvGrpSpPr>
              <p:cNvPr id="11" name="Group 1170"/>
              <p:cNvGrpSpPr>
                <a:grpSpLocks/>
              </p:cNvGrpSpPr>
              <p:nvPr/>
            </p:nvGrpSpPr>
            <p:grpSpPr bwMode="auto">
              <a:xfrm>
                <a:off x="3529" y="833"/>
                <a:ext cx="186" cy="767"/>
                <a:chOff x="3529" y="833"/>
                <a:chExt cx="186" cy="767"/>
              </a:xfrm>
            </p:grpSpPr>
            <p:sp>
              <p:nvSpPr>
                <p:cNvPr id="180" name="Freeform 1171"/>
                <p:cNvSpPr>
                  <a:spLocks/>
                </p:cNvSpPr>
                <p:nvPr/>
              </p:nvSpPr>
              <p:spPr bwMode="auto">
                <a:xfrm>
                  <a:off x="3665" y="1259"/>
                  <a:ext cx="24" cy="58"/>
                </a:xfrm>
                <a:custGeom>
                  <a:avLst/>
                  <a:gdLst>
                    <a:gd name="T0" fmla="*/ 22 w 24"/>
                    <a:gd name="T1" fmla="*/ 0 h 58"/>
                    <a:gd name="T2" fmla="*/ 23 w 24"/>
                    <a:gd name="T3" fmla="*/ 31 h 58"/>
                    <a:gd name="T4" fmla="*/ 11 w 24"/>
                    <a:gd name="T5" fmla="*/ 51 h 58"/>
                    <a:gd name="T6" fmla="*/ 5 w 24"/>
                    <a:gd name="T7" fmla="*/ 57 h 58"/>
                    <a:gd name="T8" fmla="*/ 6 w 24"/>
                    <a:gd name="T9" fmla="*/ 29 h 58"/>
                    <a:gd name="T10" fmla="*/ 4 w 24"/>
                    <a:gd name="T11" fmla="*/ 32 h 58"/>
                    <a:gd name="T12" fmla="*/ 1 w 24"/>
                    <a:gd name="T13" fmla="*/ 41 h 58"/>
                    <a:gd name="T14" fmla="*/ 0 w 24"/>
                    <a:gd name="T15" fmla="*/ 31 h 58"/>
                    <a:gd name="T16" fmla="*/ 3 w 24"/>
                    <a:gd name="T17" fmla="*/ 15 h 58"/>
                    <a:gd name="T18" fmla="*/ 11 w 24"/>
                    <a:gd name="T19" fmla="*/ 0 h 58"/>
                    <a:gd name="T20" fmla="*/ 22 w 24"/>
                    <a:gd name="T21" fmla="*/ 0 h 5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4"/>
                    <a:gd name="T34" fmla="*/ 0 h 58"/>
                    <a:gd name="T35" fmla="*/ 24 w 24"/>
                    <a:gd name="T36" fmla="*/ 58 h 58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4" h="58">
                      <a:moveTo>
                        <a:pt x="22" y="0"/>
                      </a:moveTo>
                      <a:lnTo>
                        <a:pt x="23" y="31"/>
                      </a:lnTo>
                      <a:lnTo>
                        <a:pt x="11" y="51"/>
                      </a:lnTo>
                      <a:lnTo>
                        <a:pt x="5" y="57"/>
                      </a:lnTo>
                      <a:lnTo>
                        <a:pt x="6" y="29"/>
                      </a:lnTo>
                      <a:lnTo>
                        <a:pt x="4" y="32"/>
                      </a:lnTo>
                      <a:lnTo>
                        <a:pt x="1" y="41"/>
                      </a:lnTo>
                      <a:lnTo>
                        <a:pt x="0" y="31"/>
                      </a:lnTo>
                      <a:lnTo>
                        <a:pt x="3" y="15"/>
                      </a:lnTo>
                      <a:lnTo>
                        <a:pt x="11" y="0"/>
                      </a:lnTo>
                      <a:lnTo>
                        <a:pt x="22" y="0"/>
                      </a:lnTo>
                    </a:path>
                  </a:pathLst>
                </a:custGeom>
                <a:blipFill dpi="0" rotWithShape="0">
                  <a:blip/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SG"/>
                </a:p>
              </p:txBody>
            </p:sp>
            <p:sp>
              <p:nvSpPr>
                <p:cNvPr id="181" name="Freeform 1172"/>
                <p:cNvSpPr>
                  <a:spLocks/>
                </p:cNvSpPr>
                <p:nvPr/>
              </p:nvSpPr>
              <p:spPr bwMode="auto">
                <a:xfrm>
                  <a:off x="3553" y="1244"/>
                  <a:ext cx="26" cy="55"/>
                </a:xfrm>
                <a:custGeom>
                  <a:avLst/>
                  <a:gdLst>
                    <a:gd name="T0" fmla="*/ 17 w 26"/>
                    <a:gd name="T1" fmla="*/ 0 h 55"/>
                    <a:gd name="T2" fmla="*/ 25 w 26"/>
                    <a:gd name="T3" fmla="*/ 28 h 55"/>
                    <a:gd name="T4" fmla="*/ 12 w 26"/>
                    <a:gd name="T5" fmla="*/ 54 h 55"/>
                    <a:gd name="T6" fmla="*/ 7 w 26"/>
                    <a:gd name="T7" fmla="*/ 51 h 55"/>
                    <a:gd name="T8" fmla="*/ 0 w 26"/>
                    <a:gd name="T9" fmla="*/ 48 h 55"/>
                    <a:gd name="T10" fmla="*/ 3 w 26"/>
                    <a:gd name="T11" fmla="*/ 40 h 55"/>
                    <a:gd name="T12" fmla="*/ 4 w 26"/>
                    <a:gd name="T13" fmla="*/ 30 h 55"/>
                    <a:gd name="T14" fmla="*/ 0 w 26"/>
                    <a:gd name="T15" fmla="*/ 20 h 55"/>
                    <a:gd name="T16" fmla="*/ 3 w 26"/>
                    <a:gd name="T17" fmla="*/ 2 h 55"/>
                    <a:gd name="T18" fmla="*/ 17 w 26"/>
                    <a:gd name="T19" fmla="*/ 0 h 5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6"/>
                    <a:gd name="T31" fmla="*/ 0 h 55"/>
                    <a:gd name="T32" fmla="*/ 26 w 26"/>
                    <a:gd name="T33" fmla="*/ 55 h 5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6" h="55">
                      <a:moveTo>
                        <a:pt x="17" y="0"/>
                      </a:moveTo>
                      <a:lnTo>
                        <a:pt x="25" y="28"/>
                      </a:lnTo>
                      <a:lnTo>
                        <a:pt x="12" y="54"/>
                      </a:lnTo>
                      <a:lnTo>
                        <a:pt x="7" y="51"/>
                      </a:lnTo>
                      <a:lnTo>
                        <a:pt x="0" y="48"/>
                      </a:lnTo>
                      <a:lnTo>
                        <a:pt x="3" y="40"/>
                      </a:lnTo>
                      <a:lnTo>
                        <a:pt x="4" y="30"/>
                      </a:lnTo>
                      <a:lnTo>
                        <a:pt x="0" y="20"/>
                      </a:lnTo>
                      <a:lnTo>
                        <a:pt x="3" y="2"/>
                      </a:lnTo>
                      <a:lnTo>
                        <a:pt x="17" y="0"/>
                      </a:lnTo>
                    </a:path>
                  </a:pathLst>
                </a:custGeom>
                <a:blipFill dpi="0" rotWithShape="0">
                  <a:blip/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SG"/>
                </a:p>
              </p:txBody>
            </p:sp>
            <p:grpSp>
              <p:nvGrpSpPr>
                <p:cNvPr id="182" name="Group 1173"/>
                <p:cNvGrpSpPr>
                  <a:grpSpLocks/>
                </p:cNvGrpSpPr>
                <p:nvPr/>
              </p:nvGrpSpPr>
              <p:grpSpPr bwMode="auto">
                <a:xfrm>
                  <a:off x="3532" y="1524"/>
                  <a:ext cx="183" cy="76"/>
                  <a:chOff x="3532" y="1524"/>
                  <a:chExt cx="183" cy="76"/>
                </a:xfrm>
              </p:grpSpPr>
              <p:sp>
                <p:nvSpPr>
                  <p:cNvPr id="198" name="Freeform 1174"/>
                  <p:cNvSpPr>
                    <a:spLocks/>
                  </p:cNvSpPr>
                  <p:nvPr/>
                </p:nvSpPr>
                <p:spPr bwMode="auto">
                  <a:xfrm>
                    <a:off x="3639" y="1524"/>
                    <a:ext cx="76" cy="47"/>
                  </a:xfrm>
                  <a:custGeom>
                    <a:avLst/>
                    <a:gdLst>
                      <a:gd name="T0" fmla="*/ 37 w 76"/>
                      <a:gd name="T1" fmla="*/ 0 h 47"/>
                      <a:gd name="T2" fmla="*/ 49 w 76"/>
                      <a:gd name="T3" fmla="*/ 12 h 47"/>
                      <a:gd name="T4" fmla="*/ 60 w 76"/>
                      <a:gd name="T5" fmla="*/ 25 h 47"/>
                      <a:gd name="T6" fmla="*/ 74 w 76"/>
                      <a:gd name="T7" fmla="*/ 36 h 47"/>
                      <a:gd name="T8" fmla="*/ 75 w 76"/>
                      <a:gd name="T9" fmla="*/ 42 h 47"/>
                      <a:gd name="T10" fmla="*/ 62 w 76"/>
                      <a:gd name="T11" fmla="*/ 46 h 47"/>
                      <a:gd name="T12" fmla="*/ 48 w 76"/>
                      <a:gd name="T13" fmla="*/ 44 h 47"/>
                      <a:gd name="T14" fmla="*/ 30 w 76"/>
                      <a:gd name="T15" fmla="*/ 36 h 47"/>
                      <a:gd name="T16" fmla="*/ 18 w 76"/>
                      <a:gd name="T17" fmla="*/ 29 h 47"/>
                      <a:gd name="T18" fmla="*/ 4 w 76"/>
                      <a:gd name="T19" fmla="*/ 27 h 47"/>
                      <a:gd name="T20" fmla="*/ 0 w 76"/>
                      <a:gd name="T21" fmla="*/ 23 h 47"/>
                      <a:gd name="T22" fmla="*/ 1 w 76"/>
                      <a:gd name="T23" fmla="*/ 2 h 47"/>
                      <a:gd name="T24" fmla="*/ 37 w 76"/>
                      <a:gd name="T25" fmla="*/ 0 h 47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w 76"/>
                      <a:gd name="T40" fmla="*/ 0 h 47"/>
                      <a:gd name="T41" fmla="*/ 76 w 76"/>
                      <a:gd name="T42" fmla="*/ 47 h 47"/>
                    </a:gdLst>
                    <a:ahLst/>
                    <a:cxnLst>
                      <a:cxn ang="T26">
                        <a:pos x="T0" y="T1"/>
                      </a:cxn>
                      <a:cxn ang="T27">
                        <a:pos x="T2" y="T3"/>
                      </a:cxn>
                      <a:cxn ang="T28">
                        <a:pos x="T4" y="T5"/>
                      </a:cxn>
                      <a:cxn ang="T29">
                        <a:pos x="T6" y="T7"/>
                      </a:cxn>
                      <a:cxn ang="T30">
                        <a:pos x="T8" y="T9"/>
                      </a:cxn>
                      <a:cxn ang="T31">
                        <a:pos x="T10" y="T11"/>
                      </a:cxn>
                      <a:cxn ang="T32">
                        <a:pos x="T12" y="T13"/>
                      </a:cxn>
                      <a:cxn ang="T33">
                        <a:pos x="T14" y="T15"/>
                      </a:cxn>
                      <a:cxn ang="T34">
                        <a:pos x="T16" y="T17"/>
                      </a:cxn>
                      <a:cxn ang="T35">
                        <a:pos x="T18" y="T19"/>
                      </a:cxn>
                      <a:cxn ang="T36">
                        <a:pos x="T20" y="T21"/>
                      </a:cxn>
                      <a:cxn ang="T37">
                        <a:pos x="T22" y="T23"/>
                      </a:cxn>
                      <a:cxn ang="T38">
                        <a:pos x="T24" y="T25"/>
                      </a:cxn>
                    </a:cxnLst>
                    <a:rect l="T39" t="T40" r="T41" b="T42"/>
                    <a:pathLst>
                      <a:path w="76" h="47">
                        <a:moveTo>
                          <a:pt x="37" y="0"/>
                        </a:moveTo>
                        <a:lnTo>
                          <a:pt x="49" y="12"/>
                        </a:lnTo>
                        <a:lnTo>
                          <a:pt x="60" y="25"/>
                        </a:lnTo>
                        <a:lnTo>
                          <a:pt x="74" y="36"/>
                        </a:lnTo>
                        <a:lnTo>
                          <a:pt x="75" y="42"/>
                        </a:lnTo>
                        <a:lnTo>
                          <a:pt x="62" y="46"/>
                        </a:lnTo>
                        <a:lnTo>
                          <a:pt x="48" y="44"/>
                        </a:lnTo>
                        <a:lnTo>
                          <a:pt x="30" y="36"/>
                        </a:lnTo>
                        <a:lnTo>
                          <a:pt x="18" y="29"/>
                        </a:lnTo>
                        <a:lnTo>
                          <a:pt x="4" y="27"/>
                        </a:lnTo>
                        <a:lnTo>
                          <a:pt x="0" y="23"/>
                        </a:lnTo>
                        <a:lnTo>
                          <a:pt x="1" y="2"/>
                        </a:lnTo>
                        <a:lnTo>
                          <a:pt x="37" y="0"/>
                        </a:lnTo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  <p:sp>
                <p:nvSpPr>
                  <p:cNvPr id="199" name="Freeform 1175"/>
                  <p:cNvSpPr>
                    <a:spLocks/>
                  </p:cNvSpPr>
                  <p:nvPr/>
                </p:nvSpPr>
                <p:spPr bwMode="auto">
                  <a:xfrm>
                    <a:off x="3532" y="1547"/>
                    <a:ext cx="48" cy="53"/>
                  </a:xfrm>
                  <a:custGeom>
                    <a:avLst/>
                    <a:gdLst>
                      <a:gd name="T0" fmla="*/ 46 w 48"/>
                      <a:gd name="T1" fmla="*/ 1 h 53"/>
                      <a:gd name="T2" fmla="*/ 47 w 48"/>
                      <a:gd name="T3" fmla="*/ 15 h 53"/>
                      <a:gd name="T4" fmla="*/ 40 w 48"/>
                      <a:gd name="T5" fmla="*/ 22 h 53"/>
                      <a:gd name="T6" fmla="*/ 39 w 48"/>
                      <a:gd name="T7" fmla="*/ 33 h 53"/>
                      <a:gd name="T8" fmla="*/ 28 w 48"/>
                      <a:gd name="T9" fmla="*/ 44 h 53"/>
                      <a:gd name="T10" fmla="*/ 19 w 48"/>
                      <a:gd name="T11" fmla="*/ 50 h 53"/>
                      <a:gd name="T12" fmla="*/ 11 w 48"/>
                      <a:gd name="T13" fmla="*/ 52 h 53"/>
                      <a:gd name="T14" fmla="*/ 4 w 48"/>
                      <a:gd name="T15" fmla="*/ 51 h 53"/>
                      <a:gd name="T16" fmla="*/ 0 w 48"/>
                      <a:gd name="T17" fmla="*/ 43 h 53"/>
                      <a:gd name="T18" fmla="*/ 1 w 48"/>
                      <a:gd name="T19" fmla="*/ 32 h 53"/>
                      <a:gd name="T20" fmla="*/ 9 w 48"/>
                      <a:gd name="T21" fmla="*/ 19 h 53"/>
                      <a:gd name="T22" fmla="*/ 20 w 48"/>
                      <a:gd name="T23" fmla="*/ 5 h 53"/>
                      <a:gd name="T24" fmla="*/ 21 w 48"/>
                      <a:gd name="T25" fmla="*/ 0 h 53"/>
                      <a:gd name="T26" fmla="*/ 46 w 48"/>
                      <a:gd name="T27" fmla="*/ 1 h 53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w 48"/>
                      <a:gd name="T43" fmla="*/ 0 h 53"/>
                      <a:gd name="T44" fmla="*/ 48 w 48"/>
                      <a:gd name="T45" fmla="*/ 53 h 53"/>
                    </a:gdLst>
                    <a:ahLst/>
                    <a:cxnLst>
                      <a:cxn ang="T28">
                        <a:pos x="T0" y="T1"/>
                      </a:cxn>
                      <a:cxn ang="T29">
                        <a:pos x="T2" y="T3"/>
                      </a:cxn>
                      <a:cxn ang="T30">
                        <a:pos x="T4" y="T5"/>
                      </a:cxn>
                      <a:cxn ang="T31">
                        <a:pos x="T6" y="T7"/>
                      </a:cxn>
                      <a:cxn ang="T32">
                        <a:pos x="T8" y="T9"/>
                      </a:cxn>
                      <a:cxn ang="T33">
                        <a:pos x="T10" y="T11"/>
                      </a:cxn>
                      <a:cxn ang="T34">
                        <a:pos x="T12" y="T13"/>
                      </a:cxn>
                      <a:cxn ang="T35">
                        <a:pos x="T14" y="T15"/>
                      </a:cxn>
                      <a:cxn ang="T36">
                        <a:pos x="T16" y="T17"/>
                      </a:cxn>
                      <a:cxn ang="T37">
                        <a:pos x="T18" y="T19"/>
                      </a:cxn>
                      <a:cxn ang="T38">
                        <a:pos x="T20" y="T21"/>
                      </a:cxn>
                      <a:cxn ang="T39">
                        <a:pos x="T22" y="T23"/>
                      </a:cxn>
                      <a:cxn ang="T40">
                        <a:pos x="T24" y="T25"/>
                      </a:cxn>
                      <a:cxn ang="T41">
                        <a:pos x="T26" y="T27"/>
                      </a:cxn>
                    </a:cxnLst>
                    <a:rect l="T42" t="T43" r="T44" b="T45"/>
                    <a:pathLst>
                      <a:path w="48" h="53">
                        <a:moveTo>
                          <a:pt x="46" y="1"/>
                        </a:moveTo>
                        <a:lnTo>
                          <a:pt x="47" y="15"/>
                        </a:lnTo>
                        <a:lnTo>
                          <a:pt x="40" y="22"/>
                        </a:lnTo>
                        <a:lnTo>
                          <a:pt x="39" y="33"/>
                        </a:lnTo>
                        <a:lnTo>
                          <a:pt x="28" y="44"/>
                        </a:lnTo>
                        <a:lnTo>
                          <a:pt x="19" y="50"/>
                        </a:lnTo>
                        <a:lnTo>
                          <a:pt x="11" y="52"/>
                        </a:lnTo>
                        <a:lnTo>
                          <a:pt x="4" y="51"/>
                        </a:lnTo>
                        <a:lnTo>
                          <a:pt x="0" y="43"/>
                        </a:lnTo>
                        <a:lnTo>
                          <a:pt x="1" y="32"/>
                        </a:lnTo>
                        <a:lnTo>
                          <a:pt x="9" y="19"/>
                        </a:lnTo>
                        <a:lnTo>
                          <a:pt x="20" y="5"/>
                        </a:lnTo>
                        <a:lnTo>
                          <a:pt x="21" y="0"/>
                        </a:lnTo>
                        <a:lnTo>
                          <a:pt x="46" y="1"/>
                        </a:lnTo>
                      </a:path>
                    </a:pathLst>
                  </a:custGeom>
                  <a:solidFill>
                    <a:srgbClr val="000000"/>
                  </a:solid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</p:grpSp>
            <p:sp>
              <p:nvSpPr>
                <p:cNvPr id="183" name="Freeform 1176"/>
                <p:cNvSpPr>
                  <a:spLocks/>
                </p:cNvSpPr>
                <p:nvPr/>
              </p:nvSpPr>
              <p:spPr bwMode="auto">
                <a:xfrm>
                  <a:off x="3669" y="1250"/>
                  <a:ext cx="24" cy="58"/>
                </a:xfrm>
                <a:custGeom>
                  <a:avLst/>
                  <a:gdLst>
                    <a:gd name="T0" fmla="*/ 22 w 24"/>
                    <a:gd name="T1" fmla="*/ 0 h 58"/>
                    <a:gd name="T2" fmla="*/ 23 w 24"/>
                    <a:gd name="T3" fmla="*/ 31 h 58"/>
                    <a:gd name="T4" fmla="*/ 11 w 24"/>
                    <a:gd name="T5" fmla="*/ 51 h 58"/>
                    <a:gd name="T6" fmla="*/ 5 w 24"/>
                    <a:gd name="T7" fmla="*/ 57 h 58"/>
                    <a:gd name="T8" fmla="*/ 6 w 24"/>
                    <a:gd name="T9" fmla="*/ 30 h 58"/>
                    <a:gd name="T10" fmla="*/ 4 w 24"/>
                    <a:gd name="T11" fmla="*/ 32 h 58"/>
                    <a:gd name="T12" fmla="*/ 1 w 24"/>
                    <a:gd name="T13" fmla="*/ 41 h 58"/>
                    <a:gd name="T14" fmla="*/ 0 w 24"/>
                    <a:gd name="T15" fmla="*/ 31 h 58"/>
                    <a:gd name="T16" fmla="*/ 3 w 24"/>
                    <a:gd name="T17" fmla="*/ 15 h 58"/>
                    <a:gd name="T18" fmla="*/ 11 w 24"/>
                    <a:gd name="T19" fmla="*/ 0 h 58"/>
                    <a:gd name="T20" fmla="*/ 22 w 24"/>
                    <a:gd name="T21" fmla="*/ 0 h 58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60000 65536"/>
                    <a:gd name="T31" fmla="*/ 0 60000 65536"/>
                    <a:gd name="T32" fmla="*/ 0 60000 65536"/>
                    <a:gd name="T33" fmla="*/ 0 w 24"/>
                    <a:gd name="T34" fmla="*/ 0 h 58"/>
                    <a:gd name="T35" fmla="*/ 24 w 24"/>
                    <a:gd name="T36" fmla="*/ 58 h 58"/>
                  </a:gdLst>
                  <a:ahLst/>
                  <a:cxnLst>
                    <a:cxn ang="T22">
                      <a:pos x="T0" y="T1"/>
                    </a:cxn>
                    <a:cxn ang="T23">
                      <a:pos x="T2" y="T3"/>
                    </a:cxn>
                    <a:cxn ang="T24">
                      <a:pos x="T4" y="T5"/>
                    </a:cxn>
                    <a:cxn ang="T25">
                      <a:pos x="T6" y="T7"/>
                    </a:cxn>
                    <a:cxn ang="T26">
                      <a:pos x="T8" y="T9"/>
                    </a:cxn>
                    <a:cxn ang="T27">
                      <a:pos x="T10" y="T11"/>
                    </a:cxn>
                    <a:cxn ang="T28">
                      <a:pos x="T12" y="T13"/>
                    </a:cxn>
                    <a:cxn ang="T29">
                      <a:pos x="T14" y="T15"/>
                    </a:cxn>
                    <a:cxn ang="T30">
                      <a:pos x="T16" y="T17"/>
                    </a:cxn>
                    <a:cxn ang="T31">
                      <a:pos x="T18" y="T19"/>
                    </a:cxn>
                    <a:cxn ang="T32">
                      <a:pos x="T20" y="T21"/>
                    </a:cxn>
                  </a:cxnLst>
                  <a:rect l="T33" t="T34" r="T35" b="T36"/>
                  <a:pathLst>
                    <a:path w="24" h="58">
                      <a:moveTo>
                        <a:pt x="22" y="0"/>
                      </a:moveTo>
                      <a:lnTo>
                        <a:pt x="23" y="31"/>
                      </a:lnTo>
                      <a:lnTo>
                        <a:pt x="11" y="51"/>
                      </a:lnTo>
                      <a:lnTo>
                        <a:pt x="5" y="57"/>
                      </a:lnTo>
                      <a:lnTo>
                        <a:pt x="6" y="30"/>
                      </a:lnTo>
                      <a:lnTo>
                        <a:pt x="4" y="32"/>
                      </a:lnTo>
                      <a:lnTo>
                        <a:pt x="1" y="41"/>
                      </a:lnTo>
                      <a:lnTo>
                        <a:pt x="0" y="31"/>
                      </a:lnTo>
                      <a:lnTo>
                        <a:pt x="3" y="15"/>
                      </a:lnTo>
                      <a:lnTo>
                        <a:pt x="11" y="0"/>
                      </a:lnTo>
                      <a:lnTo>
                        <a:pt x="22" y="0"/>
                      </a:lnTo>
                    </a:path>
                  </a:pathLst>
                </a:custGeom>
                <a:blipFill dpi="0" rotWithShape="0">
                  <a:blip/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SG"/>
                </a:p>
              </p:txBody>
            </p:sp>
            <p:sp>
              <p:nvSpPr>
                <p:cNvPr id="184" name="Freeform 1177"/>
                <p:cNvSpPr>
                  <a:spLocks/>
                </p:cNvSpPr>
                <p:nvPr/>
              </p:nvSpPr>
              <p:spPr bwMode="auto">
                <a:xfrm>
                  <a:off x="3550" y="1125"/>
                  <a:ext cx="132" cy="424"/>
                </a:xfrm>
                <a:custGeom>
                  <a:avLst/>
                  <a:gdLst>
                    <a:gd name="T0" fmla="*/ 129 w 132"/>
                    <a:gd name="T1" fmla="*/ 0 h 424"/>
                    <a:gd name="T2" fmla="*/ 131 w 132"/>
                    <a:gd name="T3" fmla="*/ 230 h 424"/>
                    <a:gd name="T4" fmla="*/ 129 w 132"/>
                    <a:gd name="T5" fmla="*/ 401 h 424"/>
                    <a:gd name="T6" fmla="*/ 90 w 132"/>
                    <a:gd name="T7" fmla="*/ 409 h 424"/>
                    <a:gd name="T8" fmla="*/ 84 w 132"/>
                    <a:gd name="T9" fmla="*/ 269 h 424"/>
                    <a:gd name="T10" fmla="*/ 89 w 132"/>
                    <a:gd name="T11" fmla="*/ 255 h 424"/>
                    <a:gd name="T12" fmla="*/ 84 w 132"/>
                    <a:gd name="T13" fmla="*/ 248 h 424"/>
                    <a:gd name="T14" fmla="*/ 84 w 132"/>
                    <a:gd name="T15" fmla="*/ 162 h 424"/>
                    <a:gd name="T16" fmla="*/ 75 w 132"/>
                    <a:gd name="T17" fmla="*/ 189 h 424"/>
                    <a:gd name="T18" fmla="*/ 53 w 132"/>
                    <a:gd name="T19" fmla="*/ 305 h 424"/>
                    <a:gd name="T20" fmla="*/ 33 w 132"/>
                    <a:gd name="T21" fmla="*/ 423 h 424"/>
                    <a:gd name="T22" fmla="*/ 0 w 132"/>
                    <a:gd name="T23" fmla="*/ 423 h 424"/>
                    <a:gd name="T24" fmla="*/ 15 w 132"/>
                    <a:gd name="T25" fmla="*/ 264 h 424"/>
                    <a:gd name="T26" fmla="*/ 21 w 132"/>
                    <a:gd name="T27" fmla="*/ 130 h 424"/>
                    <a:gd name="T28" fmla="*/ 18 w 132"/>
                    <a:gd name="T29" fmla="*/ 3 h 424"/>
                    <a:gd name="T30" fmla="*/ 129 w 132"/>
                    <a:gd name="T31" fmla="*/ 0 h 424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32"/>
                    <a:gd name="T49" fmla="*/ 0 h 424"/>
                    <a:gd name="T50" fmla="*/ 132 w 132"/>
                    <a:gd name="T51" fmla="*/ 424 h 424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32" h="424">
                      <a:moveTo>
                        <a:pt x="129" y="0"/>
                      </a:moveTo>
                      <a:lnTo>
                        <a:pt x="131" y="230"/>
                      </a:lnTo>
                      <a:lnTo>
                        <a:pt x="129" y="401"/>
                      </a:lnTo>
                      <a:lnTo>
                        <a:pt x="90" y="409"/>
                      </a:lnTo>
                      <a:lnTo>
                        <a:pt x="84" y="269"/>
                      </a:lnTo>
                      <a:lnTo>
                        <a:pt x="89" y="255"/>
                      </a:lnTo>
                      <a:lnTo>
                        <a:pt x="84" y="248"/>
                      </a:lnTo>
                      <a:lnTo>
                        <a:pt x="84" y="162"/>
                      </a:lnTo>
                      <a:lnTo>
                        <a:pt x="75" y="189"/>
                      </a:lnTo>
                      <a:lnTo>
                        <a:pt x="53" y="305"/>
                      </a:lnTo>
                      <a:lnTo>
                        <a:pt x="33" y="423"/>
                      </a:lnTo>
                      <a:lnTo>
                        <a:pt x="0" y="423"/>
                      </a:lnTo>
                      <a:lnTo>
                        <a:pt x="15" y="264"/>
                      </a:lnTo>
                      <a:lnTo>
                        <a:pt x="21" y="130"/>
                      </a:lnTo>
                      <a:lnTo>
                        <a:pt x="18" y="3"/>
                      </a:lnTo>
                      <a:lnTo>
                        <a:pt x="129" y="0"/>
                      </a:lnTo>
                    </a:path>
                  </a:pathLst>
                </a:custGeom>
                <a:blipFill dpi="0" rotWithShape="0">
                  <a:blip/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SG"/>
                </a:p>
              </p:txBody>
            </p:sp>
            <p:sp>
              <p:nvSpPr>
                <p:cNvPr id="185" name="Freeform 1178"/>
                <p:cNvSpPr>
                  <a:spLocks/>
                </p:cNvSpPr>
                <p:nvPr/>
              </p:nvSpPr>
              <p:spPr bwMode="auto">
                <a:xfrm>
                  <a:off x="3529" y="930"/>
                  <a:ext cx="168" cy="325"/>
                </a:xfrm>
                <a:custGeom>
                  <a:avLst/>
                  <a:gdLst>
                    <a:gd name="T0" fmla="*/ 112 w 168"/>
                    <a:gd name="T1" fmla="*/ 4 h 325"/>
                    <a:gd name="T2" fmla="*/ 162 w 168"/>
                    <a:gd name="T3" fmla="*/ 43 h 325"/>
                    <a:gd name="T4" fmla="*/ 166 w 168"/>
                    <a:gd name="T5" fmla="*/ 147 h 325"/>
                    <a:gd name="T6" fmla="*/ 167 w 168"/>
                    <a:gd name="T7" fmla="*/ 200 h 325"/>
                    <a:gd name="T8" fmla="*/ 164 w 168"/>
                    <a:gd name="T9" fmla="*/ 324 h 325"/>
                    <a:gd name="T10" fmla="*/ 152 w 168"/>
                    <a:gd name="T11" fmla="*/ 324 h 325"/>
                    <a:gd name="T12" fmla="*/ 147 w 168"/>
                    <a:gd name="T13" fmla="*/ 197 h 325"/>
                    <a:gd name="T14" fmla="*/ 40 w 168"/>
                    <a:gd name="T15" fmla="*/ 197 h 325"/>
                    <a:gd name="T16" fmla="*/ 37 w 168"/>
                    <a:gd name="T17" fmla="*/ 165 h 325"/>
                    <a:gd name="T18" fmla="*/ 34 w 168"/>
                    <a:gd name="T19" fmla="*/ 187 h 325"/>
                    <a:gd name="T20" fmla="*/ 41 w 168"/>
                    <a:gd name="T21" fmla="*/ 235 h 325"/>
                    <a:gd name="T22" fmla="*/ 48 w 168"/>
                    <a:gd name="T23" fmla="*/ 307 h 325"/>
                    <a:gd name="T24" fmla="*/ 30 w 168"/>
                    <a:gd name="T25" fmla="*/ 312 h 325"/>
                    <a:gd name="T26" fmla="*/ 0 w 168"/>
                    <a:gd name="T27" fmla="*/ 185 h 325"/>
                    <a:gd name="T28" fmla="*/ 19 w 168"/>
                    <a:gd name="T29" fmla="*/ 36 h 325"/>
                    <a:gd name="T30" fmla="*/ 76 w 168"/>
                    <a:gd name="T31" fmla="*/ 0 h 325"/>
                    <a:gd name="T32" fmla="*/ 101 w 168"/>
                    <a:gd name="T33" fmla="*/ 16 h 325"/>
                    <a:gd name="T34" fmla="*/ 112 w 168"/>
                    <a:gd name="T35" fmla="*/ 4 h 325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68"/>
                    <a:gd name="T55" fmla="*/ 0 h 325"/>
                    <a:gd name="T56" fmla="*/ 168 w 168"/>
                    <a:gd name="T57" fmla="*/ 325 h 325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68" h="325">
                      <a:moveTo>
                        <a:pt x="112" y="4"/>
                      </a:moveTo>
                      <a:lnTo>
                        <a:pt x="162" y="43"/>
                      </a:lnTo>
                      <a:lnTo>
                        <a:pt x="166" y="147"/>
                      </a:lnTo>
                      <a:lnTo>
                        <a:pt x="167" y="200"/>
                      </a:lnTo>
                      <a:lnTo>
                        <a:pt x="164" y="324"/>
                      </a:lnTo>
                      <a:lnTo>
                        <a:pt x="152" y="324"/>
                      </a:lnTo>
                      <a:lnTo>
                        <a:pt x="147" y="197"/>
                      </a:lnTo>
                      <a:lnTo>
                        <a:pt x="40" y="197"/>
                      </a:lnTo>
                      <a:lnTo>
                        <a:pt x="37" y="165"/>
                      </a:lnTo>
                      <a:lnTo>
                        <a:pt x="34" y="187"/>
                      </a:lnTo>
                      <a:lnTo>
                        <a:pt x="41" y="235"/>
                      </a:lnTo>
                      <a:lnTo>
                        <a:pt x="48" y="307"/>
                      </a:lnTo>
                      <a:lnTo>
                        <a:pt x="30" y="312"/>
                      </a:lnTo>
                      <a:lnTo>
                        <a:pt x="0" y="185"/>
                      </a:lnTo>
                      <a:lnTo>
                        <a:pt x="19" y="36"/>
                      </a:lnTo>
                      <a:lnTo>
                        <a:pt x="76" y="0"/>
                      </a:lnTo>
                      <a:lnTo>
                        <a:pt x="101" y="16"/>
                      </a:lnTo>
                      <a:lnTo>
                        <a:pt x="112" y="4"/>
                      </a:lnTo>
                    </a:path>
                  </a:pathLst>
                </a:custGeom>
                <a:blipFill dpi="0" rotWithShape="0">
                  <a:blip/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SG"/>
                </a:p>
              </p:txBody>
            </p:sp>
            <p:sp>
              <p:nvSpPr>
                <p:cNvPr id="186" name="Freeform 1179"/>
                <p:cNvSpPr>
                  <a:spLocks/>
                </p:cNvSpPr>
                <p:nvPr/>
              </p:nvSpPr>
              <p:spPr bwMode="auto">
                <a:xfrm>
                  <a:off x="3557" y="1235"/>
                  <a:ext cx="26" cy="55"/>
                </a:xfrm>
                <a:custGeom>
                  <a:avLst/>
                  <a:gdLst>
                    <a:gd name="T0" fmla="*/ 17 w 26"/>
                    <a:gd name="T1" fmla="*/ 0 h 55"/>
                    <a:gd name="T2" fmla="*/ 25 w 26"/>
                    <a:gd name="T3" fmla="*/ 28 h 55"/>
                    <a:gd name="T4" fmla="*/ 12 w 26"/>
                    <a:gd name="T5" fmla="*/ 54 h 55"/>
                    <a:gd name="T6" fmla="*/ 7 w 26"/>
                    <a:gd name="T7" fmla="*/ 51 h 55"/>
                    <a:gd name="T8" fmla="*/ 0 w 26"/>
                    <a:gd name="T9" fmla="*/ 48 h 55"/>
                    <a:gd name="T10" fmla="*/ 3 w 26"/>
                    <a:gd name="T11" fmla="*/ 40 h 55"/>
                    <a:gd name="T12" fmla="*/ 4 w 26"/>
                    <a:gd name="T13" fmla="*/ 30 h 55"/>
                    <a:gd name="T14" fmla="*/ 0 w 26"/>
                    <a:gd name="T15" fmla="*/ 20 h 55"/>
                    <a:gd name="T16" fmla="*/ 3 w 26"/>
                    <a:gd name="T17" fmla="*/ 2 h 55"/>
                    <a:gd name="T18" fmla="*/ 17 w 26"/>
                    <a:gd name="T19" fmla="*/ 0 h 55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60000 65536"/>
                    <a:gd name="T28" fmla="*/ 0 60000 65536"/>
                    <a:gd name="T29" fmla="*/ 0 60000 65536"/>
                    <a:gd name="T30" fmla="*/ 0 w 26"/>
                    <a:gd name="T31" fmla="*/ 0 h 55"/>
                    <a:gd name="T32" fmla="*/ 26 w 26"/>
                    <a:gd name="T33" fmla="*/ 55 h 55"/>
                  </a:gdLst>
                  <a:ahLst/>
                  <a:cxnLst>
                    <a:cxn ang="T20">
                      <a:pos x="T0" y="T1"/>
                    </a:cxn>
                    <a:cxn ang="T21">
                      <a:pos x="T2" y="T3"/>
                    </a:cxn>
                    <a:cxn ang="T22">
                      <a:pos x="T4" y="T5"/>
                    </a:cxn>
                    <a:cxn ang="T23">
                      <a:pos x="T6" y="T7"/>
                    </a:cxn>
                    <a:cxn ang="T24">
                      <a:pos x="T8" y="T9"/>
                    </a:cxn>
                    <a:cxn ang="T25">
                      <a:pos x="T10" y="T11"/>
                    </a:cxn>
                    <a:cxn ang="T26">
                      <a:pos x="T12" y="T13"/>
                    </a:cxn>
                    <a:cxn ang="T27">
                      <a:pos x="T14" y="T15"/>
                    </a:cxn>
                    <a:cxn ang="T28">
                      <a:pos x="T16" y="T17"/>
                    </a:cxn>
                    <a:cxn ang="T29">
                      <a:pos x="T18" y="T19"/>
                    </a:cxn>
                  </a:cxnLst>
                  <a:rect l="T30" t="T31" r="T32" b="T33"/>
                  <a:pathLst>
                    <a:path w="26" h="55">
                      <a:moveTo>
                        <a:pt x="17" y="0"/>
                      </a:moveTo>
                      <a:lnTo>
                        <a:pt x="25" y="28"/>
                      </a:lnTo>
                      <a:lnTo>
                        <a:pt x="12" y="54"/>
                      </a:lnTo>
                      <a:lnTo>
                        <a:pt x="7" y="51"/>
                      </a:lnTo>
                      <a:lnTo>
                        <a:pt x="0" y="48"/>
                      </a:lnTo>
                      <a:lnTo>
                        <a:pt x="3" y="40"/>
                      </a:lnTo>
                      <a:lnTo>
                        <a:pt x="4" y="30"/>
                      </a:lnTo>
                      <a:lnTo>
                        <a:pt x="0" y="20"/>
                      </a:lnTo>
                      <a:lnTo>
                        <a:pt x="3" y="2"/>
                      </a:lnTo>
                      <a:lnTo>
                        <a:pt x="17" y="0"/>
                      </a:lnTo>
                    </a:path>
                  </a:pathLst>
                </a:custGeom>
                <a:blipFill dpi="0" rotWithShape="0">
                  <a:blip/>
                  <a:srcRect/>
                  <a:tile tx="0" ty="0" sx="100000" sy="100000" flip="none" algn="tl"/>
                </a:blipFill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 cap="rnd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/>
                <a:lstStyle/>
                <a:p>
                  <a:endParaRPr lang="en-SG"/>
                </a:p>
              </p:txBody>
            </p:sp>
            <p:grpSp>
              <p:nvGrpSpPr>
                <p:cNvPr id="187" name="Group 1180"/>
                <p:cNvGrpSpPr>
                  <a:grpSpLocks/>
                </p:cNvGrpSpPr>
                <p:nvPr/>
              </p:nvGrpSpPr>
              <p:grpSpPr bwMode="auto">
                <a:xfrm>
                  <a:off x="3570" y="936"/>
                  <a:ext cx="107" cy="202"/>
                  <a:chOff x="3570" y="936"/>
                  <a:chExt cx="107" cy="202"/>
                </a:xfrm>
              </p:grpSpPr>
              <p:grpSp>
                <p:nvGrpSpPr>
                  <p:cNvPr id="192" name="Group 1181"/>
                  <p:cNvGrpSpPr>
                    <a:grpSpLocks/>
                  </p:cNvGrpSpPr>
                  <p:nvPr/>
                </p:nvGrpSpPr>
                <p:grpSpPr bwMode="auto">
                  <a:xfrm>
                    <a:off x="3570" y="936"/>
                    <a:ext cx="107" cy="202"/>
                    <a:chOff x="3570" y="936"/>
                    <a:chExt cx="107" cy="202"/>
                  </a:xfrm>
                </p:grpSpPr>
                <p:grpSp>
                  <p:nvGrpSpPr>
                    <p:cNvPr id="194" name="Group 11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570" y="1127"/>
                      <a:ext cx="107" cy="11"/>
                      <a:chOff x="3570" y="1127"/>
                      <a:chExt cx="107" cy="11"/>
                    </a:xfrm>
                  </p:grpSpPr>
                  <p:sp>
                    <p:nvSpPr>
                      <p:cNvPr id="196" name="Line 1183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3570" y="1137"/>
                        <a:ext cx="107" cy="1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 type="none" w="sm" len="sm"/>
                        <a:tailEnd type="none" w="sm" len="sm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SG"/>
                      </a:p>
                    </p:txBody>
                  </p:sp>
                  <p:sp>
                    <p:nvSpPr>
                      <p:cNvPr id="197" name="Line 1184"/>
                      <p:cNvSpPr>
                        <a:spLocks noChangeShapeType="1"/>
                      </p:cNvSpPr>
                      <p:nvPr/>
                    </p:nvSpPr>
                    <p:spPr bwMode="auto">
                      <a:xfrm flipH="1">
                        <a:off x="3570" y="1127"/>
                        <a:ext cx="107" cy="1"/>
                      </a:xfrm>
                      <a:prstGeom prst="line">
                        <a:avLst/>
                      </a:prstGeom>
                      <a:noFill/>
                      <a:ln w="12700">
                        <a:solidFill>
                          <a:srgbClr val="000000"/>
                        </a:solidFill>
                        <a:round/>
                        <a:headEnd type="none" w="sm" len="sm"/>
                        <a:tailEnd type="none" w="sm" len="sm"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noFill/>
                          </a14:hiddenFill>
                        </a:ext>
                      </a:extLst>
                    </p:spPr>
                    <p:txBody>
                      <a:bodyPr wrap="none" anchor="ctr"/>
                      <a:lstStyle/>
                      <a:p>
                        <a:endParaRPr lang="en-SG"/>
                      </a:p>
                    </p:txBody>
                  </p:sp>
                </p:grpSp>
                <p:sp>
                  <p:nvSpPr>
                    <p:cNvPr id="195" name="Freeform 1185"/>
                    <p:cNvSpPr>
                      <a:spLocks/>
                    </p:cNvSpPr>
                    <p:nvPr/>
                  </p:nvSpPr>
                  <p:spPr bwMode="auto">
                    <a:xfrm>
                      <a:off x="3597" y="936"/>
                      <a:ext cx="50" cy="30"/>
                    </a:xfrm>
                    <a:custGeom>
                      <a:avLst/>
                      <a:gdLst>
                        <a:gd name="T0" fmla="*/ 49 w 50"/>
                        <a:gd name="T1" fmla="*/ 3 h 30"/>
                        <a:gd name="T2" fmla="*/ 47 w 50"/>
                        <a:gd name="T3" fmla="*/ 29 h 30"/>
                        <a:gd name="T4" fmla="*/ 33 w 50"/>
                        <a:gd name="T5" fmla="*/ 10 h 30"/>
                        <a:gd name="T6" fmla="*/ 24 w 50"/>
                        <a:gd name="T7" fmla="*/ 28 h 30"/>
                        <a:gd name="T8" fmla="*/ 0 w 50"/>
                        <a:gd name="T9" fmla="*/ 0 h 30"/>
                        <a:gd name="T10" fmla="*/ 0 60000 65536"/>
                        <a:gd name="T11" fmla="*/ 0 60000 65536"/>
                        <a:gd name="T12" fmla="*/ 0 60000 65536"/>
                        <a:gd name="T13" fmla="*/ 0 60000 65536"/>
                        <a:gd name="T14" fmla="*/ 0 60000 65536"/>
                        <a:gd name="T15" fmla="*/ 0 w 50"/>
                        <a:gd name="T16" fmla="*/ 0 h 30"/>
                        <a:gd name="T17" fmla="*/ 50 w 50"/>
                        <a:gd name="T18" fmla="*/ 30 h 30"/>
                      </a:gdLst>
                      <a:ahLst/>
                      <a:cxnLst>
                        <a:cxn ang="T10">
                          <a:pos x="T0" y="T1"/>
                        </a:cxn>
                        <a:cxn ang="T11">
                          <a:pos x="T2" y="T3"/>
                        </a:cxn>
                        <a:cxn ang="T12">
                          <a:pos x="T4" y="T5"/>
                        </a:cxn>
                        <a:cxn ang="T13">
                          <a:pos x="T6" y="T7"/>
                        </a:cxn>
                        <a:cxn ang="T14">
                          <a:pos x="T8" y="T9"/>
                        </a:cxn>
                      </a:cxnLst>
                      <a:rect l="T15" t="T16" r="T17" b="T18"/>
                      <a:pathLst>
                        <a:path w="50" h="30">
                          <a:moveTo>
                            <a:pt x="49" y="3"/>
                          </a:moveTo>
                          <a:lnTo>
                            <a:pt x="47" y="29"/>
                          </a:lnTo>
                          <a:lnTo>
                            <a:pt x="33" y="10"/>
                          </a:lnTo>
                          <a:lnTo>
                            <a:pt x="24" y="28"/>
                          </a:lnTo>
                          <a:lnTo>
                            <a:pt x="0" y="0"/>
                          </a:lnTo>
                        </a:path>
                      </a:pathLst>
                    </a:custGeom>
                    <a:noFill/>
                    <a:ln w="12700" cap="rnd">
                      <a:solidFill>
                        <a:srgbClr val="000000"/>
                      </a:solidFill>
                      <a:round/>
                      <a:headEnd type="none" w="sm" len="sm"/>
                      <a:tailEnd type="none" w="sm" len="sm"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SG"/>
                    </a:p>
                  </p:txBody>
                </p:sp>
              </p:grpSp>
              <p:sp>
                <p:nvSpPr>
                  <p:cNvPr id="193" name="Line 1186"/>
                  <p:cNvSpPr>
                    <a:spLocks noChangeShapeType="1"/>
                  </p:cNvSpPr>
                  <p:nvPr/>
                </p:nvSpPr>
                <p:spPr bwMode="auto">
                  <a:xfrm>
                    <a:off x="3631" y="951"/>
                    <a:ext cx="1" cy="186"/>
                  </a:xfrm>
                  <a:prstGeom prst="line">
                    <a:avLst/>
                  </a:prstGeom>
                  <a:noFill/>
                  <a:ln w="12700">
                    <a:solidFill>
                      <a:srgbClr val="000000"/>
                    </a:solidFill>
                    <a:round/>
                    <a:headEnd type="none" w="sm" len="sm"/>
                    <a:tailEnd type="none" w="sm" len="sm"/>
                  </a:ln>
                  <a:extLst>
                    <a:ext uri="{909E8E84-426E-40DD-AFC4-6F175D3DCCD1}">
                      <a14:hiddenFill xmlns:a14="http://schemas.microsoft.com/office/drawing/2010/main">
                        <a:noFill/>
                      </a14:hiddenFill>
                    </a:ext>
                  </a:extLst>
                </p:spPr>
                <p:txBody>
                  <a:bodyPr wrap="none" anchor="ctr"/>
                  <a:lstStyle/>
                  <a:p>
                    <a:endParaRPr lang="en-SG"/>
                  </a:p>
                </p:txBody>
              </p:sp>
            </p:grpSp>
            <p:grpSp>
              <p:nvGrpSpPr>
                <p:cNvPr id="188" name="Group 1187"/>
                <p:cNvGrpSpPr>
                  <a:grpSpLocks/>
                </p:cNvGrpSpPr>
                <p:nvPr/>
              </p:nvGrpSpPr>
              <p:grpSpPr bwMode="auto">
                <a:xfrm>
                  <a:off x="3592" y="833"/>
                  <a:ext cx="71" cy="115"/>
                  <a:chOff x="3592" y="833"/>
                  <a:chExt cx="71" cy="115"/>
                </a:xfrm>
              </p:grpSpPr>
              <p:sp>
                <p:nvSpPr>
                  <p:cNvPr id="189" name="Freeform 1188"/>
                  <p:cNvSpPr>
                    <a:spLocks/>
                  </p:cNvSpPr>
                  <p:nvPr/>
                </p:nvSpPr>
                <p:spPr bwMode="auto">
                  <a:xfrm>
                    <a:off x="3595" y="839"/>
                    <a:ext cx="66" cy="109"/>
                  </a:xfrm>
                  <a:custGeom>
                    <a:avLst/>
                    <a:gdLst>
                      <a:gd name="T0" fmla="*/ 62 w 66"/>
                      <a:gd name="T1" fmla="*/ 19 h 109"/>
                      <a:gd name="T2" fmla="*/ 64 w 66"/>
                      <a:gd name="T3" fmla="*/ 30 h 109"/>
                      <a:gd name="T4" fmla="*/ 64 w 66"/>
                      <a:gd name="T5" fmla="*/ 34 h 109"/>
                      <a:gd name="T6" fmla="*/ 62 w 66"/>
                      <a:gd name="T7" fmla="*/ 38 h 109"/>
                      <a:gd name="T8" fmla="*/ 65 w 66"/>
                      <a:gd name="T9" fmla="*/ 46 h 109"/>
                      <a:gd name="T10" fmla="*/ 63 w 66"/>
                      <a:gd name="T11" fmla="*/ 59 h 109"/>
                      <a:gd name="T12" fmla="*/ 62 w 66"/>
                      <a:gd name="T13" fmla="*/ 65 h 109"/>
                      <a:gd name="T14" fmla="*/ 60 w 66"/>
                      <a:gd name="T15" fmla="*/ 71 h 109"/>
                      <a:gd name="T16" fmla="*/ 58 w 66"/>
                      <a:gd name="T17" fmla="*/ 77 h 109"/>
                      <a:gd name="T18" fmla="*/ 56 w 66"/>
                      <a:gd name="T19" fmla="*/ 84 h 109"/>
                      <a:gd name="T20" fmla="*/ 51 w 66"/>
                      <a:gd name="T21" fmla="*/ 85 h 109"/>
                      <a:gd name="T22" fmla="*/ 46 w 66"/>
                      <a:gd name="T23" fmla="*/ 87 h 109"/>
                      <a:gd name="T24" fmla="*/ 46 w 66"/>
                      <a:gd name="T25" fmla="*/ 92 h 109"/>
                      <a:gd name="T26" fmla="*/ 46 w 66"/>
                      <a:gd name="T27" fmla="*/ 95 h 109"/>
                      <a:gd name="T28" fmla="*/ 36 w 66"/>
                      <a:gd name="T29" fmla="*/ 108 h 109"/>
                      <a:gd name="T30" fmla="*/ 10 w 66"/>
                      <a:gd name="T31" fmla="*/ 92 h 109"/>
                      <a:gd name="T32" fmla="*/ 9 w 66"/>
                      <a:gd name="T33" fmla="*/ 62 h 109"/>
                      <a:gd name="T34" fmla="*/ 5 w 66"/>
                      <a:gd name="T35" fmla="*/ 53 h 109"/>
                      <a:gd name="T36" fmla="*/ 3 w 66"/>
                      <a:gd name="T37" fmla="*/ 47 h 109"/>
                      <a:gd name="T38" fmla="*/ 1 w 66"/>
                      <a:gd name="T39" fmla="*/ 39 h 109"/>
                      <a:gd name="T40" fmla="*/ 0 w 66"/>
                      <a:gd name="T41" fmla="*/ 32 h 109"/>
                      <a:gd name="T42" fmla="*/ 1 w 66"/>
                      <a:gd name="T43" fmla="*/ 25 h 109"/>
                      <a:gd name="T44" fmla="*/ 2 w 66"/>
                      <a:gd name="T45" fmla="*/ 18 h 109"/>
                      <a:gd name="T46" fmla="*/ 3 w 66"/>
                      <a:gd name="T47" fmla="*/ 13 h 109"/>
                      <a:gd name="T48" fmla="*/ 6 w 66"/>
                      <a:gd name="T49" fmla="*/ 8 h 109"/>
                      <a:gd name="T50" fmla="*/ 10 w 66"/>
                      <a:gd name="T51" fmla="*/ 5 h 109"/>
                      <a:gd name="T52" fmla="*/ 14 w 66"/>
                      <a:gd name="T53" fmla="*/ 3 h 109"/>
                      <a:gd name="T54" fmla="*/ 20 w 66"/>
                      <a:gd name="T55" fmla="*/ 1 h 109"/>
                      <a:gd name="T56" fmla="*/ 26 w 66"/>
                      <a:gd name="T57" fmla="*/ 0 h 109"/>
                      <a:gd name="T58" fmla="*/ 33 w 66"/>
                      <a:gd name="T59" fmla="*/ 0 h 109"/>
                      <a:gd name="T60" fmla="*/ 40 w 66"/>
                      <a:gd name="T61" fmla="*/ 0 h 109"/>
                      <a:gd name="T62" fmla="*/ 48 w 66"/>
                      <a:gd name="T63" fmla="*/ 2 h 109"/>
                      <a:gd name="T64" fmla="*/ 53 w 66"/>
                      <a:gd name="T65" fmla="*/ 5 h 109"/>
                      <a:gd name="T66" fmla="*/ 57 w 66"/>
                      <a:gd name="T67" fmla="*/ 8 h 109"/>
                      <a:gd name="T68" fmla="*/ 60 w 66"/>
                      <a:gd name="T69" fmla="*/ 13 h 109"/>
                      <a:gd name="T70" fmla="*/ 62 w 66"/>
                      <a:gd name="T71" fmla="*/ 19 h 109"/>
                      <a:gd name="T72" fmla="*/ 0 60000 65536"/>
                      <a:gd name="T73" fmla="*/ 0 60000 65536"/>
                      <a:gd name="T74" fmla="*/ 0 60000 65536"/>
                      <a:gd name="T75" fmla="*/ 0 60000 65536"/>
                      <a:gd name="T76" fmla="*/ 0 60000 65536"/>
                      <a:gd name="T77" fmla="*/ 0 60000 65536"/>
                      <a:gd name="T78" fmla="*/ 0 60000 65536"/>
                      <a:gd name="T79" fmla="*/ 0 60000 65536"/>
                      <a:gd name="T80" fmla="*/ 0 60000 65536"/>
                      <a:gd name="T81" fmla="*/ 0 60000 65536"/>
                      <a:gd name="T82" fmla="*/ 0 60000 65536"/>
                      <a:gd name="T83" fmla="*/ 0 60000 65536"/>
                      <a:gd name="T84" fmla="*/ 0 60000 65536"/>
                      <a:gd name="T85" fmla="*/ 0 60000 65536"/>
                      <a:gd name="T86" fmla="*/ 0 60000 65536"/>
                      <a:gd name="T87" fmla="*/ 0 60000 65536"/>
                      <a:gd name="T88" fmla="*/ 0 60000 65536"/>
                      <a:gd name="T89" fmla="*/ 0 60000 65536"/>
                      <a:gd name="T90" fmla="*/ 0 60000 65536"/>
                      <a:gd name="T91" fmla="*/ 0 60000 65536"/>
                      <a:gd name="T92" fmla="*/ 0 60000 65536"/>
                      <a:gd name="T93" fmla="*/ 0 60000 65536"/>
                      <a:gd name="T94" fmla="*/ 0 60000 65536"/>
                      <a:gd name="T95" fmla="*/ 0 60000 65536"/>
                      <a:gd name="T96" fmla="*/ 0 60000 65536"/>
                      <a:gd name="T97" fmla="*/ 0 60000 65536"/>
                      <a:gd name="T98" fmla="*/ 0 60000 65536"/>
                      <a:gd name="T99" fmla="*/ 0 60000 65536"/>
                      <a:gd name="T100" fmla="*/ 0 60000 65536"/>
                      <a:gd name="T101" fmla="*/ 0 60000 65536"/>
                      <a:gd name="T102" fmla="*/ 0 60000 65536"/>
                      <a:gd name="T103" fmla="*/ 0 60000 65536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w 66"/>
                      <a:gd name="T109" fmla="*/ 0 h 109"/>
                      <a:gd name="T110" fmla="*/ 66 w 66"/>
                      <a:gd name="T111" fmla="*/ 109 h 109"/>
                    </a:gdLst>
                    <a:ahLst/>
                    <a:cxnLst>
                      <a:cxn ang="T72">
                        <a:pos x="T0" y="T1"/>
                      </a:cxn>
                      <a:cxn ang="T73">
                        <a:pos x="T2" y="T3"/>
                      </a:cxn>
                      <a:cxn ang="T74">
                        <a:pos x="T4" y="T5"/>
                      </a:cxn>
                      <a:cxn ang="T75">
                        <a:pos x="T6" y="T7"/>
                      </a:cxn>
                      <a:cxn ang="T76">
                        <a:pos x="T8" y="T9"/>
                      </a:cxn>
                      <a:cxn ang="T77">
                        <a:pos x="T10" y="T11"/>
                      </a:cxn>
                      <a:cxn ang="T78">
                        <a:pos x="T12" y="T13"/>
                      </a:cxn>
                      <a:cxn ang="T79">
                        <a:pos x="T14" y="T15"/>
                      </a:cxn>
                      <a:cxn ang="T80">
                        <a:pos x="T16" y="T17"/>
                      </a:cxn>
                      <a:cxn ang="T81">
                        <a:pos x="T18" y="T19"/>
                      </a:cxn>
                      <a:cxn ang="T82">
                        <a:pos x="T20" y="T21"/>
                      </a:cxn>
                      <a:cxn ang="T83">
                        <a:pos x="T22" y="T23"/>
                      </a:cxn>
                      <a:cxn ang="T84">
                        <a:pos x="T24" y="T25"/>
                      </a:cxn>
                      <a:cxn ang="T85">
                        <a:pos x="T26" y="T27"/>
                      </a:cxn>
                      <a:cxn ang="T86">
                        <a:pos x="T28" y="T29"/>
                      </a:cxn>
                      <a:cxn ang="T87">
                        <a:pos x="T30" y="T31"/>
                      </a:cxn>
                      <a:cxn ang="T88">
                        <a:pos x="T32" y="T33"/>
                      </a:cxn>
                      <a:cxn ang="T89">
                        <a:pos x="T34" y="T35"/>
                      </a:cxn>
                      <a:cxn ang="T90">
                        <a:pos x="T36" y="T37"/>
                      </a:cxn>
                      <a:cxn ang="T91">
                        <a:pos x="T38" y="T39"/>
                      </a:cxn>
                      <a:cxn ang="T92">
                        <a:pos x="T40" y="T41"/>
                      </a:cxn>
                      <a:cxn ang="T93">
                        <a:pos x="T42" y="T43"/>
                      </a:cxn>
                      <a:cxn ang="T94">
                        <a:pos x="T44" y="T45"/>
                      </a:cxn>
                      <a:cxn ang="T95">
                        <a:pos x="T46" y="T47"/>
                      </a:cxn>
                      <a:cxn ang="T96">
                        <a:pos x="T48" y="T49"/>
                      </a:cxn>
                      <a:cxn ang="T97">
                        <a:pos x="T50" y="T51"/>
                      </a:cxn>
                      <a:cxn ang="T98">
                        <a:pos x="T52" y="T53"/>
                      </a:cxn>
                      <a:cxn ang="T99">
                        <a:pos x="T54" y="T55"/>
                      </a:cxn>
                      <a:cxn ang="T100">
                        <a:pos x="T56" y="T57"/>
                      </a:cxn>
                      <a:cxn ang="T101">
                        <a:pos x="T58" y="T59"/>
                      </a:cxn>
                      <a:cxn ang="T102">
                        <a:pos x="T60" y="T61"/>
                      </a:cxn>
                      <a:cxn ang="T103">
                        <a:pos x="T62" y="T63"/>
                      </a:cxn>
                      <a:cxn ang="T104">
                        <a:pos x="T64" y="T65"/>
                      </a:cxn>
                      <a:cxn ang="T105">
                        <a:pos x="T66" y="T67"/>
                      </a:cxn>
                      <a:cxn ang="T106">
                        <a:pos x="T68" y="T69"/>
                      </a:cxn>
                      <a:cxn ang="T107">
                        <a:pos x="T70" y="T71"/>
                      </a:cxn>
                    </a:cxnLst>
                    <a:rect l="T108" t="T109" r="T110" b="T111"/>
                    <a:pathLst>
                      <a:path w="66" h="109">
                        <a:moveTo>
                          <a:pt x="62" y="19"/>
                        </a:moveTo>
                        <a:lnTo>
                          <a:pt x="64" y="30"/>
                        </a:lnTo>
                        <a:lnTo>
                          <a:pt x="64" y="34"/>
                        </a:lnTo>
                        <a:lnTo>
                          <a:pt x="62" y="38"/>
                        </a:lnTo>
                        <a:lnTo>
                          <a:pt x="65" y="46"/>
                        </a:lnTo>
                        <a:lnTo>
                          <a:pt x="63" y="59"/>
                        </a:lnTo>
                        <a:lnTo>
                          <a:pt x="62" y="65"/>
                        </a:lnTo>
                        <a:lnTo>
                          <a:pt x="60" y="71"/>
                        </a:lnTo>
                        <a:lnTo>
                          <a:pt x="58" y="77"/>
                        </a:lnTo>
                        <a:lnTo>
                          <a:pt x="56" y="84"/>
                        </a:lnTo>
                        <a:lnTo>
                          <a:pt x="51" y="85"/>
                        </a:lnTo>
                        <a:lnTo>
                          <a:pt x="46" y="87"/>
                        </a:lnTo>
                        <a:lnTo>
                          <a:pt x="46" y="92"/>
                        </a:lnTo>
                        <a:lnTo>
                          <a:pt x="46" y="95"/>
                        </a:lnTo>
                        <a:lnTo>
                          <a:pt x="36" y="108"/>
                        </a:lnTo>
                        <a:lnTo>
                          <a:pt x="10" y="92"/>
                        </a:lnTo>
                        <a:lnTo>
                          <a:pt x="9" y="62"/>
                        </a:lnTo>
                        <a:lnTo>
                          <a:pt x="5" y="53"/>
                        </a:lnTo>
                        <a:lnTo>
                          <a:pt x="3" y="47"/>
                        </a:lnTo>
                        <a:lnTo>
                          <a:pt x="1" y="39"/>
                        </a:lnTo>
                        <a:lnTo>
                          <a:pt x="0" y="32"/>
                        </a:lnTo>
                        <a:lnTo>
                          <a:pt x="1" y="25"/>
                        </a:lnTo>
                        <a:lnTo>
                          <a:pt x="2" y="18"/>
                        </a:lnTo>
                        <a:lnTo>
                          <a:pt x="3" y="13"/>
                        </a:lnTo>
                        <a:lnTo>
                          <a:pt x="6" y="8"/>
                        </a:lnTo>
                        <a:lnTo>
                          <a:pt x="10" y="5"/>
                        </a:lnTo>
                        <a:lnTo>
                          <a:pt x="14" y="3"/>
                        </a:lnTo>
                        <a:lnTo>
                          <a:pt x="20" y="1"/>
                        </a:lnTo>
                        <a:lnTo>
                          <a:pt x="26" y="0"/>
                        </a:lnTo>
                        <a:lnTo>
                          <a:pt x="33" y="0"/>
                        </a:lnTo>
                        <a:lnTo>
                          <a:pt x="40" y="0"/>
                        </a:lnTo>
                        <a:lnTo>
                          <a:pt x="48" y="2"/>
                        </a:lnTo>
                        <a:lnTo>
                          <a:pt x="53" y="5"/>
                        </a:lnTo>
                        <a:lnTo>
                          <a:pt x="57" y="8"/>
                        </a:lnTo>
                        <a:lnTo>
                          <a:pt x="60" y="13"/>
                        </a:lnTo>
                        <a:lnTo>
                          <a:pt x="62" y="19"/>
                        </a:lnTo>
                      </a:path>
                    </a:pathLst>
                  </a:custGeom>
                  <a:blipFill dpi="0" rotWithShape="0">
                    <a:blip/>
                    <a:srcRect/>
                    <a:tile tx="0" ty="0" sx="100000" sy="100000" flip="none" algn="tl"/>
                  </a:blip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  <p:sp>
                <p:nvSpPr>
                  <p:cNvPr id="190" name="Freeform 1189"/>
                  <p:cNvSpPr>
                    <a:spLocks/>
                  </p:cNvSpPr>
                  <p:nvPr/>
                </p:nvSpPr>
                <p:spPr bwMode="auto">
                  <a:xfrm>
                    <a:off x="3604" y="897"/>
                    <a:ext cx="34" cy="35"/>
                  </a:xfrm>
                  <a:custGeom>
                    <a:avLst/>
                    <a:gdLst>
                      <a:gd name="T0" fmla="*/ 6 w 34"/>
                      <a:gd name="T1" fmla="*/ 9 h 35"/>
                      <a:gd name="T2" fmla="*/ 9 w 34"/>
                      <a:gd name="T3" fmla="*/ 17 h 35"/>
                      <a:gd name="T4" fmla="*/ 33 w 34"/>
                      <a:gd name="T5" fmla="*/ 29 h 35"/>
                      <a:gd name="T6" fmla="*/ 20 w 34"/>
                      <a:gd name="T7" fmla="*/ 26 h 35"/>
                      <a:gd name="T8" fmla="*/ 15 w 34"/>
                      <a:gd name="T9" fmla="*/ 25 h 35"/>
                      <a:gd name="T10" fmla="*/ 8 w 34"/>
                      <a:gd name="T11" fmla="*/ 26 h 35"/>
                      <a:gd name="T12" fmla="*/ 3 w 34"/>
                      <a:gd name="T13" fmla="*/ 28 h 35"/>
                      <a:gd name="T14" fmla="*/ 1 w 34"/>
                      <a:gd name="T15" fmla="*/ 34 h 35"/>
                      <a:gd name="T16" fmla="*/ 0 w 34"/>
                      <a:gd name="T17" fmla="*/ 10 h 35"/>
                      <a:gd name="T18" fmla="*/ 1 w 34"/>
                      <a:gd name="T19" fmla="*/ 5 h 35"/>
                      <a:gd name="T20" fmla="*/ 5 w 34"/>
                      <a:gd name="T21" fmla="*/ 0 h 35"/>
                      <a:gd name="T22" fmla="*/ 6 w 34"/>
                      <a:gd name="T23" fmla="*/ 9 h 35"/>
                      <a:gd name="T24" fmla="*/ 0 60000 65536"/>
                      <a:gd name="T25" fmla="*/ 0 60000 65536"/>
                      <a:gd name="T26" fmla="*/ 0 60000 65536"/>
                      <a:gd name="T27" fmla="*/ 0 60000 65536"/>
                      <a:gd name="T28" fmla="*/ 0 60000 65536"/>
                      <a:gd name="T29" fmla="*/ 0 60000 65536"/>
                      <a:gd name="T30" fmla="*/ 0 60000 65536"/>
                      <a:gd name="T31" fmla="*/ 0 60000 65536"/>
                      <a:gd name="T32" fmla="*/ 0 60000 65536"/>
                      <a:gd name="T33" fmla="*/ 0 60000 65536"/>
                      <a:gd name="T34" fmla="*/ 0 60000 65536"/>
                      <a:gd name="T35" fmla="*/ 0 60000 65536"/>
                      <a:gd name="T36" fmla="*/ 0 w 34"/>
                      <a:gd name="T37" fmla="*/ 0 h 35"/>
                      <a:gd name="T38" fmla="*/ 34 w 34"/>
                      <a:gd name="T39" fmla="*/ 35 h 35"/>
                    </a:gdLst>
                    <a:ahLst/>
                    <a:cxnLst>
                      <a:cxn ang="T24">
                        <a:pos x="T0" y="T1"/>
                      </a:cxn>
                      <a:cxn ang="T25">
                        <a:pos x="T2" y="T3"/>
                      </a:cxn>
                      <a:cxn ang="T26">
                        <a:pos x="T4" y="T5"/>
                      </a:cxn>
                      <a:cxn ang="T27">
                        <a:pos x="T6" y="T7"/>
                      </a:cxn>
                      <a:cxn ang="T28">
                        <a:pos x="T8" y="T9"/>
                      </a:cxn>
                      <a:cxn ang="T29">
                        <a:pos x="T10" y="T11"/>
                      </a:cxn>
                      <a:cxn ang="T30">
                        <a:pos x="T12" y="T13"/>
                      </a:cxn>
                      <a:cxn ang="T31">
                        <a:pos x="T14" y="T15"/>
                      </a:cxn>
                      <a:cxn ang="T32">
                        <a:pos x="T16" y="T17"/>
                      </a:cxn>
                      <a:cxn ang="T33">
                        <a:pos x="T18" y="T19"/>
                      </a:cxn>
                      <a:cxn ang="T34">
                        <a:pos x="T20" y="T21"/>
                      </a:cxn>
                      <a:cxn ang="T35">
                        <a:pos x="T22" y="T23"/>
                      </a:cxn>
                    </a:cxnLst>
                    <a:rect l="T36" t="T37" r="T38" b="T39"/>
                    <a:pathLst>
                      <a:path w="34" h="35">
                        <a:moveTo>
                          <a:pt x="6" y="9"/>
                        </a:moveTo>
                        <a:lnTo>
                          <a:pt x="9" y="17"/>
                        </a:lnTo>
                        <a:lnTo>
                          <a:pt x="33" y="29"/>
                        </a:lnTo>
                        <a:lnTo>
                          <a:pt x="20" y="26"/>
                        </a:lnTo>
                        <a:lnTo>
                          <a:pt x="15" y="25"/>
                        </a:lnTo>
                        <a:lnTo>
                          <a:pt x="8" y="26"/>
                        </a:lnTo>
                        <a:lnTo>
                          <a:pt x="3" y="28"/>
                        </a:lnTo>
                        <a:lnTo>
                          <a:pt x="1" y="34"/>
                        </a:lnTo>
                        <a:lnTo>
                          <a:pt x="0" y="10"/>
                        </a:lnTo>
                        <a:lnTo>
                          <a:pt x="1" y="5"/>
                        </a:lnTo>
                        <a:lnTo>
                          <a:pt x="5" y="0"/>
                        </a:lnTo>
                        <a:lnTo>
                          <a:pt x="6" y="9"/>
                        </a:lnTo>
                      </a:path>
                    </a:pathLst>
                  </a:custGeom>
                  <a:blipFill dpi="0" rotWithShape="0">
                    <a:blip/>
                    <a:srcRect/>
                    <a:tile tx="0" ty="0" sx="100000" sy="100000" flip="none" algn="tl"/>
                  </a:blip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  <p:sp>
                <p:nvSpPr>
                  <p:cNvPr id="191" name="Freeform 1190"/>
                  <p:cNvSpPr>
                    <a:spLocks/>
                  </p:cNvSpPr>
                  <p:nvPr/>
                </p:nvSpPr>
                <p:spPr bwMode="auto">
                  <a:xfrm>
                    <a:off x="3592" y="833"/>
                    <a:ext cx="71" cy="79"/>
                  </a:xfrm>
                  <a:custGeom>
                    <a:avLst/>
                    <a:gdLst>
                      <a:gd name="T0" fmla="*/ 57 w 71"/>
                      <a:gd name="T1" fmla="*/ 6 h 79"/>
                      <a:gd name="T2" fmla="*/ 51 w 71"/>
                      <a:gd name="T3" fmla="*/ 3 h 79"/>
                      <a:gd name="T4" fmla="*/ 46 w 71"/>
                      <a:gd name="T5" fmla="*/ 2 h 79"/>
                      <a:gd name="T6" fmla="*/ 38 w 71"/>
                      <a:gd name="T7" fmla="*/ 0 h 79"/>
                      <a:gd name="T8" fmla="*/ 32 w 71"/>
                      <a:gd name="T9" fmla="*/ 0 h 79"/>
                      <a:gd name="T10" fmla="*/ 25 w 71"/>
                      <a:gd name="T11" fmla="*/ 0 h 79"/>
                      <a:gd name="T12" fmla="*/ 19 w 71"/>
                      <a:gd name="T13" fmla="*/ 1 h 79"/>
                      <a:gd name="T14" fmla="*/ 14 w 71"/>
                      <a:gd name="T15" fmla="*/ 1 h 79"/>
                      <a:gd name="T16" fmla="*/ 10 w 71"/>
                      <a:gd name="T17" fmla="*/ 3 h 79"/>
                      <a:gd name="T18" fmla="*/ 6 w 71"/>
                      <a:gd name="T19" fmla="*/ 6 h 79"/>
                      <a:gd name="T20" fmla="*/ 3 w 71"/>
                      <a:gd name="T21" fmla="*/ 10 h 79"/>
                      <a:gd name="T22" fmla="*/ 2 w 71"/>
                      <a:gd name="T23" fmla="*/ 16 h 79"/>
                      <a:gd name="T24" fmla="*/ 1 w 71"/>
                      <a:gd name="T25" fmla="*/ 24 h 79"/>
                      <a:gd name="T26" fmla="*/ 0 w 71"/>
                      <a:gd name="T27" fmla="*/ 34 h 79"/>
                      <a:gd name="T28" fmla="*/ 1 w 71"/>
                      <a:gd name="T29" fmla="*/ 43 h 79"/>
                      <a:gd name="T30" fmla="*/ 3 w 71"/>
                      <a:gd name="T31" fmla="*/ 51 h 79"/>
                      <a:gd name="T32" fmla="*/ 4 w 71"/>
                      <a:gd name="T33" fmla="*/ 58 h 79"/>
                      <a:gd name="T34" fmla="*/ 6 w 71"/>
                      <a:gd name="T35" fmla="*/ 63 h 79"/>
                      <a:gd name="T36" fmla="*/ 8 w 71"/>
                      <a:gd name="T37" fmla="*/ 68 h 79"/>
                      <a:gd name="T38" fmla="*/ 10 w 71"/>
                      <a:gd name="T39" fmla="*/ 73 h 79"/>
                      <a:gd name="T40" fmla="*/ 13 w 71"/>
                      <a:gd name="T41" fmla="*/ 78 h 79"/>
                      <a:gd name="T42" fmla="*/ 15 w 71"/>
                      <a:gd name="T43" fmla="*/ 78 h 79"/>
                      <a:gd name="T44" fmla="*/ 14 w 71"/>
                      <a:gd name="T45" fmla="*/ 71 h 79"/>
                      <a:gd name="T46" fmla="*/ 16 w 71"/>
                      <a:gd name="T47" fmla="*/ 66 h 79"/>
                      <a:gd name="T48" fmla="*/ 17 w 71"/>
                      <a:gd name="T49" fmla="*/ 63 h 79"/>
                      <a:gd name="T50" fmla="*/ 15 w 71"/>
                      <a:gd name="T51" fmla="*/ 59 h 79"/>
                      <a:gd name="T52" fmla="*/ 14 w 71"/>
                      <a:gd name="T53" fmla="*/ 51 h 79"/>
                      <a:gd name="T54" fmla="*/ 16 w 71"/>
                      <a:gd name="T55" fmla="*/ 49 h 79"/>
                      <a:gd name="T56" fmla="*/ 19 w 71"/>
                      <a:gd name="T57" fmla="*/ 53 h 79"/>
                      <a:gd name="T58" fmla="*/ 22 w 71"/>
                      <a:gd name="T59" fmla="*/ 57 h 79"/>
                      <a:gd name="T60" fmla="*/ 21 w 71"/>
                      <a:gd name="T61" fmla="*/ 49 h 79"/>
                      <a:gd name="T62" fmla="*/ 23 w 71"/>
                      <a:gd name="T63" fmla="*/ 40 h 79"/>
                      <a:gd name="T64" fmla="*/ 23 w 71"/>
                      <a:gd name="T65" fmla="*/ 30 h 79"/>
                      <a:gd name="T66" fmla="*/ 23 w 71"/>
                      <a:gd name="T67" fmla="*/ 24 h 79"/>
                      <a:gd name="T68" fmla="*/ 21 w 71"/>
                      <a:gd name="T69" fmla="*/ 22 h 79"/>
                      <a:gd name="T70" fmla="*/ 26 w 71"/>
                      <a:gd name="T71" fmla="*/ 23 h 79"/>
                      <a:gd name="T72" fmla="*/ 30 w 71"/>
                      <a:gd name="T73" fmla="*/ 25 h 79"/>
                      <a:gd name="T74" fmla="*/ 33 w 71"/>
                      <a:gd name="T75" fmla="*/ 25 h 79"/>
                      <a:gd name="T76" fmla="*/ 40 w 71"/>
                      <a:gd name="T77" fmla="*/ 26 h 79"/>
                      <a:gd name="T78" fmla="*/ 44 w 71"/>
                      <a:gd name="T79" fmla="*/ 28 h 79"/>
                      <a:gd name="T80" fmla="*/ 38 w 71"/>
                      <a:gd name="T81" fmla="*/ 25 h 79"/>
                      <a:gd name="T82" fmla="*/ 42 w 71"/>
                      <a:gd name="T83" fmla="*/ 25 h 79"/>
                      <a:gd name="T84" fmla="*/ 50 w 71"/>
                      <a:gd name="T85" fmla="*/ 25 h 79"/>
                      <a:gd name="T86" fmla="*/ 56 w 71"/>
                      <a:gd name="T87" fmla="*/ 24 h 79"/>
                      <a:gd name="T88" fmla="*/ 63 w 71"/>
                      <a:gd name="T89" fmla="*/ 24 h 79"/>
                      <a:gd name="T90" fmla="*/ 65 w 71"/>
                      <a:gd name="T91" fmla="*/ 29 h 79"/>
                      <a:gd name="T92" fmla="*/ 66 w 71"/>
                      <a:gd name="T93" fmla="*/ 35 h 79"/>
                      <a:gd name="T94" fmla="*/ 68 w 71"/>
                      <a:gd name="T95" fmla="*/ 28 h 79"/>
                      <a:gd name="T96" fmla="*/ 70 w 71"/>
                      <a:gd name="T97" fmla="*/ 19 h 79"/>
                      <a:gd name="T98" fmla="*/ 66 w 71"/>
                      <a:gd name="T99" fmla="*/ 13 h 79"/>
                      <a:gd name="T100" fmla="*/ 62 w 71"/>
                      <a:gd name="T101" fmla="*/ 9 h 79"/>
                      <a:gd name="T102" fmla="*/ 57 w 71"/>
                      <a:gd name="T103" fmla="*/ 6 h 79"/>
                      <a:gd name="T104" fmla="*/ 0 60000 65536"/>
                      <a:gd name="T105" fmla="*/ 0 60000 65536"/>
                      <a:gd name="T106" fmla="*/ 0 60000 65536"/>
                      <a:gd name="T107" fmla="*/ 0 60000 65536"/>
                      <a:gd name="T108" fmla="*/ 0 60000 65536"/>
                      <a:gd name="T109" fmla="*/ 0 60000 65536"/>
                      <a:gd name="T110" fmla="*/ 0 60000 65536"/>
                      <a:gd name="T111" fmla="*/ 0 60000 65536"/>
                      <a:gd name="T112" fmla="*/ 0 60000 65536"/>
                      <a:gd name="T113" fmla="*/ 0 60000 65536"/>
                      <a:gd name="T114" fmla="*/ 0 60000 65536"/>
                      <a:gd name="T115" fmla="*/ 0 60000 65536"/>
                      <a:gd name="T116" fmla="*/ 0 60000 65536"/>
                      <a:gd name="T117" fmla="*/ 0 60000 65536"/>
                      <a:gd name="T118" fmla="*/ 0 60000 65536"/>
                      <a:gd name="T119" fmla="*/ 0 60000 65536"/>
                      <a:gd name="T120" fmla="*/ 0 60000 65536"/>
                      <a:gd name="T121" fmla="*/ 0 60000 65536"/>
                      <a:gd name="T122" fmla="*/ 0 60000 65536"/>
                      <a:gd name="T123" fmla="*/ 0 60000 65536"/>
                      <a:gd name="T124" fmla="*/ 0 60000 65536"/>
                      <a:gd name="T125" fmla="*/ 0 60000 65536"/>
                      <a:gd name="T126" fmla="*/ 0 60000 65536"/>
                      <a:gd name="T127" fmla="*/ 0 60000 65536"/>
                      <a:gd name="T128" fmla="*/ 0 60000 65536"/>
                      <a:gd name="T129" fmla="*/ 0 60000 65536"/>
                      <a:gd name="T130" fmla="*/ 0 60000 65536"/>
                      <a:gd name="T131" fmla="*/ 0 60000 65536"/>
                      <a:gd name="T132" fmla="*/ 0 60000 65536"/>
                      <a:gd name="T133" fmla="*/ 0 60000 65536"/>
                      <a:gd name="T134" fmla="*/ 0 60000 65536"/>
                      <a:gd name="T135" fmla="*/ 0 60000 65536"/>
                      <a:gd name="T136" fmla="*/ 0 60000 65536"/>
                      <a:gd name="T137" fmla="*/ 0 60000 65536"/>
                      <a:gd name="T138" fmla="*/ 0 60000 65536"/>
                      <a:gd name="T139" fmla="*/ 0 60000 65536"/>
                      <a:gd name="T140" fmla="*/ 0 60000 65536"/>
                      <a:gd name="T141" fmla="*/ 0 60000 65536"/>
                      <a:gd name="T142" fmla="*/ 0 60000 65536"/>
                      <a:gd name="T143" fmla="*/ 0 60000 65536"/>
                      <a:gd name="T144" fmla="*/ 0 60000 65536"/>
                      <a:gd name="T145" fmla="*/ 0 60000 65536"/>
                      <a:gd name="T146" fmla="*/ 0 60000 65536"/>
                      <a:gd name="T147" fmla="*/ 0 60000 65536"/>
                      <a:gd name="T148" fmla="*/ 0 60000 65536"/>
                      <a:gd name="T149" fmla="*/ 0 60000 65536"/>
                      <a:gd name="T150" fmla="*/ 0 60000 65536"/>
                      <a:gd name="T151" fmla="*/ 0 60000 65536"/>
                      <a:gd name="T152" fmla="*/ 0 60000 65536"/>
                      <a:gd name="T153" fmla="*/ 0 60000 65536"/>
                      <a:gd name="T154" fmla="*/ 0 60000 65536"/>
                      <a:gd name="T155" fmla="*/ 0 60000 65536"/>
                      <a:gd name="T156" fmla="*/ 0 w 71"/>
                      <a:gd name="T157" fmla="*/ 0 h 79"/>
                      <a:gd name="T158" fmla="*/ 71 w 71"/>
                      <a:gd name="T159" fmla="*/ 79 h 79"/>
                    </a:gdLst>
                    <a:ahLst/>
                    <a:cxnLst>
                      <a:cxn ang="T104">
                        <a:pos x="T0" y="T1"/>
                      </a:cxn>
                      <a:cxn ang="T105">
                        <a:pos x="T2" y="T3"/>
                      </a:cxn>
                      <a:cxn ang="T106">
                        <a:pos x="T4" y="T5"/>
                      </a:cxn>
                      <a:cxn ang="T107">
                        <a:pos x="T6" y="T7"/>
                      </a:cxn>
                      <a:cxn ang="T108">
                        <a:pos x="T8" y="T9"/>
                      </a:cxn>
                      <a:cxn ang="T109">
                        <a:pos x="T10" y="T11"/>
                      </a:cxn>
                      <a:cxn ang="T110">
                        <a:pos x="T12" y="T13"/>
                      </a:cxn>
                      <a:cxn ang="T111">
                        <a:pos x="T14" y="T15"/>
                      </a:cxn>
                      <a:cxn ang="T112">
                        <a:pos x="T16" y="T17"/>
                      </a:cxn>
                      <a:cxn ang="T113">
                        <a:pos x="T18" y="T19"/>
                      </a:cxn>
                      <a:cxn ang="T114">
                        <a:pos x="T20" y="T21"/>
                      </a:cxn>
                      <a:cxn ang="T115">
                        <a:pos x="T22" y="T23"/>
                      </a:cxn>
                      <a:cxn ang="T116">
                        <a:pos x="T24" y="T25"/>
                      </a:cxn>
                      <a:cxn ang="T117">
                        <a:pos x="T26" y="T27"/>
                      </a:cxn>
                      <a:cxn ang="T118">
                        <a:pos x="T28" y="T29"/>
                      </a:cxn>
                      <a:cxn ang="T119">
                        <a:pos x="T30" y="T31"/>
                      </a:cxn>
                      <a:cxn ang="T120">
                        <a:pos x="T32" y="T33"/>
                      </a:cxn>
                      <a:cxn ang="T121">
                        <a:pos x="T34" y="T35"/>
                      </a:cxn>
                      <a:cxn ang="T122">
                        <a:pos x="T36" y="T37"/>
                      </a:cxn>
                      <a:cxn ang="T123">
                        <a:pos x="T38" y="T39"/>
                      </a:cxn>
                      <a:cxn ang="T124">
                        <a:pos x="T40" y="T41"/>
                      </a:cxn>
                      <a:cxn ang="T125">
                        <a:pos x="T42" y="T43"/>
                      </a:cxn>
                      <a:cxn ang="T126">
                        <a:pos x="T44" y="T45"/>
                      </a:cxn>
                      <a:cxn ang="T127">
                        <a:pos x="T46" y="T47"/>
                      </a:cxn>
                      <a:cxn ang="T128">
                        <a:pos x="T48" y="T49"/>
                      </a:cxn>
                      <a:cxn ang="T129">
                        <a:pos x="T50" y="T51"/>
                      </a:cxn>
                      <a:cxn ang="T130">
                        <a:pos x="T52" y="T53"/>
                      </a:cxn>
                      <a:cxn ang="T131">
                        <a:pos x="T54" y="T55"/>
                      </a:cxn>
                      <a:cxn ang="T132">
                        <a:pos x="T56" y="T57"/>
                      </a:cxn>
                      <a:cxn ang="T133">
                        <a:pos x="T58" y="T59"/>
                      </a:cxn>
                      <a:cxn ang="T134">
                        <a:pos x="T60" y="T61"/>
                      </a:cxn>
                      <a:cxn ang="T135">
                        <a:pos x="T62" y="T63"/>
                      </a:cxn>
                      <a:cxn ang="T136">
                        <a:pos x="T64" y="T65"/>
                      </a:cxn>
                      <a:cxn ang="T137">
                        <a:pos x="T66" y="T67"/>
                      </a:cxn>
                      <a:cxn ang="T138">
                        <a:pos x="T68" y="T69"/>
                      </a:cxn>
                      <a:cxn ang="T139">
                        <a:pos x="T70" y="T71"/>
                      </a:cxn>
                      <a:cxn ang="T140">
                        <a:pos x="T72" y="T73"/>
                      </a:cxn>
                      <a:cxn ang="T141">
                        <a:pos x="T74" y="T75"/>
                      </a:cxn>
                      <a:cxn ang="T142">
                        <a:pos x="T76" y="T77"/>
                      </a:cxn>
                      <a:cxn ang="T143">
                        <a:pos x="T78" y="T79"/>
                      </a:cxn>
                      <a:cxn ang="T144">
                        <a:pos x="T80" y="T81"/>
                      </a:cxn>
                      <a:cxn ang="T145">
                        <a:pos x="T82" y="T83"/>
                      </a:cxn>
                      <a:cxn ang="T146">
                        <a:pos x="T84" y="T85"/>
                      </a:cxn>
                      <a:cxn ang="T147">
                        <a:pos x="T86" y="T87"/>
                      </a:cxn>
                      <a:cxn ang="T148">
                        <a:pos x="T88" y="T89"/>
                      </a:cxn>
                      <a:cxn ang="T149">
                        <a:pos x="T90" y="T91"/>
                      </a:cxn>
                      <a:cxn ang="T150">
                        <a:pos x="T92" y="T93"/>
                      </a:cxn>
                      <a:cxn ang="T151">
                        <a:pos x="T94" y="T95"/>
                      </a:cxn>
                      <a:cxn ang="T152">
                        <a:pos x="T96" y="T97"/>
                      </a:cxn>
                      <a:cxn ang="T153">
                        <a:pos x="T98" y="T99"/>
                      </a:cxn>
                      <a:cxn ang="T154">
                        <a:pos x="T100" y="T101"/>
                      </a:cxn>
                      <a:cxn ang="T155">
                        <a:pos x="T102" y="T103"/>
                      </a:cxn>
                    </a:cxnLst>
                    <a:rect l="T156" t="T157" r="T158" b="T159"/>
                    <a:pathLst>
                      <a:path w="71" h="79">
                        <a:moveTo>
                          <a:pt x="57" y="6"/>
                        </a:moveTo>
                        <a:lnTo>
                          <a:pt x="51" y="3"/>
                        </a:lnTo>
                        <a:lnTo>
                          <a:pt x="46" y="2"/>
                        </a:lnTo>
                        <a:lnTo>
                          <a:pt x="38" y="0"/>
                        </a:lnTo>
                        <a:lnTo>
                          <a:pt x="32" y="0"/>
                        </a:lnTo>
                        <a:lnTo>
                          <a:pt x="25" y="0"/>
                        </a:lnTo>
                        <a:lnTo>
                          <a:pt x="19" y="1"/>
                        </a:lnTo>
                        <a:lnTo>
                          <a:pt x="14" y="1"/>
                        </a:lnTo>
                        <a:lnTo>
                          <a:pt x="10" y="3"/>
                        </a:lnTo>
                        <a:lnTo>
                          <a:pt x="6" y="6"/>
                        </a:lnTo>
                        <a:lnTo>
                          <a:pt x="3" y="10"/>
                        </a:lnTo>
                        <a:lnTo>
                          <a:pt x="2" y="16"/>
                        </a:lnTo>
                        <a:lnTo>
                          <a:pt x="1" y="24"/>
                        </a:lnTo>
                        <a:lnTo>
                          <a:pt x="0" y="34"/>
                        </a:lnTo>
                        <a:lnTo>
                          <a:pt x="1" y="43"/>
                        </a:lnTo>
                        <a:lnTo>
                          <a:pt x="3" y="51"/>
                        </a:lnTo>
                        <a:lnTo>
                          <a:pt x="4" y="58"/>
                        </a:lnTo>
                        <a:lnTo>
                          <a:pt x="6" y="63"/>
                        </a:lnTo>
                        <a:lnTo>
                          <a:pt x="8" y="68"/>
                        </a:lnTo>
                        <a:lnTo>
                          <a:pt x="10" y="73"/>
                        </a:lnTo>
                        <a:lnTo>
                          <a:pt x="13" y="78"/>
                        </a:lnTo>
                        <a:lnTo>
                          <a:pt x="15" y="78"/>
                        </a:lnTo>
                        <a:lnTo>
                          <a:pt x="14" y="71"/>
                        </a:lnTo>
                        <a:lnTo>
                          <a:pt x="16" y="66"/>
                        </a:lnTo>
                        <a:lnTo>
                          <a:pt x="17" y="63"/>
                        </a:lnTo>
                        <a:lnTo>
                          <a:pt x="15" y="59"/>
                        </a:lnTo>
                        <a:lnTo>
                          <a:pt x="14" y="51"/>
                        </a:lnTo>
                        <a:lnTo>
                          <a:pt x="16" y="49"/>
                        </a:lnTo>
                        <a:lnTo>
                          <a:pt x="19" y="53"/>
                        </a:lnTo>
                        <a:lnTo>
                          <a:pt x="22" y="57"/>
                        </a:lnTo>
                        <a:lnTo>
                          <a:pt x="21" y="49"/>
                        </a:lnTo>
                        <a:lnTo>
                          <a:pt x="23" y="40"/>
                        </a:lnTo>
                        <a:lnTo>
                          <a:pt x="23" y="30"/>
                        </a:lnTo>
                        <a:lnTo>
                          <a:pt x="23" y="24"/>
                        </a:lnTo>
                        <a:lnTo>
                          <a:pt x="21" y="22"/>
                        </a:lnTo>
                        <a:lnTo>
                          <a:pt x="26" y="23"/>
                        </a:lnTo>
                        <a:lnTo>
                          <a:pt x="30" y="25"/>
                        </a:lnTo>
                        <a:lnTo>
                          <a:pt x="33" y="25"/>
                        </a:lnTo>
                        <a:lnTo>
                          <a:pt x="40" y="26"/>
                        </a:lnTo>
                        <a:lnTo>
                          <a:pt x="44" y="28"/>
                        </a:lnTo>
                        <a:lnTo>
                          <a:pt x="38" y="25"/>
                        </a:lnTo>
                        <a:lnTo>
                          <a:pt x="42" y="25"/>
                        </a:lnTo>
                        <a:lnTo>
                          <a:pt x="50" y="25"/>
                        </a:lnTo>
                        <a:lnTo>
                          <a:pt x="56" y="24"/>
                        </a:lnTo>
                        <a:lnTo>
                          <a:pt x="63" y="24"/>
                        </a:lnTo>
                        <a:lnTo>
                          <a:pt x="65" y="29"/>
                        </a:lnTo>
                        <a:lnTo>
                          <a:pt x="66" y="35"/>
                        </a:lnTo>
                        <a:lnTo>
                          <a:pt x="68" y="28"/>
                        </a:lnTo>
                        <a:lnTo>
                          <a:pt x="70" y="19"/>
                        </a:lnTo>
                        <a:lnTo>
                          <a:pt x="66" y="13"/>
                        </a:lnTo>
                        <a:lnTo>
                          <a:pt x="62" y="9"/>
                        </a:lnTo>
                        <a:lnTo>
                          <a:pt x="57" y="6"/>
                        </a:lnTo>
                      </a:path>
                    </a:pathLst>
                  </a:custGeom>
                  <a:blipFill dpi="0" rotWithShape="0">
                    <a:blip/>
                    <a:srcRect/>
                    <a:tile tx="0" ty="0" sx="100000" sy="100000" flip="none" algn="tl"/>
                  </a:blipFill>
                  <a:ln>
                    <a:noFill/>
                  </a:ln>
                  <a:extLst>
                    <a:ext uri="{91240B29-F687-4F45-9708-019B960494DF}">
                      <a14:hiddenLine xmlns:a14="http://schemas.microsoft.com/office/drawing/2010/main" w="9525" cap="rnd">
                        <a:solidFill>
                          <a:srgbClr val="000000"/>
                        </a:solidFill>
                        <a:round/>
                        <a:headEnd/>
                        <a:tailEnd/>
                      </a14:hiddenLine>
                    </a:ext>
                  </a:extLst>
                </p:spPr>
                <p:txBody>
                  <a:bodyPr/>
                  <a:lstStyle/>
                  <a:p>
                    <a:endParaRPr lang="en-SG"/>
                  </a:p>
                </p:txBody>
              </p:sp>
            </p:grpSp>
          </p:grpSp>
          <p:grpSp>
            <p:nvGrpSpPr>
              <p:cNvPr id="12" name="Group 1191"/>
              <p:cNvGrpSpPr>
                <a:grpSpLocks/>
              </p:cNvGrpSpPr>
              <p:nvPr/>
            </p:nvGrpSpPr>
            <p:grpSpPr bwMode="auto">
              <a:xfrm>
                <a:off x="2640" y="816"/>
                <a:ext cx="1170" cy="798"/>
                <a:chOff x="2640" y="816"/>
                <a:chExt cx="1170" cy="798"/>
              </a:xfrm>
            </p:grpSpPr>
            <p:grpSp>
              <p:nvGrpSpPr>
                <p:cNvPr id="13" name="Group 1192"/>
                <p:cNvGrpSpPr>
                  <a:grpSpLocks/>
                </p:cNvGrpSpPr>
                <p:nvPr/>
              </p:nvGrpSpPr>
              <p:grpSpPr bwMode="auto">
                <a:xfrm>
                  <a:off x="2765" y="848"/>
                  <a:ext cx="160" cy="739"/>
                  <a:chOff x="2765" y="848"/>
                  <a:chExt cx="160" cy="739"/>
                </a:xfrm>
              </p:grpSpPr>
              <p:grpSp>
                <p:nvGrpSpPr>
                  <p:cNvPr id="151" name="Group 1193"/>
                  <p:cNvGrpSpPr>
                    <a:grpSpLocks/>
                  </p:cNvGrpSpPr>
                  <p:nvPr/>
                </p:nvGrpSpPr>
                <p:grpSpPr bwMode="auto">
                  <a:xfrm>
                    <a:off x="2799" y="848"/>
                    <a:ext cx="85" cy="129"/>
                    <a:chOff x="2799" y="848"/>
                    <a:chExt cx="85" cy="129"/>
                  </a:xfrm>
                </p:grpSpPr>
                <p:sp>
                  <p:nvSpPr>
                    <p:cNvPr id="171" name="Freeform 1194"/>
                    <p:cNvSpPr>
                      <a:spLocks/>
                    </p:cNvSpPr>
                    <p:nvPr/>
                  </p:nvSpPr>
                  <p:spPr bwMode="auto">
                    <a:xfrm>
                      <a:off x="2799" y="848"/>
                      <a:ext cx="85" cy="101"/>
                    </a:xfrm>
                    <a:custGeom>
                      <a:avLst/>
                      <a:gdLst>
                        <a:gd name="T0" fmla="*/ 32 w 85"/>
                        <a:gd name="T1" fmla="*/ 1 h 101"/>
                        <a:gd name="T2" fmla="*/ 23 w 85"/>
                        <a:gd name="T3" fmla="*/ 6 h 101"/>
                        <a:gd name="T4" fmla="*/ 17 w 85"/>
                        <a:gd name="T5" fmla="*/ 12 h 101"/>
                        <a:gd name="T6" fmla="*/ 13 w 85"/>
                        <a:gd name="T7" fmla="*/ 19 h 101"/>
                        <a:gd name="T8" fmla="*/ 8 w 85"/>
                        <a:gd name="T9" fmla="*/ 33 h 101"/>
                        <a:gd name="T10" fmla="*/ 3 w 85"/>
                        <a:gd name="T11" fmla="*/ 53 h 101"/>
                        <a:gd name="T12" fmla="*/ 0 w 85"/>
                        <a:gd name="T13" fmla="*/ 71 h 101"/>
                        <a:gd name="T14" fmla="*/ 1 w 85"/>
                        <a:gd name="T15" fmla="*/ 79 h 101"/>
                        <a:gd name="T16" fmla="*/ 2 w 85"/>
                        <a:gd name="T17" fmla="*/ 86 h 101"/>
                        <a:gd name="T18" fmla="*/ 4 w 85"/>
                        <a:gd name="T19" fmla="*/ 95 h 101"/>
                        <a:gd name="T20" fmla="*/ 4 w 85"/>
                        <a:gd name="T21" fmla="*/ 98 h 101"/>
                        <a:gd name="T22" fmla="*/ 7 w 85"/>
                        <a:gd name="T23" fmla="*/ 98 h 101"/>
                        <a:gd name="T24" fmla="*/ 12 w 85"/>
                        <a:gd name="T25" fmla="*/ 97 h 101"/>
                        <a:gd name="T26" fmla="*/ 17 w 85"/>
                        <a:gd name="T27" fmla="*/ 97 h 101"/>
                        <a:gd name="T28" fmla="*/ 25 w 85"/>
                        <a:gd name="T29" fmla="*/ 99 h 101"/>
                        <a:gd name="T30" fmla="*/ 29 w 85"/>
                        <a:gd name="T31" fmla="*/ 100 h 101"/>
                        <a:gd name="T32" fmla="*/ 29 w 85"/>
                        <a:gd name="T33" fmla="*/ 93 h 101"/>
                        <a:gd name="T34" fmla="*/ 23 w 85"/>
                        <a:gd name="T35" fmla="*/ 79 h 101"/>
                        <a:gd name="T36" fmla="*/ 22 w 85"/>
                        <a:gd name="T37" fmla="*/ 57 h 101"/>
                        <a:gd name="T38" fmla="*/ 23 w 85"/>
                        <a:gd name="T39" fmla="*/ 37 h 101"/>
                        <a:gd name="T40" fmla="*/ 35 w 85"/>
                        <a:gd name="T41" fmla="*/ 25 h 101"/>
                        <a:gd name="T42" fmla="*/ 55 w 85"/>
                        <a:gd name="T43" fmla="*/ 23 h 101"/>
                        <a:gd name="T44" fmla="*/ 64 w 85"/>
                        <a:gd name="T45" fmla="*/ 35 h 101"/>
                        <a:gd name="T46" fmla="*/ 63 w 85"/>
                        <a:gd name="T47" fmla="*/ 77 h 101"/>
                        <a:gd name="T48" fmla="*/ 55 w 85"/>
                        <a:gd name="T49" fmla="*/ 94 h 101"/>
                        <a:gd name="T50" fmla="*/ 55 w 85"/>
                        <a:gd name="T51" fmla="*/ 99 h 101"/>
                        <a:gd name="T52" fmla="*/ 60 w 85"/>
                        <a:gd name="T53" fmla="*/ 99 h 101"/>
                        <a:gd name="T54" fmla="*/ 66 w 85"/>
                        <a:gd name="T55" fmla="*/ 98 h 101"/>
                        <a:gd name="T56" fmla="*/ 71 w 85"/>
                        <a:gd name="T57" fmla="*/ 98 h 101"/>
                        <a:gd name="T58" fmla="*/ 76 w 85"/>
                        <a:gd name="T59" fmla="*/ 99 h 101"/>
                        <a:gd name="T60" fmla="*/ 78 w 85"/>
                        <a:gd name="T61" fmla="*/ 99 h 101"/>
                        <a:gd name="T62" fmla="*/ 79 w 85"/>
                        <a:gd name="T63" fmla="*/ 93 h 101"/>
                        <a:gd name="T64" fmla="*/ 82 w 85"/>
                        <a:gd name="T65" fmla="*/ 83 h 101"/>
                        <a:gd name="T66" fmla="*/ 84 w 85"/>
                        <a:gd name="T67" fmla="*/ 74 h 101"/>
                        <a:gd name="T68" fmla="*/ 84 w 85"/>
                        <a:gd name="T69" fmla="*/ 66 h 101"/>
                        <a:gd name="T70" fmla="*/ 84 w 85"/>
                        <a:gd name="T71" fmla="*/ 57 h 101"/>
                        <a:gd name="T72" fmla="*/ 82 w 85"/>
                        <a:gd name="T73" fmla="*/ 51 h 101"/>
                        <a:gd name="T74" fmla="*/ 80 w 85"/>
                        <a:gd name="T75" fmla="*/ 44 h 101"/>
                        <a:gd name="T76" fmla="*/ 79 w 85"/>
                        <a:gd name="T77" fmla="*/ 37 h 101"/>
                        <a:gd name="T78" fmla="*/ 79 w 85"/>
                        <a:gd name="T79" fmla="*/ 32 h 101"/>
                        <a:gd name="T80" fmla="*/ 77 w 85"/>
                        <a:gd name="T81" fmla="*/ 25 h 101"/>
                        <a:gd name="T82" fmla="*/ 75 w 85"/>
                        <a:gd name="T83" fmla="*/ 16 h 101"/>
                        <a:gd name="T84" fmla="*/ 69 w 85"/>
                        <a:gd name="T85" fmla="*/ 8 h 101"/>
                        <a:gd name="T86" fmla="*/ 61 w 85"/>
                        <a:gd name="T87" fmla="*/ 2 h 101"/>
                        <a:gd name="T88" fmla="*/ 52 w 85"/>
                        <a:gd name="T89" fmla="*/ 0 h 101"/>
                        <a:gd name="T90" fmla="*/ 44 w 85"/>
                        <a:gd name="T91" fmla="*/ 0 h 101"/>
                        <a:gd name="T92" fmla="*/ 32 w 85"/>
                        <a:gd name="T93" fmla="*/ 1 h 101"/>
                        <a:gd name="T94" fmla="*/ 0 60000 65536"/>
                        <a:gd name="T95" fmla="*/ 0 60000 65536"/>
                        <a:gd name="T96" fmla="*/ 0 60000 65536"/>
                        <a:gd name="T97" fmla="*/ 0 60000 65536"/>
                        <a:gd name="T98" fmla="*/ 0 60000 65536"/>
                        <a:gd name="T99" fmla="*/ 0 60000 65536"/>
                        <a:gd name="T100" fmla="*/ 0 60000 65536"/>
                        <a:gd name="T101" fmla="*/ 0 60000 65536"/>
                        <a:gd name="T102" fmla="*/ 0 60000 65536"/>
                        <a:gd name="T103" fmla="*/ 0 60000 65536"/>
                        <a:gd name="T104" fmla="*/ 0 60000 65536"/>
                        <a:gd name="T105" fmla="*/ 0 60000 65536"/>
                        <a:gd name="T106" fmla="*/ 0 60000 65536"/>
                        <a:gd name="T107" fmla="*/ 0 60000 65536"/>
                        <a:gd name="T108" fmla="*/ 0 60000 65536"/>
                        <a:gd name="T109" fmla="*/ 0 60000 65536"/>
                        <a:gd name="T110" fmla="*/ 0 60000 65536"/>
                        <a:gd name="T111" fmla="*/ 0 60000 65536"/>
                        <a:gd name="T112" fmla="*/ 0 60000 65536"/>
                        <a:gd name="T113" fmla="*/ 0 60000 65536"/>
                        <a:gd name="T114" fmla="*/ 0 60000 65536"/>
                        <a:gd name="T115" fmla="*/ 0 60000 65536"/>
                        <a:gd name="T116" fmla="*/ 0 60000 65536"/>
                        <a:gd name="T117" fmla="*/ 0 60000 65536"/>
                        <a:gd name="T118" fmla="*/ 0 60000 65536"/>
                        <a:gd name="T119" fmla="*/ 0 60000 65536"/>
                        <a:gd name="T120" fmla="*/ 0 60000 65536"/>
                        <a:gd name="T121" fmla="*/ 0 60000 65536"/>
                        <a:gd name="T122" fmla="*/ 0 60000 65536"/>
                        <a:gd name="T123" fmla="*/ 0 60000 65536"/>
                        <a:gd name="T124" fmla="*/ 0 60000 65536"/>
                        <a:gd name="T125" fmla="*/ 0 60000 65536"/>
                        <a:gd name="T126" fmla="*/ 0 60000 65536"/>
                        <a:gd name="T127" fmla="*/ 0 60000 65536"/>
                        <a:gd name="T128" fmla="*/ 0 60000 65536"/>
                        <a:gd name="T129" fmla="*/ 0 60000 65536"/>
                        <a:gd name="T130" fmla="*/ 0 60000 65536"/>
                        <a:gd name="T131" fmla="*/ 0 60000 65536"/>
                        <a:gd name="T132" fmla="*/ 0 60000 65536"/>
                        <a:gd name="T133" fmla="*/ 0 60000 65536"/>
                        <a:gd name="T134" fmla="*/ 0 60000 65536"/>
                        <a:gd name="T135" fmla="*/ 0 60000 65536"/>
                        <a:gd name="T136" fmla="*/ 0 60000 65536"/>
                        <a:gd name="T137" fmla="*/ 0 60000 65536"/>
                        <a:gd name="T138" fmla="*/ 0 60000 65536"/>
                        <a:gd name="T139" fmla="*/ 0 60000 65536"/>
                        <a:gd name="T140" fmla="*/ 0 60000 65536"/>
                        <a:gd name="T141" fmla="*/ 0 w 85"/>
                        <a:gd name="T142" fmla="*/ 0 h 101"/>
                        <a:gd name="T143" fmla="*/ 85 w 85"/>
                        <a:gd name="T144" fmla="*/ 101 h 101"/>
                      </a:gdLst>
                      <a:ahLst/>
                      <a:cxnLst>
                        <a:cxn ang="T94">
                          <a:pos x="T0" y="T1"/>
                        </a:cxn>
                        <a:cxn ang="T95">
                          <a:pos x="T2" y="T3"/>
                        </a:cxn>
                        <a:cxn ang="T96">
                          <a:pos x="T4" y="T5"/>
                        </a:cxn>
                        <a:cxn ang="T97">
                          <a:pos x="T6" y="T7"/>
                        </a:cxn>
                        <a:cxn ang="T98">
                          <a:pos x="T8" y="T9"/>
                        </a:cxn>
                        <a:cxn ang="T99">
                          <a:pos x="T10" y="T11"/>
                        </a:cxn>
                        <a:cxn ang="T100">
                          <a:pos x="T12" y="T13"/>
                        </a:cxn>
                        <a:cxn ang="T101">
                          <a:pos x="T14" y="T15"/>
                        </a:cxn>
                        <a:cxn ang="T102">
                          <a:pos x="T16" y="T17"/>
                        </a:cxn>
                        <a:cxn ang="T103">
                          <a:pos x="T18" y="T19"/>
                        </a:cxn>
                        <a:cxn ang="T104">
                          <a:pos x="T20" y="T21"/>
                        </a:cxn>
                        <a:cxn ang="T105">
                          <a:pos x="T22" y="T23"/>
                        </a:cxn>
                        <a:cxn ang="T106">
                          <a:pos x="T24" y="T25"/>
                        </a:cxn>
                        <a:cxn ang="T107">
                          <a:pos x="T26" y="T27"/>
                        </a:cxn>
                        <a:cxn ang="T108">
                          <a:pos x="T28" y="T29"/>
                        </a:cxn>
                        <a:cxn ang="T109">
                          <a:pos x="T30" y="T31"/>
                        </a:cxn>
                        <a:cxn ang="T110">
                          <a:pos x="T32" y="T33"/>
                        </a:cxn>
                        <a:cxn ang="T111">
                          <a:pos x="T34" y="T35"/>
                        </a:cxn>
                        <a:cxn ang="T112">
                          <a:pos x="T36" y="T37"/>
                        </a:cxn>
                        <a:cxn ang="T113">
                          <a:pos x="T38" y="T39"/>
                        </a:cxn>
                        <a:cxn ang="T114">
                          <a:pos x="T40" y="T41"/>
                        </a:cxn>
                        <a:cxn ang="T115">
                          <a:pos x="T42" y="T43"/>
                        </a:cxn>
                        <a:cxn ang="T116">
                          <a:pos x="T44" y="T45"/>
                        </a:cxn>
                        <a:cxn ang="T117">
                          <a:pos x="T46" y="T47"/>
                        </a:cxn>
                        <a:cxn ang="T118">
                          <a:pos x="T48" y="T49"/>
                        </a:cxn>
                        <a:cxn ang="T119">
                          <a:pos x="T50" y="T51"/>
                        </a:cxn>
                        <a:cxn ang="T120">
                          <a:pos x="T52" y="T53"/>
                        </a:cxn>
                        <a:cxn ang="T121">
                          <a:pos x="T54" y="T55"/>
                        </a:cxn>
                        <a:cxn ang="T122">
                          <a:pos x="T56" y="T57"/>
                        </a:cxn>
                        <a:cxn ang="T123">
                          <a:pos x="T58" y="T59"/>
                        </a:cxn>
                        <a:cxn ang="T124">
                          <a:pos x="T60" y="T61"/>
                        </a:cxn>
                        <a:cxn ang="T125">
                          <a:pos x="T62" y="T63"/>
                        </a:cxn>
                        <a:cxn ang="T126">
                          <a:pos x="T64" y="T65"/>
                        </a:cxn>
                        <a:cxn ang="T127">
                          <a:pos x="T66" y="T67"/>
                        </a:cxn>
                        <a:cxn ang="T128">
                          <a:pos x="T68" y="T69"/>
                        </a:cxn>
                        <a:cxn ang="T129">
                          <a:pos x="T70" y="T71"/>
                        </a:cxn>
                        <a:cxn ang="T130">
                          <a:pos x="T72" y="T73"/>
                        </a:cxn>
                        <a:cxn ang="T131">
                          <a:pos x="T74" y="T75"/>
                        </a:cxn>
                        <a:cxn ang="T132">
                          <a:pos x="T76" y="T77"/>
                        </a:cxn>
                        <a:cxn ang="T133">
                          <a:pos x="T78" y="T79"/>
                        </a:cxn>
                        <a:cxn ang="T134">
                          <a:pos x="T80" y="T81"/>
                        </a:cxn>
                        <a:cxn ang="T135">
                          <a:pos x="T82" y="T83"/>
                        </a:cxn>
                        <a:cxn ang="T136">
                          <a:pos x="T84" y="T85"/>
                        </a:cxn>
                        <a:cxn ang="T137">
                          <a:pos x="T86" y="T87"/>
                        </a:cxn>
                        <a:cxn ang="T138">
                          <a:pos x="T88" y="T89"/>
                        </a:cxn>
                        <a:cxn ang="T139">
                          <a:pos x="T90" y="T91"/>
                        </a:cxn>
                        <a:cxn ang="T140">
                          <a:pos x="T92" y="T93"/>
                        </a:cxn>
                      </a:cxnLst>
                      <a:rect l="T141" t="T142" r="T143" b="T144"/>
                      <a:pathLst>
                        <a:path w="85" h="101">
                          <a:moveTo>
                            <a:pt x="32" y="1"/>
                          </a:moveTo>
                          <a:lnTo>
                            <a:pt x="23" y="6"/>
                          </a:lnTo>
                          <a:lnTo>
                            <a:pt x="17" y="12"/>
                          </a:lnTo>
                          <a:lnTo>
                            <a:pt x="13" y="19"/>
                          </a:lnTo>
                          <a:lnTo>
                            <a:pt x="8" y="33"/>
                          </a:lnTo>
                          <a:lnTo>
                            <a:pt x="3" y="53"/>
                          </a:lnTo>
                          <a:lnTo>
                            <a:pt x="0" y="71"/>
                          </a:lnTo>
                          <a:lnTo>
                            <a:pt x="1" y="79"/>
                          </a:lnTo>
                          <a:lnTo>
                            <a:pt x="2" y="86"/>
                          </a:lnTo>
                          <a:lnTo>
                            <a:pt x="4" y="95"/>
                          </a:lnTo>
                          <a:lnTo>
                            <a:pt x="4" y="98"/>
                          </a:lnTo>
                          <a:lnTo>
                            <a:pt x="7" y="98"/>
                          </a:lnTo>
                          <a:lnTo>
                            <a:pt x="12" y="97"/>
                          </a:lnTo>
                          <a:lnTo>
                            <a:pt x="17" y="97"/>
                          </a:lnTo>
                          <a:lnTo>
                            <a:pt x="25" y="99"/>
                          </a:lnTo>
                          <a:lnTo>
                            <a:pt x="29" y="100"/>
                          </a:lnTo>
                          <a:lnTo>
                            <a:pt x="29" y="93"/>
                          </a:lnTo>
                          <a:lnTo>
                            <a:pt x="23" y="79"/>
                          </a:lnTo>
                          <a:lnTo>
                            <a:pt x="22" y="57"/>
                          </a:lnTo>
                          <a:lnTo>
                            <a:pt x="23" y="37"/>
                          </a:lnTo>
                          <a:lnTo>
                            <a:pt x="35" y="25"/>
                          </a:lnTo>
                          <a:lnTo>
                            <a:pt x="55" y="23"/>
                          </a:lnTo>
                          <a:lnTo>
                            <a:pt x="64" y="35"/>
                          </a:lnTo>
                          <a:lnTo>
                            <a:pt x="63" y="77"/>
                          </a:lnTo>
                          <a:lnTo>
                            <a:pt x="55" y="94"/>
                          </a:lnTo>
                          <a:lnTo>
                            <a:pt x="55" y="99"/>
                          </a:lnTo>
                          <a:lnTo>
                            <a:pt x="60" y="99"/>
                          </a:lnTo>
                          <a:lnTo>
                            <a:pt x="66" y="98"/>
                          </a:lnTo>
                          <a:lnTo>
                            <a:pt x="71" y="98"/>
                          </a:lnTo>
                          <a:lnTo>
                            <a:pt x="76" y="99"/>
                          </a:lnTo>
                          <a:lnTo>
                            <a:pt x="78" y="99"/>
                          </a:lnTo>
                          <a:lnTo>
                            <a:pt x="79" y="93"/>
                          </a:lnTo>
                          <a:lnTo>
                            <a:pt x="82" y="83"/>
                          </a:lnTo>
                          <a:lnTo>
                            <a:pt x="84" y="74"/>
                          </a:lnTo>
                          <a:lnTo>
                            <a:pt x="84" y="66"/>
                          </a:lnTo>
                          <a:lnTo>
                            <a:pt x="84" y="57"/>
                          </a:lnTo>
                          <a:lnTo>
                            <a:pt x="82" y="51"/>
                          </a:lnTo>
                          <a:lnTo>
                            <a:pt x="80" y="44"/>
                          </a:lnTo>
                          <a:lnTo>
                            <a:pt x="79" y="37"/>
                          </a:lnTo>
                          <a:lnTo>
                            <a:pt x="79" y="32"/>
                          </a:lnTo>
                          <a:lnTo>
                            <a:pt x="77" y="25"/>
                          </a:lnTo>
                          <a:lnTo>
                            <a:pt x="75" y="16"/>
                          </a:lnTo>
                          <a:lnTo>
                            <a:pt x="69" y="8"/>
                          </a:lnTo>
                          <a:lnTo>
                            <a:pt x="61" y="2"/>
                          </a:lnTo>
                          <a:lnTo>
                            <a:pt x="52" y="0"/>
                          </a:lnTo>
                          <a:lnTo>
                            <a:pt x="44" y="0"/>
                          </a:lnTo>
                          <a:lnTo>
                            <a:pt x="32" y="1"/>
                          </a:lnTo>
                        </a:path>
                      </a:pathLst>
                    </a:custGeom>
                    <a:blipFill dpi="0" rotWithShape="0">
                      <a:blip/>
                      <a:srcRect/>
                      <a:tile tx="0" ty="0" sx="100000" sy="100000" flip="none" algn="tl"/>
                    </a:blip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SG"/>
                    </a:p>
                  </p:txBody>
                </p:sp>
                <p:sp>
                  <p:nvSpPr>
                    <p:cNvPr id="172" name="Freeform 1195"/>
                    <p:cNvSpPr>
                      <a:spLocks/>
                    </p:cNvSpPr>
                    <p:nvPr/>
                  </p:nvSpPr>
                  <p:spPr bwMode="auto">
                    <a:xfrm>
                      <a:off x="2817" y="867"/>
                      <a:ext cx="50" cy="110"/>
                    </a:xfrm>
                    <a:custGeom>
                      <a:avLst/>
                      <a:gdLst>
                        <a:gd name="T0" fmla="*/ 5 w 50"/>
                        <a:gd name="T1" fmla="*/ 11 h 110"/>
                        <a:gd name="T2" fmla="*/ 2 w 50"/>
                        <a:gd name="T3" fmla="*/ 18 h 110"/>
                        <a:gd name="T4" fmla="*/ 1 w 50"/>
                        <a:gd name="T5" fmla="*/ 27 h 110"/>
                        <a:gd name="T6" fmla="*/ 0 w 50"/>
                        <a:gd name="T7" fmla="*/ 37 h 110"/>
                        <a:gd name="T8" fmla="*/ 1 w 50"/>
                        <a:gd name="T9" fmla="*/ 44 h 110"/>
                        <a:gd name="T10" fmla="*/ 2 w 50"/>
                        <a:gd name="T11" fmla="*/ 52 h 110"/>
                        <a:gd name="T12" fmla="*/ 11 w 50"/>
                        <a:gd name="T13" fmla="*/ 74 h 110"/>
                        <a:gd name="T14" fmla="*/ 11 w 50"/>
                        <a:gd name="T15" fmla="*/ 95 h 110"/>
                        <a:gd name="T16" fmla="*/ 25 w 50"/>
                        <a:gd name="T17" fmla="*/ 109 h 110"/>
                        <a:gd name="T18" fmla="*/ 36 w 50"/>
                        <a:gd name="T19" fmla="*/ 93 h 110"/>
                        <a:gd name="T20" fmla="*/ 36 w 50"/>
                        <a:gd name="T21" fmla="*/ 75 h 110"/>
                        <a:gd name="T22" fmla="*/ 46 w 50"/>
                        <a:gd name="T23" fmla="*/ 56 h 110"/>
                        <a:gd name="T24" fmla="*/ 48 w 50"/>
                        <a:gd name="T25" fmla="*/ 45 h 110"/>
                        <a:gd name="T26" fmla="*/ 49 w 50"/>
                        <a:gd name="T27" fmla="*/ 37 h 110"/>
                        <a:gd name="T28" fmla="*/ 48 w 50"/>
                        <a:gd name="T29" fmla="*/ 29 h 110"/>
                        <a:gd name="T30" fmla="*/ 48 w 50"/>
                        <a:gd name="T31" fmla="*/ 22 h 110"/>
                        <a:gd name="T32" fmla="*/ 46 w 50"/>
                        <a:gd name="T33" fmla="*/ 14 h 110"/>
                        <a:gd name="T34" fmla="*/ 43 w 50"/>
                        <a:gd name="T35" fmla="*/ 7 h 110"/>
                        <a:gd name="T36" fmla="*/ 38 w 50"/>
                        <a:gd name="T37" fmla="*/ 3 h 110"/>
                        <a:gd name="T38" fmla="*/ 30 w 50"/>
                        <a:gd name="T39" fmla="*/ 1 h 110"/>
                        <a:gd name="T40" fmla="*/ 22 w 50"/>
                        <a:gd name="T41" fmla="*/ 0 h 110"/>
                        <a:gd name="T42" fmla="*/ 15 w 50"/>
                        <a:gd name="T43" fmla="*/ 1 h 110"/>
                        <a:gd name="T44" fmla="*/ 9 w 50"/>
                        <a:gd name="T45" fmla="*/ 5 h 110"/>
                        <a:gd name="T46" fmla="*/ 5 w 50"/>
                        <a:gd name="T47" fmla="*/ 11 h 110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w 50"/>
                        <a:gd name="T73" fmla="*/ 0 h 110"/>
                        <a:gd name="T74" fmla="*/ 50 w 50"/>
                        <a:gd name="T75" fmla="*/ 110 h 110"/>
                      </a:gdLst>
                      <a:ahLst/>
                      <a:cxnLst>
                        <a:cxn ang="T48">
                          <a:pos x="T0" y="T1"/>
                        </a:cxn>
                        <a:cxn ang="T49">
                          <a:pos x="T2" y="T3"/>
                        </a:cxn>
                        <a:cxn ang="T50">
                          <a:pos x="T4" y="T5"/>
                        </a:cxn>
                        <a:cxn ang="T51">
                          <a:pos x="T6" y="T7"/>
                        </a:cxn>
                        <a:cxn ang="T52">
                          <a:pos x="T8" y="T9"/>
                        </a:cxn>
                        <a:cxn ang="T53">
                          <a:pos x="T10" y="T11"/>
                        </a:cxn>
                        <a:cxn ang="T54">
                          <a:pos x="T12" y="T13"/>
                        </a:cxn>
                        <a:cxn ang="T55">
                          <a:pos x="T14" y="T15"/>
                        </a:cxn>
                        <a:cxn ang="T56">
                          <a:pos x="T16" y="T17"/>
                        </a:cxn>
                        <a:cxn ang="T57">
                          <a:pos x="T18" y="T19"/>
                        </a:cxn>
                        <a:cxn ang="T58">
                          <a:pos x="T20" y="T21"/>
                        </a:cxn>
                        <a:cxn ang="T59">
                          <a:pos x="T22" y="T23"/>
                        </a:cxn>
                        <a:cxn ang="T60">
                          <a:pos x="T24" y="T25"/>
                        </a:cxn>
                        <a:cxn ang="T61">
                          <a:pos x="T26" y="T27"/>
                        </a:cxn>
                        <a:cxn ang="T62">
                          <a:pos x="T28" y="T29"/>
                        </a:cxn>
                        <a:cxn ang="T63">
                          <a:pos x="T30" y="T31"/>
                        </a:cxn>
                        <a:cxn ang="T64">
                          <a:pos x="T32" y="T33"/>
                        </a:cxn>
                        <a:cxn ang="T65">
                          <a:pos x="T34" y="T35"/>
                        </a:cxn>
                        <a:cxn ang="T66">
                          <a:pos x="T36" y="T37"/>
                        </a:cxn>
                        <a:cxn ang="T67">
                          <a:pos x="T38" y="T39"/>
                        </a:cxn>
                        <a:cxn ang="T68">
                          <a:pos x="T40" y="T41"/>
                        </a:cxn>
                        <a:cxn ang="T69">
                          <a:pos x="T42" y="T43"/>
                        </a:cxn>
                        <a:cxn ang="T70">
                          <a:pos x="T44" y="T45"/>
                        </a:cxn>
                        <a:cxn ang="T71">
                          <a:pos x="T46" y="T47"/>
                        </a:cxn>
                      </a:cxnLst>
                      <a:rect l="T72" t="T73" r="T74" b="T75"/>
                      <a:pathLst>
                        <a:path w="50" h="110">
                          <a:moveTo>
                            <a:pt x="5" y="11"/>
                          </a:moveTo>
                          <a:lnTo>
                            <a:pt x="2" y="18"/>
                          </a:lnTo>
                          <a:lnTo>
                            <a:pt x="1" y="27"/>
                          </a:lnTo>
                          <a:lnTo>
                            <a:pt x="0" y="37"/>
                          </a:lnTo>
                          <a:lnTo>
                            <a:pt x="1" y="44"/>
                          </a:lnTo>
                          <a:lnTo>
                            <a:pt x="2" y="52"/>
                          </a:lnTo>
                          <a:lnTo>
                            <a:pt x="11" y="74"/>
                          </a:lnTo>
                          <a:lnTo>
                            <a:pt x="11" y="95"/>
                          </a:lnTo>
                          <a:lnTo>
                            <a:pt x="25" y="109"/>
                          </a:lnTo>
                          <a:lnTo>
                            <a:pt x="36" y="93"/>
                          </a:lnTo>
                          <a:lnTo>
                            <a:pt x="36" y="75"/>
                          </a:lnTo>
                          <a:lnTo>
                            <a:pt x="46" y="56"/>
                          </a:lnTo>
                          <a:lnTo>
                            <a:pt x="48" y="45"/>
                          </a:lnTo>
                          <a:lnTo>
                            <a:pt x="49" y="37"/>
                          </a:lnTo>
                          <a:lnTo>
                            <a:pt x="48" y="29"/>
                          </a:lnTo>
                          <a:lnTo>
                            <a:pt x="48" y="22"/>
                          </a:lnTo>
                          <a:lnTo>
                            <a:pt x="46" y="14"/>
                          </a:lnTo>
                          <a:lnTo>
                            <a:pt x="43" y="7"/>
                          </a:lnTo>
                          <a:lnTo>
                            <a:pt x="38" y="3"/>
                          </a:lnTo>
                          <a:lnTo>
                            <a:pt x="30" y="1"/>
                          </a:lnTo>
                          <a:lnTo>
                            <a:pt x="22" y="0"/>
                          </a:lnTo>
                          <a:lnTo>
                            <a:pt x="15" y="1"/>
                          </a:lnTo>
                          <a:lnTo>
                            <a:pt x="9" y="5"/>
                          </a:lnTo>
                          <a:lnTo>
                            <a:pt x="5" y="11"/>
                          </a:lnTo>
                        </a:path>
                      </a:pathLst>
                    </a:custGeom>
                    <a:blipFill dpi="0" rotWithShape="0">
                      <a:blip/>
                      <a:srcRect/>
                      <a:tile tx="0" ty="0" sx="100000" sy="100000" flip="none" algn="tl"/>
                    </a:blip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SG"/>
                    </a:p>
                  </p:txBody>
                </p:sp>
                <p:grpSp>
                  <p:nvGrpSpPr>
                    <p:cNvPr id="173" name="Group 1196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13" y="914"/>
                      <a:ext cx="57" cy="16"/>
                      <a:chOff x="2813" y="914"/>
                      <a:chExt cx="57" cy="16"/>
                    </a:xfrm>
                  </p:grpSpPr>
                  <p:grpSp>
                    <p:nvGrpSpPr>
                      <p:cNvPr id="174" name="Group 119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13" y="914"/>
                        <a:ext cx="10" cy="16"/>
                        <a:chOff x="2813" y="914"/>
                        <a:chExt cx="10" cy="16"/>
                      </a:xfrm>
                    </p:grpSpPr>
                    <p:sp>
                      <p:nvSpPr>
                        <p:cNvPr id="178" name="Oval 119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813" y="914"/>
                          <a:ext cx="10" cy="16"/>
                        </a:xfrm>
                        <a:prstGeom prst="ellipse">
                          <a:avLst/>
                        </a:pr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•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Wingdings" panose="05000000000000000000" pitchFamily="2" charset="2"/>
                            <a:buChar char="§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•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–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9pPr>
                        </a:lstStyle>
                        <a:p>
                          <a:pPr eaLnBrk="1" hangingPunct="1">
                            <a:spcBef>
                              <a:spcPct val="0"/>
                            </a:spcBef>
                            <a:buClrTx/>
                            <a:buFontTx/>
                            <a:buNone/>
                          </a:pPr>
                          <a:endParaRPr lang="en-US" altLang="en-US" sz="1800"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79" name="Oval 119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814" y="915"/>
                          <a:ext cx="7" cy="13"/>
                        </a:xfrm>
                        <a:prstGeom prst="ellipse">
                          <a:avLst/>
                        </a:pr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•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Wingdings" panose="05000000000000000000" pitchFamily="2" charset="2"/>
                            <a:buChar char="§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•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–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9pPr>
                        </a:lstStyle>
                        <a:p>
                          <a:pPr eaLnBrk="1" hangingPunct="1">
                            <a:spcBef>
                              <a:spcPct val="0"/>
                            </a:spcBef>
                            <a:buClrTx/>
                            <a:buFontTx/>
                            <a:buNone/>
                          </a:pPr>
                          <a:endParaRPr lang="en-US" altLang="en-US" sz="1800">
                            <a:cs typeface="Arial" panose="020B0604020202020204" pitchFamily="34" charset="0"/>
                          </a:endParaRPr>
                        </a:p>
                      </p:txBody>
                    </p:sp>
                  </p:grpSp>
                  <p:grpSp>
                    <p:nvGrpSpPr>
                      <p:cNvPr id="175" name="Group 120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60" y="914"/>
                        <a:ext cx="10" cy="16"/>
                        <a:chOff x="2860" y="914"/>
                        <a:chExt cx="10" cy="16"/>
                      </a:xfrm>
                    </p:grpSpPr>
                    <p:sp>
                      <p:nvSpPr>
                        <p:cNvPr id="176" name="Oval 1201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860" y="914"/>
                          <a:ext cx="10" cy="16"/>
                        </a:xfrm>
                        <a:prstGeom prst="ellipse">
                          <a:avLst/>
                        </a:pr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•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Wingdings" panose="05000000000000000000" pitchFamily="2" charset="2"/>
                            <a:buChar char="§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•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–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9pPr>
                        </a:lstStyle>
                        <a:p>
                          <a:pPr eaLnBrk="1" hangingPunct="1">
                            <a:spcBef>
                              <a:spcPct val="0"/>
                            </a:spcBef>
                            <a:buClrTx/>
                            <a:buFontTx/>
                            <a:buNone/>
                          </a:pPr>
                          <a:endParaRPr lang="en-US" altLang="en-US" sz="1800"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77" name="Oval 1202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2862" y="915"/>
                          <a:ext cx="7" cy="13"/>
                        </a:xfrm>
                        <a:prstGeom prst="ellipse">
                          <a:avLst/>
                        </a:pr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•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Wingdings" panose="05000000000000000000" pitchFamily="2" charset="2"/>
                            <a:buChar char="§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•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–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9pPr>
                        </a:lstStyle>
                        <a:p>
                          <a:pPr eaLnBrk="1" hangingPunct="1">
                            <a:spcBef>
                              <a:spcPct val="0"/>
                            </a:spcBef>
                            <a:buClrTx/>
                            <a:buFontTx/>
                            <a:buNone/>
                          </a:pPr>
                          <a:endParaRPr lang="en-US" altLang="en-US" sz="1800">
                            <a:cs typeface="Arial" panose="020B0604020202020204" pitchFamily="34" charset="0"/>
                          </a:endParaRPr>
                        </a:p>
                      </p:txBody>
                    </p:sp>
                  </p:grpSp>
                </p:grpSp>
              </p:grpSp>
              <p:grpSp>
                <p:nvGrpSpPr>
                  <p:cNvPr id="152" name="Group 1203"/>
                  <p:cNvGrpSpPr>
                    <a:grpSpLocks/>
                  </p:cNvGrpSpPr>
                  <p:nvPr/>
                </p:nvGrpSpPr>
                <p:grpSpPr bwMode="auto">
                  <a:xfrm>
                    <a:off x="2790" y="1204"/>
                    <a:ext cx="132" cy="351"/>
                    <a:chOff x="2790" y="1204"/>
                    <a:chExt cx="132" cy="351"/>
                  </a:xfrm>
                </p:grpSpPr>
                <p:grpSp>
                  <p:nvGrpSpPr>
                    <p:cNvPr id="167" name="Group 120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90" y="1204"/>
                      <a:ext cx="132" cy="351"/>
                      <a:chOff x="2790" y="1204"/>
                      <a:chExt cx="132" cy="351"/>
                    </a:xfrm>
                  </p:grpSpPr>
                  <p:sp>
                    <p:nvSpPr>
                      <p:cNvPr id="169" name="Freeform 120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790" y="1280"/>
                        <a:ext cx="95" cy="275"/>
                      </a:xfrm>
                      <a:custGeom>
                        <a:avLst/>
                        <a:gdLst>
                          <a:gd name="T0" fmla="*/ 17 w 95"/>
                          <a:gd name="T1" fmla="*/ 5 h 275"/>
                          <a:gd name="T2" fmla="*/ 18 w 95"/>
                          <a:gd name="T3" fmla="*/ 84 h 275"/>
                          <a:gd name="T4" fmla="*/ 18 w 95"/>
                          <a:gd name="T5" fmla="*/ 151 h 275"/>
                          <a:gd name="T6" fmla="*/ 22 w 95"/>
                          <a:gd name="T7" fmla="*/ 216 h 275"/>
                          <a:gd name="T8" fmla="*/ 11 w 95"/>
                          <a:gd name="T9" fmla="*/ 244 h 275"/>
                          <a:gd name="T10" fmla="*/ 2 w 95"/>
                          <a:gd name="T11" fmla="*/ 262 h 275"/>
                          <a:gd name="T12" fmla="*/ 0 w 95"/>
                          <a:gd name="T13" fmla="*/ 267 h 275"/>
                          <a:gd name="T14" fmla="*/ 4 w 95"/>
                          <a:gd name="T15" fmla="*/ 274 h 275"/>
                          <a:gd name="T16" fmla="*/ 21 w 95"/>
                          <a:gd name="T17" fmla="*/ 273 h 275"/>
                          <a:gd name="T18" fmla="*/ 36 w 95"/>
                          <a:gd name="T19" fmla="*/ 237 h 275"/>
                          <a:gd name="T20" fmla="*/ 37 w 95"/>
                          <a:gd name="T21" fmla="*/ 214 h 275"/>
                          <a:gd name="T22" fmla="*/ 48 w 95"/>
                          <a:gd name="T23" fmla="*/ 138 h 275"/>
                          <a:gd name="T24" fmla="*/ 49 w 95"/>
                          <a:gd name="T25" fmla="*/ 120 h 275"/>
                          <a:gd name="T26" fmla="*/ 49 w 95"/>
                          <a:gd name="T27" fmla="*/ 156 h 275"/>
                          <a:gd name="T28" fmla="*/ 54 w 95"/>
                          <a:gd name="T29" fmla="*/ 206 h 275"/>
                          <a:gd name="T30" fmla="*/ 52 w 95"/>
                          <a:gd name="T31" fmla="*/ 230 h 275"/>
                          <a:gd name="T32" fmla="*/ 60 w 95"/>
                          <a:gd name="T33" fmla="*/ 253 h 275"/>
                          <a:gd name="T34" fmla="*/ 70 w 95"/>
                          <a:gd name="T35" fmla="*/ 270 h 275"/>
                          <a:gd name="T36" fmla="*/ 85 w 95"/>
                          <a:gd name="T37" fmla="*/ 271 h 275"/>
                          <a:gd name="T38" fmla="*/ 89 w 95"/>
                          <a:gd name="T39" fmla="*/ 265 h 275"/>
                          <a:gd name="T40" fmla="*/ 73 w 95"/>
                          <a:gd name="T41" fmla="*/ 229 h 275"/>
                          <a:gd name="T42" fmla="*/ 72 w 95"/>
                          <a:gd name="T43" fmla="*/ 212 h 275"/>
                          <a:gd name="T44" fmla="*/ 75 w 95"/>
                          <a:gd name="T45" fmla="*/ 175 h 275"/>
                          <a:gd name="T46" fmla="*/ 81 w 95"/>
                          <a:gd name="T47" fmla="*/ 115 h 275"/>
                          <a:gd name="T48" fmla="*/ 94 w 95"/>
                          <a:gd name="T49" fmla="*/ 0 h 275"/>
                          <a:gd name="T50" fmla="*/ 17 w 95"/>
                          <a:gd name="T51" fmla="*/ 5 h 275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  <a:gd name="T63" fmla="*/ 0 60000 65536"/>
                          <a:gd name="T64" fmla="*/ 0 60000 65536"/>
                          <a:gd name="T65" fmla="*/ 0 60000 65536"/>
                          <a:gd name="T66" fmla="*/ 0 60000 65536"/>
                          <a:gd name="T67" fmla="*/ 0 60000 65536"/>
                          <a:gd name="T68" fmla="*/ 0 60000 65536"/>
                          <a:gd name="T69" fmla="*/ 0 60000 65536"/>
                          <a:gd name="T70" fmla="*/ 0 60000 65536"/>
                          <a:gd name="T71" fmla="*/ 0 60000 65536"/>
                          <a:gd name="T72" fmla="*/ 0 60000 65536"/>
                          <a:gd name="T73" fmla="*/ 0 60000 65536"/>
                          <a:gd name="T74" fmla="*/ 0 60000 65536"/>
                          <a:gd name="T75" fmla="*/ 0 60000 65536"/>
                          <a:gd name="T76" fmla="*/ 0 60000 65536"/>
                          <a:gd name="T77" fmla="*/ 0 60000 65536"/>
                          <a:gd name="T78" fmla="*/ 0 w 95"/>
                          <a:gd name="T79" fmla="*/ 0 h 275"/>
                          <a:gd name="T80" fmla="*/ 95 w 95"/>
                          <a:gd name="T81" fmla="*/ 275 h 275"/>
                        </a:gdLst>
                        <a:ahLst/>
                        <a:cxnLst>
                          <a:cxn ang="T52">
                            <a:pos x="T0" y="T1"/>
                          </a:cxn>
                          <a:cxn ang="T53">
                            <a:pos x="T2" y="T3"/>
                          </a:cxn>
                          <a:cxn ang="T54">
                            <a:pos x="T4" y="T5"/>
                          </a:cxn>
                          <a:cxn ang="T55">
                            <a:pos x="T6" y="T7"/>
                          </a:cxn>
                          <a:cxn ang="T56">
                            <a:pos x="T8" y="T9"/>
                          </a:cxn>
                          <a:cxn ang="T57">
                            <a:pos x="T10" y="T11"/>
                          </a:cxn>
                          <a:cxn ang="T58">
                            <a:pos x="T12" y="T13"/>
                          </a:cxn>
                          <a:cxn ang="T59">
                            <a:pos x="T14" y="T15"/>
                          </a:cxn>
                          <a:cxn ang="T60">
                            <a:pos x="T16" y="T17"/>
                          </a:cxn>
                          <a:cxn ang="T61">
                            <a:pos x="T18" y="T19"/>
                          </a:cxn>
                          <a:cxn ang="T62">
                            <a:pos x="T20" y="T21"/>
                          </a:cxn>
                          <a:cxn ang="T63">
                            <a:pos x="T22" y="T23"/>
                          </a:cxn>
                          <a:cxn ang="T64">
                            <a:pos x="T24" y="T25"/>
                          </a:cxn>
                          <a:cxn ang="T65">
                            <a:pos x="T26" y="T27"/>
                          </a:cxn>
                          <a:cxn ang="T66">
                            <a:pos x="T28" y="T29"/>
                          </a:cxn>
                          <a:cxn ang="T67">
                            <a:pos x="T30" y="T31"/>
                          </a:cxn>
                          <a:cxn ang="T68">
                            <a:pos x="T32" y="T33"/>
                          </a:cxn>
                          <a:cxn ang="T69">
                            <a:pos x="T34" y="T35"/>
                          </a:cxn>
                          <a:cxn ang="T70">
                            <a:pos x="T36" y="T37"/>
                          </a:cxn>
                          <a:cxn ang="T71">
                            <a:pos x="T38" y="T39"/>
                          </a:cxn>
                          <a:cxn ang="T72">
                            <a:pos x="T40" y="T41"/>
                          </a:cxn>
                          <a:cxn ang="T73">
                            <a:pos x="T42" y="T43"/>
                          </a:cxn>
                          <a:cxn ang="T74">
                            <a:pos x="T44" y="T45"/>
                          </a:cxn>
                          <a:cxn ang="T75">
                            <a:pos x="T46" y="T47"/>
                          </a:cxn>
                          <a:cxn ang="T76">
                            <a:pos x="T48" y="T49"/>
                          </a:cxn>
                          <a:cxn ang="T77">
                            <a:pos x="T50" y="T51"/>
                          </a:cxn>
                        </a:cxnLst>
                        <a:rect l="T78" t="T79" r="T80" b="T81"/>
                        <a:pathLst>
                          <a:path w="95" h="275">
                            <a:moveTo>
                              <a:pt x="17" y="5"/>
                            </a:moveTo>
                            <a:lnTo>
                              <a:pt x="18" y="84"/>
                            </a:lnTo>
                            <a:lnTo>
                              <a:pt x="18" y="151"/>
                            </a:lnTo>
                            <a:lnTo>
                              <a:pt x="22" y="216"/>
                            </a:lnTo>
                            <a:lnTo>
                              <a:pt x="11" y="244"/>
                            </a:lnTo>
                            <a:lnTo>
                              <a:pt x="2" y="262"/>
                            </a:lnTo>
                            <a:lnTo>
                              <a:pt x="0" y="267"/>
                            </a:lnTo>
                            <a:lnTo>
                              <a:pt x="4" y="274"/>
                            </a:lnTo>
                            <a:lnTo>
                              <a:pt x="21" y="273"/>
                            </a:lnTo>
                            <a:lnTo>
                              <a:pt x="36" y="237"/>
                            </a:lnTo>
                            <a:lnTo>
                              <a:pt x="37" y="214"/>
                            </a:lnTo>
                            <a:lnTo>
                              <a:pt x="48" y="138"/>
                            </a:lnTo>
                            <a:lnTo>
                              <a:pt x="49" y="120"/>
                            </a:lnTo>
                            <a:lnTo>
                              <a:pt x="49" y="156"/>
                            </a:lnTo>
                            <a:lnTo>
                              <a:pt x="54" y="206"/>
                            </a:lnTo>
                            <a:lnTo>
                              <a:pt x="52" y="230"/>
                            </a:lnTo>
                            <a:lnTo>
                              <a:pt x="60" y="253"/>
                            </a:lnTo>
                            <a:lnTo>
                              <a:pt x="70" y="270"/>
                            </a:lnTo>
                            <a:lnTo>
                              <a:pt x="85" y="271"/>
                            </a:lnTo>
                            <a:lnTo>
                              <a:pt x="89" y="265"/>
                            </a:lnTo>
                            <a:lnTo>
                              <a:pt x="73" y="229"/>
                            </a:lnTo>
                            <a:lnTo>
                              <a:pt x="72" y="212"/>
                            </a:lnTo>
                            <a:lnTo>
                              <a:pt x="75" y="175"/>
                            </a:lnTo>
                            <a:lnTo>
                              <a:pt x="81" y="115"/>
                            </a:lnTo>
                            <a:lnTo>
                              <a:pt x="94" y="0"/>
                            </a:lnTo>
                            <a:lnTo>
                              <a:pt x="17" y="5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  <p:sp>
                    <p:nvSpPr>
                      <p:cNvPr id="170" name="Freeform 120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899" y="1204"/>
                        <a:ext cx="23" cy="36"/>
                      </a:xfrm>
                      <a:custGeom>
                        <a:avLst/>
                        <a:gdLst>
                          <a:gd name="T0" fmla="*/ 22 w 23"/>
                          <a:gd name="T1" fmla="*/ 0 h 36"/>
                          <a:gd name="T2" fmla="*/ 22 w 23"/>
                          <a:gd name="T3" fmla="*/ 18 h 36"/>
                          <a:gd name="T4" fmla="*/ 0 w 23"/>
                          <a:gd name="T5" fmla="*/ 35 h 36"/>
                          <a:gd name="T6" fmla="*/ 10 w 23"/>
                          <a:gd name="T7" fmla="*/ 3 h 36"/>
                          <a:gd name="T8" fmla="*/ 22 w 23"/>
                          <a:gd name="T9" fmla="*/ 0 h 36"/>
                          <a:gd name="T10" fmla="*/ 0 60000 65536"/>
                          <a:gd name="T11" fmla="*/ 0 60000 65536"/>
                          <a:gd name="T12" fmla="*/ 0 60000 65536"/>
                          <a:gd name="T13" fmla="*/ 0 60000 65536"/>
                          <a:gd name="T14" fmla="*/ 0 60000 65536"/>
                          <a:gd name="T15" fmla="*/ 0 w 23"/>
                          <a:gd name="T16" fmla="*/ 0 h 36"/>
                          <a:gd name="T17" fmla="*/ 23 w 23"/>
                          <a:gd name="T18" fmla="*/ 36 h 36"/>
                        </a:gdLst>
                        <a:ahLst/>
                        <a:cxnLst>
                          <a:cxn ang="T10">
                            <a:pos x="T0" y="T1"/>
                          </a:cxn>
                          <a:cxn ang="T11">
                            <a:pos x="T2" y="T3"/>
                          </a:cxn>
                          <a:cxn ang="T12">
                            <a:pos x="T4" y="T5"/>
                          </a:cxn>
                          <a:cxn ang="T13">
                            <a:pos x="T6" y="T7"/>
                          </a:cxn>
                          <a:cxn ang="T14">
                            <a:pos x="T8" y="T9"/>
                          </a:cxn>
                        </a:cxnLst>
                        <a:rect l="T15" t="T16" r="T17" b="T18"/>
                        <a:pathLst>
                          <a:path w="23" h="36">
                            <a:moveTo>
                              <a:pt x="22" y="0"/>
                            </a:moveTo>
                            <a:lnTo>
                              <a:pt x="22" y="18"/>
                            </a:lnTo>
                            <a:lnTo>
                              <a:pt x="0" y="35"/>
                            </a:lnTo>
                            <a:lnTo>
                              <a:pt x="10" y="3"/>
                            </a:lnTo>
                            <a:lnTo>
                              <a:pt x="22" y="0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</p:grpSp>
                <p:sp>
                  <p:nvSpPr>
                    <p:cNvPr id="168" name="Freeform 1207"/>
                    <p:cNvSpPr>
                      <a:spLocks/>
                    </p:cNvSpPr>
                    <p:nvPr/>
                  </p:nvSpPr>
                  <p:spPr bwMode="auto">
                    <a:xfrm>
                      <a:off x="2839" y="1282"/>
                      <a:ext cx="9" cy="123"/>
                    </a:xfrm>
                    <a:custGeom>
                      <a:avLst/>
                      <a:gdLst>
                        <a:gd name="T0" fmla="*/ 8 w 9"/>
                        <a:gd name="T1" fmla="*/ 0 h 123"/>
                        <a:gd name="T2" fmla="*/ 8 w 9"/>
                        <a:gd name="T3" fmla="*/ 41 h 123"/>
                        <a:gd name="T4" fmla="*/ 6 w 9"/>
                        <a:gd name="T5" fmla="*/ 65 h 123"/>
                        <a:gd name="T6" fmla="*/ 4 w 9"/>
                        <a:gd name="T7" fmla="*/ 91 h 123"/>
                        <a:gd name="T8" fmla="*/ 0 w 9"/>
                        <a:gd name="T9" fmla="*/ 116 h 123"/>
                        <a:gd name="T10" fmla="*/ 1 w 9"/>
                        <a:gd name="T11" fmla="*/ 122 h 123"/>
                        <a:gd name="T12" fmla="*/ 8 w 9"/>
                        <a:gd name="T13" fmla="*/ 0 h 123"/>
                        <a:gd name="T14" fmla="*/ 0 60000 65536"/>
                        <a:gd name="T15" fmla="*/ 0 60000 65536"/>
                        <a:gd name="T16" fmla="*/ 0 60000 65536"/>
                        <a:gd name="T17" fmla="*/ 0 60000 65536"/>
                        <a:gd name="T18" fmla="*/ 0 60000 65536"/>
                        <a:gd name="T19" fmla="*/ 0 60000 65536"/>
                        <a:gd name="T20" fmla="*/ 0 60000 65536"/>
                        <a:gd name="T21" fmla="*/ 0 w 9"/>
                        <a:gd name="T22" fmla="*/ 0 h 123"/>
                        <a:gd name="T23" fmla="*/ 9 w 9"/>
                        <a:gd name="T24" fmla="*/ 123 h 123"/>
                      </a:gdLst>
                      <a:ahLst/>
                      <a:cxnLst>
                        <a:cxn ang="T14">
                          <a:pos x="T0" y="T1"/>
                        </a:cxn>
                        <a:cxn ang="T15">
                          <a:pos x="T2" y="T3"/>
                        </a:cxn>
                        <a:cxn ang="T16">
                          <a:pos x="T4" y="T5"/>
                        </a:cxn>
                        <a:cxn ang="T17">
                          <a:pos x="T6" y="T7"/>
                        </a:cxn>
                        <a:cxn ang="T18">
                          <a:pos x="T8" y="T9"/>
                        </a:cxn>
                        <a:cxn ang="T19">
                          <a:pos x="T10" y="T11"/>
                        </a:cxn>
                        <a:cxn ang="T20">
                          <a:pos x="T12" y="T13"/>
                        </a:cxn>
                      </a:cxnLst>
                      <a:rect l="T21" t="T22" r="T23" b="T24"/>
                      <a:pathLst>
                        <a:path w="9" h="123">
                          <a:moveTo>
                            <a:pt x="8" y="0"/>
                          </a:moveTo>
                          <a:lnTo>
                            <a:pt x="8" y="41"/>
                          </a:lnTo>
                          <a:lnTo>
                            <a:pt x="6" y="65"/>
                          </a:lnTo>
                          <a:lnTo>
                            <a:pt x="4" y="91"/>
                          </a:lnTo>
                          <a:lnTo>
                            <a:pt x="0" y="116"/>
                          </a:lnTo>
                          <a:lnTo>
                            <a:pt x="1" y="122"/>
                          </a:lnTo>
                          <a:lnTo>
                            <a:pt x="8" y="0"/>
                          </a:lnTo>
                        </a:path>
                      </a:pathLst>
                    </a:custGeom>
                    <a:blipFill dpi="0" rotWithShape="0">
                      <a:blip/>
                      <a:srcRect/>
                      <a:tile tx="0" ty="0" sx="100000" sy="100000" flip="none" algn="tl"/>
                    </a:blipFill>
                    <a:ln w="12700" cap="rnd">
                      <a:solidFill>
                        <a:srgbClr val="FF5F1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SG"/>
                    </a:p>
                  </p:txBody>
                </p:sp>
              </p:grpSp>
              <p:grpSp>
                <p:nvGrpSpPr>
                  <p:cNvPr id="153" name="Group 1208"/>
                  <p:cNvGrpSpPr>
                    <a:grpSpLocks/>
                  </p:cNvGrpSpPr>
                  <p:nvPr/>
                </p:nvGrpSpPr>
                <p:grpSpPr bwMode="auto">
                  <a:xfrm>
                    <a:off x="2765" y="960"/>
                    <a:ext cx="160" cy="331"/>
                    <a:chOff x="2765" y="960"/>
                    <a:chExt cx="160" cy="331"/>
                  </a:xfrm>
                </p:grpSpPr>
                <p:sp>
                  <p:nvSpPr>
                    <p:cNvPr id="157" name="Freeform 1209"/>
                    <p:cNvSpPr>
                      <a:spLocks/>
                    </p:cNvSpPr>
                    <p:nvPr/>
                  </p:nvSpPr>
                  <p:spPr bwMode="auto">
                    <a:xfrm>
                      <a:off x="2765" y="960"/>
                      <a:ext cx="160" cy="331"/>
                    </a:xfrm>
                    <a:custGeom>
                      <a:avLst/>
                      <a:gdLst>
                        <a:gd name="T0" fmla="*/ 63 w 160"/>
                        <a:gd name="T1" fmla="*/ 2 h 331"/>
                        <a:gd name="T2" fmla="*/ 14 w 160"/>
                        <a:gd name="T3" fmla="*/ 33 h 331"/>
                        <a:gd name="T4" fmla="*/ 6 w 160"/>
                        <a:gd name="T5" fmla="*/ 48 h 331"/>
                        <a:gd name="T6" fmla="*/ 0 w 160"/>
                        <a:gd name="T7" fmla="*/ 172 h 331"/>
                        <a:gd name="T8" fmla="*/ 2 w 160"/>
                        <a:gd name="T9" fmla="*/ 201 h 331"/>
                        <a:gd name="T10" fmla="*/ 21 w 160"/>
                        <a:gd name="T11" fmla="*/ 198 h 331"/>
                        <a:gd name="T12" fmla="*/ 20 w 160"/>
                        <a:gd name="T13" fmla="*/ 271 h 331"/>
                        <a:gd name="T14" fmla="*/ 29 w 160"/>
                        <a:gd name="T15" fmla="*/ 271 h 331"/>
                        <a:gd name="T16" fmla="*/ 38 w 160"/>
                        <a:gd name="T17" fmla="*/ 328 h 331"/>
                        <a:gd name="T18" fmla="*/ 72 w 160"/>
                        <a:gd name="T19" fmla="*/ 328 h 331"/>
                        <a:gd name="T20" fmla="*/ 100 w 160"/>
                        <a:gd name="T21" fmla="*/ 325 h 331"/>
                        <a:gd name="T22" fmla="*/ 119 w 160"/>
                        <a:gd name="T23" fmla="*/ 330 h 331"/>
                        <a:gd name="T24" fmla="*/ 147 w 160"/>
                        <a:gd name="T25" fmla="*/ 248 h 331"/>
                        <a:gd name="T26" fmla="*/ 159 w 160"/>
                        <a:gd name="T27" fmla="*/ 246 h 331"/>
                        <a:gd name="T28" fmla="*/ 148 w 160"/>
                        <a:gd name="T29" fmla="*/ 132 h 331"/>
                        <a:gd name="T30" fmla="*/ 147 w 160"/>
                        <a:gd name="T31" fmla="*/ 42 h 331"/>
                        <a:gd name="T32" fmla="*/ 140 w 160"/>
                        <a:gd name="T33" fmla="*/ 32 h 331"/>
                        <a:gd name="T34" fmla="*/ 88 w 160"/>
                        <a:gd name="T35" fmla="*/ 0 h 331"/>
                        <a:gd name="T36" fmla="*/ 78 w 160"/>
                        <a:gd name="T37" fmla="*/ 13 h 331"/>
                        <a:gd name="T38" fmla="*/ 63 w 160"/>
                        <a:gd name="T39" fmla="*/ 2 h 331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w 160"/>
                        <a:gd name="T61" fmla="*/ 0 h 331"/>
                        <a:gd name="T62" fmla="*/ 160 w 160"/>
                        <a:gd name="T63" fmla="*/ 331 h 331"/>
                      </a:gdLst>
                      <a:ahLst/>
                      <a:cxnLst>
                        <a:cxn ang="T40">
                          <a:pos x="T0" y="T1"/>
                        </a:cxn>
                        <a:cxn ang="T41">
                          <a:pos x="T2" y="T3"/>
                        </a:cxn>
                        <a:cxn ang="T42">
                          <a:pos x="T4" y="T5"/>
                        </a:cxn>
                        <a:cxn ang="T43">
                          <a:pos x="T6" y="T7"/>
                        </a:cxn>
                        <a:cxn ang="T44">
                          <a:pos x="T8" y="T9"/>
                        </a:cxn>
                        <a:cxn ang="T45">
                          <a:pos x="T10" y="T11"/>
                        </a:cxn>
                        <a:cxn ang="T46">
                          <a:pos x="T12" y="T13"/>
                        </a:cxn>
                        <a:cxn ang="T47">
                          <a:pos x="T14" y="T15"/>
                        </a:cxn>
                        <a:cxn ang="T48">
                          <a:pos x="T16" y="T17"/>
                        </a:cxn>
                        <a:cxn ang="T49">
                          <a:pos x="T18" y="T19"/>
                        </a:cxn>
                        <a:cxn ang="T50">
                          <a:pos x="T20" y="T21"/>
                        </a:cxn>
                        <a:cxn ang="T51">
                          <a:pos x="T22" y="T23"/>
                        </a:cxn>
                        <a:cxn ang="T52">
                          <a:pos x="T24" y="T25"/>
                        </a:cxn>
                        <a:cxn ang="T53">
                          <a:pos x="T26" y="T27"/>
                        </a:cxn>
                        <a:cxn ang="T54">
                          <a:pos x="T28" y="T29"/>
                        </a:cxn>
                        <a:cxn ang="T55">
                          <a:pos x="T30" y="T31"/>
                        </a:cxn>
                        <a:cxn ang="T56">
                          <a:pos x="T32" y="T33"/>
                        </a:cxn>
                        <a:cxn ang="T57">
                          <a:pos x="T34" y="T35"/>
                        </a:cxn>
                        <a:cxn ang="T58">
                          <a:pos x="T36" y="T37"/>
                        </a:cxn>
                        <a:cxn ang="T59">
                          <a:pos x="T38" y="T39"/>
                        </a:cxn>
                      </a:cxnLst>
                      <a:rect l="T60" t="T61" r="T62" b="T63"/>
                      <a:pathLst>
                        <a:path w="160" h="331">
                          <a:moveTo>
                            <a:pt x="63" y="2"/>
                          </a:moveTo>
                          <a:lnTo>
                            <a:pt x="14" y="33"/>
                          </a:lnTo>
                          <a:lnTo>
                            <a:pt x="6" y="48"/>
                          </a:lnTo>
                          <a:lnTo>
                            <a:pt x="0" y="172"/>
                          </a:lnTo>
                          <a:lnTo>
                            <a:pt x="2" y="201"/>
                          </a:lnTo>
                          <a:lnTo>
                            <a:pt x="21" y="198"/>
                          </a:lnTo>
                          <a:lnTo>
                            <a:pt x="20" y="271"/>
                          </a:lnTo>
                          <a:lnTo>
                            <a:pt x="29" y="271"/>
                          </a:lnTo>
                          <a:lnTo>
                            <a:pt x="38" y="328"/>
                          </a:lnTo>
                          <a:lnTo>
                            <a:pt x="72" y="328"/>
                          </a:lnTo>
                          <a:lnTo>
                            <a:pt x="100" y="325"/>
                          </a:lnTo>
                          <a:lnTo>
                            <a:pt x="119" y="330"/>
                          </a:lnTo>
                          <a:lnTo>
                            <a:pt x="147" y="248"/>
                          </a:lnTo>
                          <a:lnTo>
                            <a:pt x="159" y="246"/>
                          </a:lnTo>
                          <a:lnTo>
                            <a:pt x="148" y="132"/>
                          </a:lnTo>
                          <a:lnTo>
                            <a:pt x="147" y="42"/>
                          </a:lnTo>
                          <a:lnTo>
                            <a:pt x="140" y="32"/>
                          </a:lnTo>
                          <a:lnTo>
                            <a:pt x="88" y="0"/>
                          </a:lnTo>
                          <a:lnTo>
                            <a:pt x="78" y="13"/>
                          </a:lnTo>
                          <a:lnTo>
                            <a:pt x="63" y="2"/>
                          </a:lnTo>
                        </a:path>
                      </a:pathLst>
                    </a:custGeom>
                    <a:blipFill dpi="0" rotWithShape="0">
                      <a:blip/>
                      <a:srcRect/>
                      <a:tile tx="0" ty="0" sx="100000" sy="100000" flip="none" algn="tl"/>
                    </a:blip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SG"/>
                    </a:p>
                  </p:txBody>
                </p:sp>
                <p:grpSp>
                  <p:nvGrpSpPr>
                    <p:cNvPr id="158" name="Group 121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786" y="1026"/>
                      <a:ext cx="99" cy="206"/>
                      <a:chOff x="2786" y="1026"/>
                      <a:chExt cx="99" cy="206"/>
                    </a:xfrm>
                  </p:grpSpPr>
                  <p:grpSp>
                    <p:nvGrpSpPr>
                      <p:cNvPr id="159" name="Group 121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89" y="1118"/>
                        <a:ext cx="70" cy="114"/>
                        <a:chOff x="2789" y="1118"/>
                        <a:chExt cx="70" cy="114"/>
                      </a:xfrm>
                    </p:grpSpPr>
                    <p:sp>
                      <p:nvSpPr>
                        <p:cNvPr id="165" name="Freeform 121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98" y="1118"/>
                          <a:ext cx="61" cy="114"/>
                        </a:xfrm>
                        <a:custGeom>
                          <a:avLst/>
                          <a:gdLst>
                            <a:gd name="T0" fmla="*/ 0 w 61"/>
                            <a:gd name="T1" fmla="*/ 113 h 114"/>
                            <a:gd name="T2" fmla="*/ 59 w 61"/>
                            <a:gd name="T3" fmla="*/ 107 h 114"/>
                            <a:gd name="T4" fmla="*/ 60 w 61"/>
                            <a:gd name="T5" fmla="*/ 0 h 114"/>
                            <a:gd name="T6" fmla="*/ 0 60000 65536"/>
                            <a:gd name="T7" fmla="*/ 0 60000 65536"/>
                            <a:gd name="T8" fmla="*/ 0 60000 65536"/>
                            <a:gd name="T9" fmla="*/ 0 w 61"/>
                            <a:gd name="T10" fmla="*/ 0 h 114"/>
                            <a:gd name="T11" fmla="*/ 61 w 61"/>
                            <a:gd name="T12" fmla="*/ 114 h 114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61" h="114">
                              <a:moveTo>
                                <a:pt x="0" y="113"/>
                              </a:moveTo>
                              <a:lnTo>
                                <a:pt x="59" y="107"/>
                              </a:lnTo>
                              <a:lnTo>
                                <a:pt x="60" y="0"/>
                              </a:lnTo>
                            </a:path>
                          </a:pathLst>
                        </a:custGeom>
                        <a:noFill/>
                        <a:ln w="12700" cap="rnd">
                          <a:solidFill>
                            <a:srgbClr val="9F3FDF"/>
                          </a:solidFill>
                          <a:round/>
                          <a:headEnd type="none" w="sm" len="sm"/>
                          <a:tailEnd type="none" w="sm" len="sm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sp>
                      <p:nvSpPr>
                        <p:cNvPr id="166" name="Freeform 121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89" y="1132"/>
                          <a:ext cx="69" cy="29"/>
                        </a:xfrm>
                        <a:custGeom>
                          <a:avLst/>
                          <a:gdLst>
                            <a:gd name="T0" fmla="*/ 0 w 69"/>
                            <a:gd name="T1" fmla="*/ 28 h 29"/>
                            <a:gd name="T2" fmla="*/ 24 w 69"/>
                            <a:gd name="T3" fmla="*/ 20 h 29"/>
                            <a:gd name="T4" fmla="*/ 68 w 69"/>
                            <a:gd name="T5" fmla="*/ 0 h 29"/>
                            <a:gd name="T6" fmla="*/ 0 60000 65536"/>
                            <a:gd name="T7" fmla="*/ 0 60000 65536"/>
                            <a:gd name="T8" fmla="*/ 0 60000 65536"/>
                            <a:gd name="T9" fmla="*/ 0 w 69"/>
                            <a:gd name="T10" fmla="*/ 0 h 29"/>
                            <a:gd name="T11" fmla="*/ 69 w 69"/>
                            <a:gd name="T12" fmla="*/ 29 h 29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69" h="29">
                              <a:moveTo>
                                <a:pt x="0" y="28"/>
                              </a:moveTo>
                              <a:lnTo>
                                <a:pt x="24" y="20"/>
                              </a:lnTo>
                              <a:lnTo>
                                <a:pt x="68" y="0"/>
                              </a:lnTo>
                            </a:path>
                          </a:pathLst>
                        </a:custGeom>
                        <a:noFill/>
                        <a:ln w="12700" cap="rnd">
                          <a:solidFill>
                            <a:srgbClr val="9F3FDF"/>
                          </a:solidFill>
                          <a:round/>
                          <a:headEnd type="none" w="sm" len="sm"/>
                          <a:tailEnd type="none" w="sm" len="sm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</p:grpSp>
                  <p:grpSp>
                    <p:nvGrpSpPr>
                      <p:cNvPr id="160" name="Group 121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786" y="1026"/>
                        <a:ext cx="99" cy="133"/>
                        <a:chOff x="2786" y="1026"/>
                        <a:chExt cx="99" cy="133"/>
                      </a:xfrm>
                    </p:grpSpPr>
                    <p:sp>
                      <p:nvSpPr>
                        <p:cNvPr id="161" name="Freeform 121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93" y="1026"/>
                          <a:ext cx="85" cy="101"/>
                        </a:xfrm>
                        <a:custGeom>
                          <a:avLst/>
                          <a:gdLst>
                            <a:gd name="T0" fmla="*/ 0 w 85"/>
                            <a:gd name="T1" fmla="*/ 35 h 101"/>
                            <a:gd name="T2" fmla="*/ 54 w 85"/>
                            <a:gd name="T3" fmla="*/ 0 h 101"/>
                            <a:gd name="T4" fmla="*/ 84 w 85"/>
                            <a:gd name="T5" fmla="*/ 67 h 101"/>
                            <a:gd name="T6" fmla="*/ 30 w 85"/>
                            <a:gd name="T7" fmla="*/ 100 h 101"/>
                            <a:gd name="T8" fmla="*/ 0 w 85"/>
                            <a:gd name="T9" fmla="*/ 35 h 101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  <a:gd name="T15" fmla="*/ 0 w 85"/>
                            <a:gd name="T16" fmla="*/ 0 h 101"/>
                            <a:gd name="T17" fmla="*/ 85 w 85"/>
                            <a:gd name="T18" fmla="*/ 101 h 101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T15" t="T16" r="T17" b="T18"/>
                          <a:pathLst>
                            <a:path w="85" h="101">
                              <a:moveTo>
                                <a:pt x="0" y="35"/>
                              </a:moveTo>
                              <a:lnTo>
                                <a:pt x="54" y="0"/>
                              </a:lnTo>
                              <a:lnTo>
                                <a:pt x="84" y="67"/>
                              </a:lnTo>
                              <a:lnTo>
                                <a:pt x="30" y="100"/>
                              </a:lnTo>
                              <a:lnTo>
                                <a:pt x="0" y="35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grpSp>
                      <p:nvGrpSpPr>
                        <p:cNvPr id="162" name="Group 121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786" y="1068"/>
                          <a:ext cx="99" cy="91"/>
                          <a:chOff x="2786" y="1068"/>
                          <a:chExt cx="99" cy="91"/>
                        </a:xfrm>
                      </p:grpSpPr>
                      <p:sp>
                        <p:nvSpPr>
                          <p:cNvPr id="163" name="Freeform 121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847" y="1068"/>
                            <a:ext cx="38" cy="55"/>
                          </a:xfrm>
                          <a:custGeom>
                            <a:avLst/>
                            <a:gdLst>
                              <a:gd name="T0" fmla="*/ 0 w 38"/>
                              <a:gd name="T1" fmla="*/ 33 h 55"/>
                              <a:gd name="T2" fmla="*/ 9 w 38"/>
                              <a:gd name="T3" fmla="*/ 25 h 55"/>
                              <a:gd name="T4" fmla="*/ 14 w 38"/>
                              <a:gd name="T5" fmla="*/ 9 h 55"/>
                              <a:gd name="T6" fmla="*/ 21 w 38"/>
                              <a:gd name="T7" fmla="*/ 4 h 55"/>
                              <a:gd name="T8" fmla="*/ 25 w 38"/>
                              <a:gd name="T9" fmla="*/ 0 h 55"/>
                              <a:gd name="T10" fmla="*/ 27 w 38"/>
                              <a:gd name="T11" fmla="*/ 1 h 55"/>
                              <a:gd name="T12" fmla="*/ 28 w 38"/>
                              <a:gd name="T13" fmla="*/ 5 h 55"/>
                              <a:gd name="T14" fmla="*/ 35 w 38"/>
                              <a:gd name="T15" fmla="*/ 13 h 55"/>
                              <a:gd name="T16" fmla="*/ 37 w 38"/>
                              <a:gd name="T17" fmla="*/ 26 h 55"/>
                              <a:gd name="T18" fmla="*/ 35 w 38"/>
                              <a:gd name="T19" fmla="*/ 36 h 55"/>
                              <a:gd name="T20" fmla="*/ 24 w 38"/>
                              <a:gd name="T21" fmla="*/ 46 h 55"/>
                              <a:gd name="T22" fmla="*/ 4 w 38"/>
                              <a:gd name="T23" fmla="*/ 54 h 55"/>
                              <a:gd name="T24" fmla="*/ 0 w 38"/>
                              <a:gd name="T25" fmla="*/ 33 h 55"/>
                              <a:gd name="T26" fmla="*/ 0 60000 65536"/>
                              <a:gd name="T27" fmla="*/ 0 60000 65536"/>
                              <a:gd name="T28" fmla="*/ 0 60000 65536"/>
                              <a:gd name="T29" fmla="*/ 0 60000 65536"/>
                              <a:gd name="T30" fmla="*/ 0 60000 65536"/>
                              <a:gd name="T31" fmla="*/ 0 60000 65536"/>
                              <a:gd name="T32" fmla="*/ 0 60000 65536"/>
                              <a:gd name="T33" fmla="*/ 0 60000 65536"/>
                              <a:gd name="T34" fmla="*/ 0 60000 65536"/>
                              <a:gd name="T35" fmla="*/ 0 60000 65536"/>
                              <a:gd name="T36" fmla="*/ 0 60000 65536"/>
                              <a:gd name="T37" fmla="*/ 0 60000 65536"/>
                              <a:gd name="T38" fmla="*/ 0 60000 65536"/>
                              <a:gd name="T39" fmla="*/ 0 w 38"/>
                              <a:gd name="T40" fmla="*/ 0 h 55"/>
                              <a:gd name="T41" fmla="*/ 38 w 38"/>
                              <a:gd name="T42" fmla="*/ 55 h 55"/>
                            </a:gdLst>
                            <a:ahLst/>
                            <a:cxnLst>
                              <a:cxn ang="T26">
                                <a:pos x="T0" y="T1"/>
                              </a:cxn>
                              <a:cxn ang="T27">
                                <a:pos x="T2" y="T3"/>
                              </a:cxn>
                              <a:cxn ang="T28">
                                <a:pos x="T4" y="T5"/>
                              </a:cxn>
                              <a:cxn ang="T29">
                                <a:pos x="T6" y="T7"/>
                              </a:cxn>
                              <a:cxn ang="T30">
                                <a:pos x="T8" y="T9"/>
                              </a:cxn>
                              <a:cxn ang="T31">
                                <a:pos x="T10" y="T11"/>
                              </a:cxn>
                              <a:cxn ang="T32">
                                <a:pos x="T12" y="T13"/>
                              </a:cxn>
                              <a:cxn ang="T33">
                                <a:pos x="T14" y="T15"/>
                              </a:cxn>
                              <a:cxn ang="T34">
                                <a:pos x="T16" y="T17"/>
                              </a:cxn>
                              <a:cxn ang="T35">
                                <a:pos x="T18" y="T19"/>
                              </a:cxn>
                              <a:cxn ang="T36">
                                <a:pos x="T20" y="T21"/>
                              </a:cxn>
                              <a:cxn ang="T37">
                                <a:pos x="T22" y="T23"/>
                              </a:cxn>
                              <a:cxn ang="T38">
                                <a:pos x="T24" y="T25"/>
                              </a:cxn>
                            </a:cxnLst>
                            <a:rect l="T39" t="T40" r="T41" b="T42"/>
                            <a:pathLst>
                              <a:path w="38" h="55">
                                <a:moveTo>
                                  <a:pt x="0" y="33"/>
                                </a:moveTo>
                                <a:lnTo>
                                  <a:pt x="9" y="25"/>
                                </a:lnTo>
                                <a:lnTo>
                                  <a:pt x="14" y="9"/>
                                </a:lnTo>
                                <a:lnTo>
                                  <a:pt x="21" y="4"/>
                                </a:lnTo>
                                <a:lnTo>
                                  <a:pt x="25" y="0"/>
                                </a:lnTo>
                                <a:lnTo>
                                  <a:pt x="27" y="1"/>
                                </a:lnTo>
                                <a:lnTo>
                                  <a:pt x="28" y="5"/>
                                </a:lnTo>
                                <a:lnTo>
                                  <a:pt x="35" y="13"/>
                                </a:lnTo>
                                <a:lnTo>
                                  <a:pt x="37" y="26"/>
                                </a:lnTo>
                                <a:lnTo>
                                  <a:pt x="35" y="36"/>
                                </a:lnTo>
                                <a:lnTo>
                                  <a:pt x="24" y="46"/>
                                </a:lnTo>
                                <a:lnTo>
                                  <a:pt x="4" y="54"/>
                                </a:lnTo>
                                <a:lnTo>
                                  <a:pt x="0" y="33"/>
                                </a:lnTo>
                              </a:path>
                            </a:pathLst>
                          </a:custGeom>
                          <a:blipFill dpi="0" rotWithShape="0">
                            <a:blip/>
                            <a:srcRect/>
                            <a:tile tx="0" ty="0" sx="100000" sy="100000" flip="none" algn="tl"/>
                          </a:blip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 cap="rnd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SG"/>
                          </a:p>
                        </p:txBody>
                      </p:sp>
                      <p:sp>
                        <p:nvSpPr>
                          <p:cNvPr id="164" name="Freeform 1218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786" y="1099"/>
                            <a:ext cx="69" cy="60"/>
                          </a:xfrm>
                          <a:custGeom>
                            <a:avLst/>
                            <a:gdLst>
                              <a:gd name="T0" fmla="*/ 0 w 69"/>
                              <a:gd name="T1" fmla="*/ 59 h 60"/>
                              <a:gd name="T2" fmla="*/ 28 w 69"/>
                              <a:gd name="T3" fmla="*/ 49 h 60"/>
                              <a:gd name="T4" fmla="*/ 49 w 69"/>
                              <a:gd name="T5" fmla="*/ 37 h 60"/>
                              <a:gd name="T6" fmla="*/ 68 w 69"/>
                              <a:gd name="T7" fmla="*/ 26 h 60"/>
                              <a:gd name="T8" fmla="*/ 61 w 69"/>
                              <a:gd name="T9" fmla="*/ 0 h 60"/>
                              <a:gd name="T10" fmla="*/ 25 w 69"/>
                              <a:gd name="T11" fmla="*/ 16 h 60"/>
                              <a:gd name="T12" fmla="*/ 3 w 69"/>
                              <a:gd name="T13" fmla="*/ 24 h 60"/>
                              <a:gd name="T14" fmla="*/ 2 w 69"/>
                              <a:gd name="T15" fmla="*/ 20 h 60"/>
                              <a:gd name="T16" fmla="*/ 0 w 69"/>
                              <a:gd name="T17" fmla="*/ 59 h 60"/>
                              <a:gd name="T18" fmla="*/ 0 60000 65536"/>
                              <a:gd name="T19" fmla="*/ 0 60000 65536"/>
                              <a:gd name="T20" fmla="*/ 0 60000 65536"/>
                              <a:gd name="T21" fmla="*/ 0 60000 65536"/>
                              <a:gd name="T22" fmla="*/ 0 60000 65536"/>
                              <a:gd name="T23" fmla="*/ 0 60000 65536"/>
                              <a:gd name="T24" fmla="*/ 0 60000 65536"/>
                              <a:gd name="T25" fmla="*/ 0 60000 65536"/>
                              <a:gd name="T26" fmla="*/ 0 60000 65536"/>
                              <a:gd name="T27" fmla="*/ 0 w 69"/>
                              <a:gd name="T28" fmla="*/ 0 h 60"/>
                              <a:gd name="T29" fmla="*/ 69 w 69"/>
                              <a:gd name="T30" fmla="*/ 60 h 60"/>
                            </a:gdLst>
                            <a:ahLst/>
                            <a:cxnLst>
                              <a:cxn ang="T18">
                                <a:pos x="T0" y="T1"/>
                              </a:cxn>
                              <a:cxn ang="T19">
                                <a:pos x="T2" y="T3"/>
                              </a:cxn>
                              <a:cxn ang="T20">
                                <a:pos x="T4" y="T5"/>
                              </a:cxn>
                              <a:cxn ang="T21">
                                <a:pos x="T6" y="T7"/>
                              </a:cxn>
                              <a:cxn ang="T22">
                                <a:pos x="T8" y="T9"/>
                              </a:cxn>
                              <a:cxn ang="T23">
                                <a:pos x="T10" y="T11"/>
                              </a:cxn>
                              <a:cxn ang="T24">
                                <a:pos x="T12" y="T13"/>
                              </a:cxn>
                              <a:cxn ang="T25">
                                <a:pos x="T14" y="T15"/>
                              </a:cxn>
                              <a:cxn ang="T26">
                                <a:pos x="T16" y="T17"/>
                              </a:cxn>
                            </a:cxnLst>
                            <a:rect l="T27" t="T28" r="T29" b="T30"/>
                            <a:pathLst>
                              <a:path w="69" h="60">
                                <a:moveTo>
                                  <a:pt x="0" y="59"/>
                                </a:moveTo>
                                <a:lnTo>
                                  <a:pt x="28" y="49"/>
                                </a:lnTo>
                                <a:lnTo>
                                  <a:pt x="49" y="37"/>
                                </a:lnTo>
                                <a:lnTo>
                                  <a:pt x="68" y="26"/>
                                </a:lnTo>
                                <a:lnTo>
                                  <a:pt x="61" y="0"/>
                                </a:lnTo>
                                <a:lnTo>
                                  <a:pt x="25" y="16"/>
                                </a:lnTo>
                                <a:lnTo>
                                  <a:pt x="3" y="24"/>
                                </a:lnTo>
                                <a:lnTo>
                                  <a:pt x="2" y="20"/>
                                </a:lnTo>
                                <a:lnTo>
                                  <a:pt x="0" y="59"/>
                                </a:lnTo>
                              </a:path>
                            </a:pathLst>
                          </a:custGeom>
                          <a:blipFill dpi="0" rotWithShape="0">
                            <a:blip/>
                            <a:srcRect/>
                            <a:tile tx="0" ty="0" sx="100000" sy="100000" flip="none" algn="tl"/>
                          </a:blip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 cap="rnd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SG"/>
                          </a:p>
                        </p:txBody>
                      </p:sp>
                    </p:grpSp>
                  </p:grpSp>
                </p:grpSp>
              </p:grpSp>
              <p:grpSp>
                <p:nvGrpSpPr>
                  <p:cNvPr id="154" name="Group 1219"/>
                  <p:cNvGrpSpPr>
                    <a:grpSpLocks/>
                  </p:cNvGrpSpPr>
                  <p:nvPr/>
                </p:nvGrpSpPr>
                <p:grpSpPr bwMode="auto">
                  <a:xfrm>
                    <a:off x="2785" y="1509"/>
                    <a:ext cx="101" cy="78"/>
                    <a:chOff x="2785" y="1509"/>
                    <a:chExt cx="101" cy="78"/>
                  </a:xfrm>
                </p:grpSpPr>
                <p:sp>
                  <p:nvSpPr>
                    <p:cNvPr id="155" name="Freeform 1220"/>
                    <p:cNvSpPr>
                      <a:spLocks/>
                    </p:cNvSpPr>
                    <p:nvPr/>
                  </p:nvSpPr>
                  <p:spPr bwMode="auto">
                    <a:xfrm>
                      <a:off x="2840" y="1509"/>
                      <a:ext cx="46" cy="74"/>
                    </a:xfrm>
                    <a:custGeom>
                      <a:avLst/>
                      <a:gdLst>
                        <a:gd name="T0" fmla="*/ 3 w 46"/>
                        <a:gd name="T1" fmla="*/ 0 h 74"/>
                        <a:gd name="T2" fmla="*/ 0 w 46"/>
                        <a:gd name="T3" fmla="*/ 11 h 74"/>
                        <a:gd name="T4" fmla="*/ 0 w 46"/>
                        <a:gd name="T5" fmla="*/ 33 h 74"/>
                        <a:gd name="T6" fmla="*/ 4 w 46"/>
                        <a:gd name="T7" fmla="*/ 25 h 74"/>
                        <a:gd name="T8" fmla="*/ 9 w 46"/>
                        <a:gd name="T9" fmla="*/ 35 h 74"/>
                        <a:gd name="T10" fmla="*/ 11 w 46"/>
                        <a:gd name="T11" fmla="*/ 50 h 74"/>
                        <a:gd name="T12" fmla="*/ 18 w 46"/>
                        <a:gd name="T13" fmla="*/ 63 h 74"/>
                        <a:gd name="T14" fmla="*/ 29 w 46"/>
                        <a:gd name="T15" fmla="*/ 71 h 74"/>
                        <a:gd name="T16" fmla="*/ 37 w 46"/>
                        <a:gd name="T17" fmla="*/ 73 h 74"/>
                        <a:gd name="T18" fmla="*/ 45 w 46"/>
                        <a:gd name="T19" fmla="*/ 71 h 74"/>
                        <a:gd name="T20" fmla="*/ 45 w 46"/>
                        <a:gd name="T21" fmla="*/ 57 h 74"/>
                        <a:gd name="T22" fmla="*/ 39 w 46"/>
                        <a:gd name="T23" fmla="*/ 36 h 74"/>
                        <a:gd name="T24" fmla="*/ 35 w 46"/>
                        <a:gd name="T25" fmla="*/ 41 h 74"/>
                        <a:gd name="T26" fmla="*/ 29 w 46"/>
                        <a:gd name="T27" fmla="*/ 41 h 74"/>
                        <a:gd name="T28" fmla="*/ 20 w 46"/>
                        <a:gd name="T29" fmla="*/ 40 h 74"/>
                        <a:gd name="T30" fmla="*/ 14 w 46"/>
                        <a:gd name="T31" fmla="*/ 31 h 74"/>
                        <a:gd name="T32" fmla="*/ 8 w 46"/>
                        <a:gd name="T33" fmla="*/ 19 h 74"/>
                        <a:gd name="T34" fmla="*/ 3 w 46"/>
                        <a:gd name="T35" fmla="*/ 0 h 74"/>
                        <a:gd name="T36" fmla="*/ 0 60000 65536"/>
                        <a:gd name="T37" fmla="*/ 0 60000 6553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w 46"/>
                        <a:gd name="T55" fmla="*/ 0 h 74"/>
                        <a:gd name="T56" fmla="*/ 46 w 46"/>
                        <a:gd name="T57" fmla="*/ 74 h 74"/>
                      </a:gdLst>
                      <a:ahLst/>
                      <a:cxnLst>
                        <a:cxn ang="T36">
                          <a:pos x="T0" y="T1"/>
                        </a:cxn>
                        <a:cxn ang="T37">
                          <a:pos x="T2" y="T3"/>
                        </a:cxn>
                        <a:cxn ang="T38">
                          <a:pos x="T4" y="T5"/>
                        </a:cxn>
                        <a:cxn ang="T39">
                          <a:pos x="T6" y="T7"/>
                        </a:cxn>
                        <a:cxn ang="T40">
                          <a:pos x="T8" y="T9"/>
                        </a:cxn>
                        <a:cxn ang="T41">
                          <a:pos x="T10" y="T11"/>
                        </a:cxn>
                        <a:cxn ang="T42">
                          <a:pos x="T12" y="T13"/>
                        </a:cxn>
                        <a:cxn ang="T43">
                          <a:pos x="T14" y="T15"/>
                        </a:cxn>
                        <a:cxn ang="T44">
                          <a:pos x="T16" y="T17"/>
                        </a:cxn>
                        <a:cxn ang="T45">
                          <a:pos x="T18" y="T19"/>
                        </a:cxn>
                        <a:cxn ang="T46">
                          <a:pos x="T20" y="T21"/>
                        </a:cxn>
                        <a:cxn ang="T47">
                          <a:pos x="T22" y="T23"/>
                        </a:cxn>
                        <a:cxn ang="T48">
                          <a:pos x="T24" y="T25"/>
                        </a:cxn>
                        <a:cxn ang="T49">
                          <a:pos x="T26" y="T27"/>
                        </a:cxn>
                        <a:cxn ang="T50">
                          <a:pos x="T28" y="T29"/>
                        </a:cxn>
                        <a:cxn ang="T51">
                          <a:pos x="T30" y="T31"/>
                        </a:cxn>
                        <a:cxn ang="T52">
                          <a:pos x="T32" y="T33"/>
                        </a:cxn>
                        <a:cxn ang="T53">
                          <a:pos x="T34" y="T35"/>
                        </a:cxn>
                      </a:cxnLst>
                      <a:rect l="T54" t="T55" r="T56" b="T57"/>
                      <a:pathLst>
                        <a:path w="46" h="74">
                          <a:moveTo>
                            <a:pt x="3" y="0"/>
                          </a:moveTo>
                          <a:lnTo>
                            <a:pt x="0" y="11"/>
                          </a:lnTo>
                          <a:lnTo>
                            <a:pt x="0" y="33"/>
                          </a:lnTo>
                          <a:lnTo>
                            <a:pt x="4" y="25"/>
                          </a:lnTo>
                          <a:lnTo>
                            <a:pt x="9" y="35"/>
                          </a:lnTo>
                          <a:lnTo>
                            <a:pt x="11" y="50"/>
                          </a:lnTo>
                          <a:lnTo>
                            <a:pt x="18" y="63"/>
                          </a:lnTo>
                          <a:lnTo>
                            <a:pt x="29" y="71"/>
                          </a:lnTo>
                          <a:lnTo>
                            <a:pt x="37" y="73"/>
                          </a:lnTo>
                          <a:lnTo>
                            <a:pt x="45" y="71"/>
                          </a:lnTo>
                          <a:lnTo>
                            <a:pt x="45" y="57"/>
                          </a:lnTo>
                          <a:lnTo>
                            <a:pt x="39" y="36"/>
                          </a:lnTo>
                          <a:lnTo>
                            <a:pt x="35" y="41"/>
                          </a:lnTo>
                          <a:lnTo>
                            <a:pt x="29" y="41"/>
                          </a:lnTo>
                          <a:lnTo>
                            <a:pt x="20" y="40"/>
                          </a:lnTo>
                          <a:lnTo>
                            <a:pt x="14" y="31"/>
                          </a:lnTo>
                          <a:lnTo>
                            <a:pt x="8" y="19"/>
                          </a:lnTo>
                          <a:lnTo>
                            <a:pt x="3" y="0"/>
                          </a:lnTo>
                        </a:path>
                      </a:pathLst>
                    </a:custGeom>
                    <a:blipFill dpi="0" rotWithShape="0">
                      <a:blip/>
                      <a:srcRect/>
                      <a:tile tx="0" ty="0" sx="100000" sy="100000" flip="none" algn="tl"/>
                    </a:blip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SG"/>
                    </a:p>
                  </p:txBody>
                </p:sp>
                <p:sp>
                  <p:nvSpPr>
                    <p:cNvPr id="156" name="Freeform 1221"/>
                    <p:cNvSpPr>
                      <a:spLocks/>
                    </p:cNvSpPr>
                    <p:nvPr/>
                  </p:nvSpPr>
                  <p:spPr bwMode="auto">
                    <a:xfrm>
                      <a:off x="2785" y="1511"/>
                      <a:ext cx="43" cy="76"/>
                    </a:xfrm>
                    <a:custGeom>
                      <a:avLst/>
                      <a:gdLst>
                        <a:gd name="T0" fmla="*/ 41 w 43"/>
                        <a:gd name="T1" fmla="*/ 0 h 76"/>
                        <a:gd name="T2" fmla="*/ 42 w 43"/>
                        <a:gd name="T3" fmla="*/ 30 h 76"/>
                        <a:gd name="T4" fmla="*/ 39 w 43"/>
                        <a:gd name="T5" fmla="*/ 22 h 76"/>
                        <a:gd name="T6" fmla="*/ 36 w 43"/>
                        <a:gd name="T7" fmla="*/ 32 h 76"/>
                        <a:gd name="T8" fmla="*/ 33 w 43"/>
                        <a:gd name="T9" fmla="*/ 46 h 76"/>
                        <a:gd name="T10" fmla="*/ 29 w 43"/>
                        <a:gd name="T11" fmla="*/ 58 h 76"/>
                        <a:gd name="T12" fmla="*/ 21 w 43"/>
                        <a:gd name="T13" fmla="*/ 67 h 76"/>
                        <a:gd name="T14" fmla="*/ 13 w 43"/>
                        <a:gd name="T15" fmla="*/ 73 h 76"/>
                        <a:gd name="T16" fmla="*/ 5 w 43"/>
                        <a:gd name="T17" fmla="*/ 75 h 76"/>
                        <a:gd name="T18" fmla="*/ 3 w 43"/>
                        <a:gd name="T19" fmla="*/ 71 h 76"/>
                        <a:gd name="T20" fmla="*/ 0 w 43"/>
                        <a:gd name="T21" fmla="*/ 64 h 76"/>
                        <a:gd name="T22" fmla="*/ 0 w 43"/>
                        <a:gd name="T23" fmla="*/ 57 h 76"/>
                        <a:gd name="T24" fmla="*/ 1 w 43"/>
                        <a:gd name="T25" fmla="*/ 49 h 76"/>
                        <a:gd name="T26" fmla="*/ 4 w 43"/>
                        <a:gd name="T27" fmla="*/ 36 h 76"/>
                        <a:gd name="T28" fmla="*/ 10 w 43"/>
                        <a:gd name="T29" fmla="*/ 41 h 76"/>
                        <a:gd name="T30" fmla="*/ 20 w 43"/>
                        <a:gd name="T31" fmla="*/ 41 h 76"/>
                        <a:gd name="T32" fmla="*/ 26 w 43"/>
                        <a:gd name="T33" fmla="*/ 40 h 76"/>
                        <a:gd name="T34" fmla="*/ 37 w 43"/>
                        <a:gd name="T35" fmla="*/ 15 h 76"/>
                        <a:gd name="T36" fmla="*/ 41 w 43"/>
                        <a:gd name="T37" fmla="*/ 0 h 76"/>
                        <a:gd name="T38" fmla="*/ 0 60000 65536"/>
                        <a:gd name="T39" fmla="*/ 0 60000 65536"/>
                        <a:gd name="T40" fmla="*/ 0 60000 65536"/>
                        <a:gd name="T41" fmla="*/ 0 60000 65536"/>
                        <a:gd name="T42" fmla="*/ 0 60000 65536"/>
                        <a:gd name="T43" fmla="*/ 0 60000 65536"/>
                        <a:gd name="T44" fmla="*/ 0 60000 65536"/>
                        <a:gd name="T45" fmla="*/ 0 60000 65536"/>
                        <a:gd name="T46" fmla="*/ 0 60000 65536"/>
                        <a:gd name="T47" fmla="*/ 0 60000 65536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w 43"/>
                        <a:gd name="T58" fmla="*/ 0 h 76"/>
                        <a:gd name="T59" fmla="*/ 43 w 43"/>
                        <a:gd name="T60" fmla="*/ 76 h 76"/>
                      </a:gdLst>
                      <a:ahLst/>
                      <a:cxnLst>
                        <a:cxn ang="T38">
                          <a:pos x="T0" y="T1"/>
                        </a:cxn>
                        <a:cxn ang="T39">
                          <a:pos x="T2" y="T3"/>
                        </a:cxn>
                        <a:cxn ang="T40">
                          <a:pos x="T4" y="T5"/>
                        </a:cxn>
                        <a:cxn ang="T41">
                          <a:pos x="T6" y="T7"/>
                        </a:cxn>
                        <a:cxn ang="T42">
                          <a:pos x="T8" y="T9"/>
                        </a:cxn>
                        <a:cxn ang="T43">
                          <a:pos x="T10" y="T11"/>
                        </a:cxn>
                        <a:cxn ang="T44">
                          <a:pos x="T12" y="T13"/>
                        </a:cxn>
                        <a:cxn ang="T45">
                          <a:pos x="T14" y="T15"/>
                        </a:cxn>
                        <a:cxn ang="T46">
                          <a:pos x="T16" y="T17"/>
                        </a:cxn>
                        <a:cxn ang="T47">
                          <a:pos x="T18" y="T19"/>
                        </a:cxn>
                        <a:cxn ang="T48">
                          <a:pos x="T20" y="T21"/>
                        </a:cxn>
                        <a:cxn ang="T49">
                          <a:pos x="T22" y="T23"/>
                        </a:cxn>
                        <a:cxn ang="T50">
                          <a:pos x="T24" y="T25"/>
                        </a:cxn>
                        <a:cxn ang="T51">
                          <a:pos x="T26" y="T27"/>
                        </a:cxn>
                        <a:cxn ang="T52">
                          <a:pos x="T28" y="T29"/>
                        </a:cxn>
                        <a:cxn ang="T53">
                          <a:pos x="T30" y="T31"/>
                        </a:cxn>
                        <a:cxn ang="T54">
                          <a:pos x="T32" y="T33"/>
                        </a:cxn>
                        <a:cxn ang="T55">
                          <a:pos x="T34" y="T35"/>
                        </a:cxn>
                        <a:cxn ang="T56">
                          <a:pos x="T36" y="T37"/>
                        </a:cxn>
                      </a:cxnLst>
                      <a:rect l="T57" t="T58" r="T59" b="T60"/>
                      <a:pathLst>
                        <a:path w="43" h="76">
                          <a:moveTo>
                            <a:pt x="41" y="0"/>
                          </a:moveTo>
                          <a:lnTo>
                            <a:pt x="42" y="30"/>
                          </a:lnTo>
                          <a:lnTo>
                            <a:pt x="39" y="22"/>
                          </a:lnTo>
                          <a:lnTo>
                            <a:pt x="36" y="32"/>
                          </a:lnTo>
                          <a:lnTo>
                            <a:pt x="33" y="46"/>
                          </a:lnTo>
                          <a:lnTo>
                            <a:pt x="29" y="58"/>
                          </a:lnTo>
                          <a:lnTo>
                            <a:pt x="21" y="67"/>
                          </a:lnTo>
                          <a:lnTo>
                            <a:pt x="13" y="73"/>
                          </a:lnTo>
                          <a:lnTo>
                            <a:pt x="5" y="75"/>
                          </a:lnTo>
                          <a:lnTo>
                            <a:pt x="3" y="71"/>
                          </a:lnTo>
                          <a:lnTo>
                            <a:pt x="0" y="64"/>
                          </a:lnTo>
                          <a:lnTo>
                            <a:pt x="0" y="57"/>
                          </a:lnTo>
                          <a:lnTo>
                            <a:pt x="1" y="49"/>
                          </a:lnTo>
                          <a:lnTo>
                            <a:pt x="4" y="36"/>
                          </a:lnTo>
                          <a:lnTo>
                            <a:pt x="10" y="41"/>
                          </a:lnTo>
                          <a:lnTo>
                            <a:pt x="20" y="41"/>
                          </a:lnTo>
                          <a:lnTo>
                            <a:pt x="26" y="40"/>
                          </a:lnTo>
                          <a:lnTo>
                            <a:pt x="37" y="15"/>
                          </a:lnTo>
                          <a:lnTo>
                            <a:pt x="41" y="0"/>
                          </a:lnTo>
                        </a:path>
                      </a:pathLst>
                    </a:custGeom>
                    <a:blipFill dpi="0" rotWithShape="0">
                      <a:blip/>
                      <a:srcRect/>
                      <a:tile tx="0" ty="0" sx="100000" sy="100000" flip="none" algn="tl"/>
                    </a:blip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SG"/>
                    </a:p>
                  </p:txBody>
                </p:sp>
              </p:grpSp>
            </p:grpSp>
            <p:grpSp>
              <p:nvGrpSpPr>
                <p:cNvPr id="14" name="Group 1222"/>
                <p:cNvGrpSpPr>
                  <a:grpSpLocks/>
                </p:cNvGrpSpPr>
                <p:nvPr/>
              </p:nvGrpSpPr>
              <p:grpSpPr bwMode="auto">
                <a:xfrm>
                  <a:off x="2640" y="816"/>
                  <a:ext cx="1170" cy="798"/>
                  <a:chOff x="2640" y="816"/>
                  <a:chExt cx="1170" cy="798"/>
                </a:xfrm>
              </p:grpSpPr>
              <p:grpSp>
                <p:nvGrpSpPr>
                  <p:cNvPr id="15" name="Group 1223"/>
                  <p:cNvGrpSpPr>
                    <a:grpSpLocks/>
                  </p:cNvGrpSpPr>
                  <p:nvPr/>
                </p:nvGrpSpPr>
                <p:grpSpPr bwMode="auto">
                  <a:xfrm>
                    <a:off x="3018" y="854"/>
                    <a:ext cx="153" cy="691"/>
                    <a:chOff x="3018" y="854"/>
                    <a:chExt cx="153" cy="691"/>
                  </a:xfrm>
                </p:grpSpPr>
                <p:grpSp>
                  <p:nvGrpSpPr>
                    <p:cNvPr id="137" name="Group 122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53" y="854"/>
                      <a:ext cx="84" cy="112"/>
                      <a:chOff x="3053" y="854"/>
                      <a:chExt cx="84" cy="112"/>
                    </a:xfrm>
                  </p:grpSpPr>
                  <p:sp>
                    <p:nvSpPr>
                      <p:cNvPr id="146" name="Freeform 122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064" y="859"/>
                        <a:ext cx="65" cy="107"/>
                      </a:xfrm>
                      <a:custGeom>
                        <a:avLst/>
                        <a:gdLst>
                          <a:gd name="T0" fmla="*/ 15 w 65"/>
                          <a:gd name="T1" fmla="*/ 99 h 107"/>
                          <a:gd name="T2" fmla="*/ 15 w 65"/>
                          <a:gd name="T3" fmla="*/ 83 h 107"/>
                          <a:gd name="T4" fmla="*/ 10 w 65"/>
                          <a:gd name="T5" fmla="*/ 74 h 107"/>
                          <a:gd name="T6" fmla="*/ 7 w 65"/>
                          <a:gd name="T7" fmla="*/ 67 h 107"/>
                          <a:gd name="T8" fmla="*/ 3 w 65"/>
                          <a:gd name="T9" fmla="*/ 59 h 107"/>
                          <a:gd name="T10" fmla="*/ 1 w 65"/>
                          <a:gd name="T11" fmla="*/ 52 h 107"/>
                          <a:gd name="T12" fmla="*/ 0 w 65"/>
                          <a:gd name="T13" fmla="*/ 46 h 107"/>
                          <a:gd name="T14" fmla="*/ 0 w 65"/>
                          <a:gd name="T15" fmla="*/ 32 h 107"/>
                          <a:gd name="T16" fmla="*/ 1 w 65"/>
                          <a:gd name="T17" fmla="*/ 23 h 107"/>
                          <a:gd name="T18" fmla="*/ 5 w 65"/>
                          <a:gd name="T19" fmla="*/ 14 h 107"/>
                          <a:gd name="T20" fmla="*/ 10 w 65"/>
                          <a:gd name="T21" fmla="*/ 8 h 107"/>
                          <a:gd name="T22" fmla="*/ 13 w 65"/>
                          <a:gd name="T23" fmla="*/ 5 h 107"/>
                          <a:gd name="T24" fmla="*/ 20 w 65"/>
                          <a:gd name="T25" fmla="*/ 2 h 107"/>
                          <a:gd name="T26" fmla="*/ 29 w 65"/>
                          <a:gd name="T27" fmla="*/ 0 h 107"/>
                          <a:gd name="T28" fmla="*/ 39 w 65"/>
                          <a:gd name="T29" fmla="*/ 1 h 107"/>
                          <a:gd name="T30" fmla="*/ 47 w 65"/>
                          <a:gd name="T31" fmla="*/ 3 h 107"/>
                          <a:gd name="T32" fmla="*/ 56 w 65"/>
                          <a:gd name="T33" fmla="*/ 9 h 107"/>
                          <a:gd name="T34" fmla="*/ 60 w 65"/>
                          <a:gd name="T35" fmla="*/ 14 h 107"/>
                          <a:gd name="T36" fmla="*/ 63 w 65"/>
                          <a:gd name="T37" fmla="*/ 19 h 107"/>
                          <a:gd name="T38" fmla="*/ 64 w 65"/>
                          <a:gd name="T39" fmla="*/ 26 h 107"/>
                          <a:gd name="T40" fmla="*/ 64 w 65"/>
                          <a:gd name="T41" fmla="*/ 39 h 107"/>
                          <a:gd name="T42" fmla="*/ 61 w 65"/>
                          <a:gd name="T43" fmla="*/ 50 h 107"/>
                          <a:gd name="T44" fmla="*/ 57 w 65"/>
                          <a:gd name="T45" fmla="*/ 61 h 107"/>
                          <a:gd name="T46" fmla="*/ 53 w 65"/>
                          <a:gd name="T47" fmla="*/ 69 h 107"/>
                          <a:gd name="T48" fmla="*/ 50 w 65"/>
                          <a:gd name="T49" fmla="*/ 75 h 107"/>
                          <a:gd name="T50" fmla="*/ 46 w 65"/>
                          <a:gd name="T51" fmla="*/ 83 h 107"/>
                          <a:gd name="T52" fmla="*/ 45 w 65"/>
                          <a:gd name="T53" fmla="*/ 95 h 107"/>
                          <a:gd name="T54" fmla="*/ 44 w 65"/>
                          <a:gd name="T55" fmla="*/ 101 h 107"/>
                          <a:gd name="T56" fmla="*/ 38 w 65"/>
                          <a:gd name="T57" fmla="*/ 105 h 107"/>
                          <a:gd name="T58" fmla="*/ 31 w 65"/>
                          <a:gd name="T59" fmla="*/ 106 h 107"/>
                          <a:gd name="T60" fmla="*/ 23 w 65"/>
                          <a:gd name="T61" fmla="*/ 105 h 107"/>
                          <a:gd name="T62" fmla="*/ 18 w 65"/>
                          <a:gd name="T63" fmla="*/ 102 h 107"/>
                          <a:gd name="T64" fmla="*/ 15 w 65"/>
                          <a:gd name="T65" fmla="*/ 99 h 107"/>
                          <a:gd name="T66" fmla="*/ 0 60000 65536"/>
                          <a:gd name="T67" fmla="*/ 0 60000 65536"/>
                          <a:gd name="T68" fmla="*/ 0 60000 65536"/>
                          <a:gd name="T69" fmla="*/ 0 60000 65536"/>
                          <a:gd name="T70" fmla="*/ 0 60000 65536"/>
                          <a:gd name="T71" fmla="*/ 0 60000 65536"/>
                          <a:gd name="T72" fmla="*/ 0 60000 65536"/>
                          <a:gd name="T73" fmla="*/ 0 60000 65536"/>
                          <a:gd name="T74" fmla="*/ 0 60000 65536"/>
                          <a:gd name="T75" fmla="*/ 0 60000 65536"/>
                          <a:gd name="T76" fmla="*/ 0 60000 65536"/>
                          <a:gd name="T77" fmla="*/ 0 60000 65536"/>
                          <a:gd name="T78" fmla="*/ 0 60000 65536"/>
                          <a:gd name="T79" fmla="*/ 0 60000 65536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w 65"/>
                          <a:gd name="T100" fmla="*/ 0 h 107"/>
                          <a:gd name="T101" fmla="*/ 65 w 65"/>
                          <a:gd name="T102" fmla="*/ 107 h 107"/>
                        </a:gdLst>
                        <a:ahLst/>
                        <a:cxnLst>
                          <a:cxn ang="T66">
                            <a:pos x="T0" y="T1"/>
                          </a:cxn>
                          <a:cxn ang="T67">
                            <a:pos x="T2" y="T3"/>
                          </a:cxn>
                          <a:cxn ang="T68">
                            <a:pos x="T4" y="T5"/>
                          </a:cxn>
                          <a:cxn ang="T69">
                            <a:pos x="T6" y="T7"/>
                          </a:cxn>
                          <a:cxn ang="T70">
                            <a:pos x="T8" y="T9"/>
                          </a:cxn>
                          <a:cxn ang="T71">
                            <a:pos x="T10" y="T11"/>
                          </a:cxn>
                          <a:cxn ang="T72">
                            <a:pos x="T12" y="T13"/>
                          </a:cxn>
                          <a:cxn ang="T73">
                            <a:pos x="T14" y="T15"/>
                          </a:cxn>
                          <a:cxn ang="T74">
                            <a:pos x="T16" y="T17"/>
                          </a:cxn>
                          <a:cxn ang="T75">
                            <a:pos x="T18" y="T19"/>
                          </a:cxn>
                          <a:cxn ang="T76">
                            <a:pos x="T20" y="T21"/>
                          </a:cxn>
                          <a:cxn ang="T77">
                            <a:pos x="T22" y="T23"/>
                          </a:cxn>
                          <a:cxn ang="T78">
                            <a:pos x="T24" y="T25"/>
                          </a:cxn>
                          <a:cxn ang="T79">
                            <a:pos x="T26" y="T27"/>
                          </a:cxn>
                          <a:cxn ang="T80">
                            <a:pos x="T28" y="T29"/>
                          </a:cxn>
                          <a:cxn ang="T81">
                            <a:pos x="T30" y="T31"/>
                          </a:cxn>
                          <a:cxn ang="T82">
                            <a:pos x="T32" y="T33"/>
                          </a:cxn>
                          <a:cxn ang="T83">
                            <a:pos x="T34" y="T35"/>
                          </a:cxn>
                          <a:cxn ang="T84">
                            <a:pos x="T36" y="T37"/>
                          </a:cxn>
                          <a:cxn ang="T85">
                            <a:pos x="T38" y="T39"/>
                          </a:cxn>
                          <a:cxn ang="T86">
                            <a:pos x="T40" y="T41"/>
                          </a:cxn>
                          <a:cxn ang="T87">
                            <a:pos x="T42" y="T43"/>
                          </a:cxn>
                          <a:cxn ang="T88">
                            <a:pos x="T44" y="T45"/>
                          </a:cxn>
                          <a:cxn ang="T89">
                            <a:pos x="T46" y="T47"/>
                          </a:cxn>
                          <a:cxn ang="T90">
                            <a:pos x="T48" y="T49"/>
                          </a:cxn>
                          <a:cxn ang="T91">
                            <a:pos x="T50" y="T51"/>
                          </a:cxn>
                          <a:cxn ang="T92">
                            <a:pos x="T52" y="T53"/>
                          </a:cxn>
                          <a:cxn ang="T93">
                            <a:pos x="T54" y="T55"/>
                          </a:cxn>
                          <a:cxn ang="T94">
                            <a:pos x="T56" y="T57"/>
                          </a:cxn>
                          <a:cxn ang="T95">
                            <a:pos x="T58" y="T59"/>
                          </a:cxn>
                          <a:cxn ang="T96">
                            <a:pos x="T60" y="T61"/>
                          </a:cxn>
                          <a:cxn ang="T97">
                            <a:pos x="T62" y="T63"/>
                          </a:cxn>
                          <a:cxn ang="T98">
                            <a:pos x="T64" y="T65"/>
                          </a:cxn>
                        </a:cxnLst>
                        <a:rect l="T99" t="T100" r="T101" b="T102"/>
                        <a:pathLst>
                          <a:path w="65" h="107">
                            <a:moveTo>
                              <a:pt x="15" y="99"/>
                            </a:moveTo>
                            <a:lnTo>
                              <a:pt x="15" y="83"/>
                            </a:lnTo>
                            <a:lnTo>
                              <a:pt x="10" y="74"/>
                            </a:lnTo>
                            <a:lnTo>
                              <a:pt x="7" y="67"/>
                            </a:lnTo>
                            <a:lnTo>
                              <a:pt x="3" y="59"/>
                            </a:lnTo>
                            <a:lnTo>
                              <a:pt x="1" y="52"/>
                            </a:lnTo>
                            <a:lnTo>
                              <a:pt x="0" y="46"/>
                            </a:lnTo>
                            <a:lnTo>
                              <a:pt x="0" y="32"/>
                            </a:lnTo>
                            <a:lnTo>
                              <a:pt x="1" y="23"/>
                            </a:lnTo>
                            <a:lnTo>
                              <a:pt x="5" y="14"/>
                            </a:lnTo>
                            <a:lnTo>
                              <a:pt x="10" y="8"/>
                            </a:lnTo>
                            <a:lnTo>
                              <a:pt x="13" y="5"/>
                            </a:lnTo>
                            <a:lnTo>
                              <a:pt x="20" y="2"/>
                            </a:lnTo>
                            <a:lnTo>
                              <a:pt x="29" y="0"/>
                            </a:lnTo>
                            <a:lnTo>
                              <a:pt x="39" y="1"/>
                            </a:lnTo>
                            <a:lnTo>
                              <a:pt x="47" y="3"/>
                            </a:lnTo>
                            <a:lnTo>
                              <a:pt x="56" y="9"/>
                            </a:lnTo>
                            <a:lnTo>
                              <a:pt x="60" y="14"/>
                            </a:lnTo>
                            <a:lnTo>
                              <a:pt x="63" y="19"/>
                            </a:lnTo>
                            <a:lnTo>
                              <a:pt x="64" y="26"/>
                            </a:lnTo>
                            <a:lnTo>
                              <a:pt x="64" y="39"/>
                            </a:lnTo>
                            <a:lnTo>
                              <a:pt x="61" y="50"/>
                            </a:lnTo>
                            <a:lnTo>
                              <a:pt x="57" y="61"/>
                            </a:lnTo>
                            <a:lnTo>
                              <a:pt x="53" y="69"/>
                            </a:lnTo>
                            <a:lnTo>
                              <a:pt x="50" y="75"/>
                            </a:lnTo>
                            <a:lnTo>
                              <a:pt x="46" y="83"/>
                            </a:lnTo>
                            <a:lnTo>
                              <a:pt x="45" y="95"/>
                            </a:lnTo>
                            <a:lnTo>
                              <a:pt x="44" y="101"/>
                            </a:lnTo>
                            <a:lnTo>
                              <a:pt x="38" y="105"/>
                            </a:lnTo>
                            <a:lnTo>
                              <a:pt x="31" y="106"/>
                            </a:lnTo>
                            <a:lnTo>
                              <a:pt x="23" y="105"/>
                            </a:lnTo>
                            <a:lnTo>
                              <a:pt x="18" y="102"/>
                            </a:lnTo>
                            <a:lnTo>
                              <a:pt x="15" y="99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  <p:sp>
                    <p:nvSpPr>
                      <p:cNvPr id="147" name="Freeform 12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053" y="854"/>
                        <a:ext cx="84" cy="73"/>
                      </a:xfrm>
                      <a:custGeom>
                        <a:avLst/>
                        <a:gdLst>
                          <a:gd name="T0" fmla="*/ 6 w 84"/>
                          <a:gd name="T1" fmla="*/ 62 h 73"/>
                          <a:gd name="T2" fmla="*/ 1 w 84"/>
                          <a:gd name="T3" fmla="*/ 55 h 73"/>
                          <a:gd name="T4" fmla="*/ 0 w 84"/>
                          <a:gd name="T5" fmla="*/ 47 h 73"/>
                          <a:gd name="T6" fmla="*/ 0 w 84"/>
                          <a:gd name="T7" fmla="*/ 37 h 73"/>
                          <a:gd name="T8" fmla="*/ 0 w 84"/>
                          <a:gd name="T9" fmla="*/ 29 h 73"/>
                          <a:gd name="T10" fmla="*/ 4 w 84"/>
                          <a:gd name="T11" fmla="*/ 20 h 73"/>
                          <a:gd name="T12" fmla="*/ 9 w 84"/>
                          <a:gd name="T13" fmla="*/ 14 h 73"/>
                          <a:gd name="T14" fmla="*/ 14 w 84"/>
                          <a:gd name="T15" fmla="*/ 9 h 73"/>
                          <a:gd name="T16" fmla="*/ 22 w 84"/>
                          <a:gd name="T17" fmla="*/ 3 h 73"/>
                          <a:gd name="T18" fmla="*/ 28 w 84"/>
                          <a:gd name="T19" fmla="*/ 1 h 73"/>
                          <a:gd name="T20" fmla="*/ 41 w 84"/>
                          <a:gd name="T21" fmla="*/ 0 h 73"/>
                          <a:gd name="T22" fmla="*/ 52 w 84"/>
                          <a:gd name="T23" fmla="*/ 0 h 73"/>
                          <a:gd name="T24" fmla="*/ 60 w 84"/>
                          <a:gd name="T25" fmla="*/ 3 h 73"/>
                          <a:gd name="T26" fmla="*/ 67 w 84"/>
                          <a:gd name="T27" fmla="*/ 5 h 73"/>
                          <a:gd name="T28" fmla="*/ 73 w 84"/>
                          <a:gd name="T29" fmla="*/ 12 h 73"/>
                          <a:gd name="T30" fmla="*/ 77 w 84"/>
                          <a:gd name="T31" fmla="*/ 18 h 73"/>
                          <a:gd name="T32" fmla="*/ 81 w 84"/>
                          <a:gd name="T33" fmla="*/ 24 h 73"/>
                          <a:gd name="T34" fmla="*/ 83 w 84"/>
                          <a:gd name="T35" fmla="*/ 31 h 73"/>
                          <a:gd name="T36" fmla="*/ 83 w 84"/>
                          <a:gd name="T37" fmla="*/ 44 h 73"/>
                          <a:gd name="T38" fmla="*/ 83 w 84"/>
                          <a:gd name="T39" fmla="*/ 53 h 73"/>
                          <a:gd name="T40" fmla="*/ 80 w 84"/>
                          <a:gd name="T41" fmla="*/ 57 h 73"/>
                          <a:gd name="T42" fmla="*/ 76 w 84"/>
                          <a:gd name="T43" fmla="*/ 63 h 73"/>
                          <a:gd name="T44" fmla="*/ 73 w 84"/>
                          <a:gd name="T45" fmla="*/ 67 h 73"/>
                          <a:gd name="T46" fmla="*/ 65 w 84"/>
                          <a:gd name="T47" fmla="*/ 70 h 73"/>
                          <a:gd name="T48" fmla="*/ 57 w 84"/>
                          <a:gd name="T49" fmla="*/ 72 h 73"/>
                          <a:gd name="T50" fmla="*/ 63 w 84"/>
                          <a:gd name="T51" fmla="*/ 63 h 73"/>
                          <a:gd name="T52" fmla="*/ 69 w 84"/>
                          <a:gd name="T53" fmla="*/ 47 h 73"/>
                          <a:gd name="T54" fmla="*/ 70 w 84"/>
                          <a:gd name="T55" fmla="*/ 41 h 73"/>
                          <a:gd name="T56" fmla="*/ 69 w 84"/>
                          <a:gd name="T57" fmla="*/ 36 h 73"/>
                          <a:gd name="T58" fmla="*/ 67 w 84"/>
                          <a:gd name="T59" fmla="*/ 29 h 73"/>
                          <a:gd name="T60" fmla="*/ 53 w 84"/>
                          <a:gd name="T61" fmla="*/ 33 h 73"/>
                          <a:gd name="T62" fmla="*/ 38 w 84"/>
                          <a:gd name="T63" fmla="*/ 33 h 73"/>
                          <a:gd name="T64" fmla="*/ 27 w 84"/>
                          <a:gd name="T65" fmla="*/ 32 h 73"/>
                          <a:gd name="T66" fmla="*/ 18 w 84"/>
                          <a:gd name="T67" fmla="*/ 30 h 73"/>
                          <a:gd name="T68" fmla="*/ 15 w 84"/>
                          <a:gd name="T69" fmla="*/ 34 h 73"/>
                          <a:gd name="T70" fmla="*/ 13 w 84"/>
                          <a:gd name="T71" fmla="*/ 41 h 73"/>
                          <a:gd name="T72" fmla="*/ 13 w 84"/>
                          <a:gd name="T73" fmla="*/ 48 h 73"/>
                          <a:gd name="T74" fmla="*/ 19 w 84"/>
                          <a:gd name="T75" fmla="*/ 63 h 73"/>
                          <a:gd name="T76" fmla="*/ 23 w 84"/>
                          <a:gd name="T77" fmla="*/ 72 h 73"/>
                          <a:gd name="T78" fmla="*/ 13 w 84"/>
                          <a:gd name="T79" fmla="*/ 67 h 73"/>
                          <a:gd name="T80" fmla="*/ 6 w 84"/>
                          <a:gd name="T81" fmla="*/ 62 h 73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w 84"/>
                          <a:gd name="T124" fmla="*/ 0 h 73"/>
                          <a:gd name="T125" fmla="*/ 84 w 84"/>
                          <a:gd name="T126" fmla="*/ 73 h 73"/>
                        </a:gdLst>
                        <a:ahLst/>
                        <a:cxnLst>
                          <a:cxn ang="T82">
                            <a:pos x="T0" y="T1"/>
                          </a:cxn>
                          <a:cxn ang="T83">
                            <a:pos x="T2" y="T3"/>
                          </a:cxn>
                          <a:cxn ang="T84">
                            <a:pos x="T4" y="T5"/>
                          </a:cxn>
                          <a:cxn ang="T85">
                            <a:pos x="T6" y="T7"/>
                          </a:cxn>
                          <a:cxn ang="T86">
                            <a:pos x="T8" y="T9"/>
                          </a:cxn>
                          <a:cxn ang="T87">
                            <a:pos x="T10" y="T11"/>
                          </a:cxn>
                          <a:cxn ang="T88">
                            <a:pos x="T12" y="T13"/>
                          </a:cxn>
                          <a:cxn ang="T89">
                            <a:pos x="T14" y="T15"/>
                          </a:cxn>
                          <a:cxn ang="T90">
                            <a:pos x="T16" y="T17"/>
                          </a:cxn>
                          <a:cxn ang="T91">
                            <a:pos x="T18" y="T19"/>
                          </a:cxn>
                          <a:cxn ang="T92">
                            <a:pos x="T20" y="T21"/>
                          </a:cxn>
                          <a:cxn ang="T93">
                            <a:pos x="T22" y="T23"/>
                          </a:cxn>
                          <a:cxn ang="T94">
                            <a:pos x="T24" y="T25"/>
                          </a:cxn>
                          <a:cxn ang="T95">
                            <a:pos x="T26" y="T27"/>
                          </a:cxn>
                          <a:cxn ang="T96">
                            <a:pos x="T28" y="T29"/>
                          </a:cxn>
                          <a:cxn ang="T97">
                            <a:pos x="T30" y="T31"/>
                          </a:cxn>
                          <a:cxn ang="T98">
                            <a:pos x="T32" y="T33"/>
                          </a:cxn>
                          <a:cxn ang="T99">
                            <a:pos x="T34" y="T35"/>
                          </a:cxn>
                          <a:cxn ang="T100">
                            <a:pos x="T36" y="T37"/>
                          </a:cxn>
                          <a:cxn ang="T101">
                            <a:pos x="T38" y="T39"/>
                          </a:cxn>
                          <a:cxn ang="T102">
                            <a:pos x="T40" y="T41"/>
                          </a:cxn>
                          <a:cxn ang="T103">
                            <a:pos x="T42" y="T43"/>
                          </a:cxn>
                          <a:cxn ang="T104">
                            <a:pos x="T44" y="T45"/>
                          </a:cxn>
                          <a:cxn ang="T105">
                            <a:pos x="T46" y="T47"/>
                          </a:cxn>
                          <a:cxn ang="T106">
                            <a:pos x="T48" y="T49"/>
                          </a:cxn>
                          <a:cxn ang="T107">
                            <a:pos x="T50" y="T51"/>
                          </a:cxn>
                          <a:cxn ang="T108">
                            <a:pos x="T52" y="T53"/>
                          </a:cxn>
                          <a:cxn ang="T109">
                            <a:pos x="T54" y="T55"/>
                          </a:cxn>
                          <a:cxn ang="T110">
                            <a:pos x="T56" y="T57"/>
                          </a:cxn>
                          <a:cxn ang="T111">
                            <a:pos x="T58" y="T59"/>
                          </a:cxn>
                          <a:cxn ang="T112">
                            <a:pos x="T60" y="T61"/>
                          </a:cxn>
                          <a:cxn ang="T113">
                            <a:pos x="T62" y="T63"/>
                          </a:cxn>
                          <a:cxn ang="T114">
                            <a:pos x="T64" y="T65"/>
                          </a:cxn>
                          <a:cxn ang="T115">
                            <a:pos x="T66" y="T67"/>
                          </a:cxn>
                          <a:cxn ang="T116">
                            <a:pos x="T68" y="T69"/>
                          </a:cxn>
                          <a:cxn ang="T117">
                            <a:pos x="T70" y="T71"/>
                          </a:cxn>
                          <a:cxn ang="T118">
                            <a:pos x="T72" y="T73"/>
                          </a:cxn>
                          <a:cxn ang="T119">
                            <a:pos x="T74" y="T75"/>
                          </a:cxn>
                          <a:cxn ang="T120">
                            <a:pos x="T76" y="T77"/>
                          </a:cxn>
                          <a:cxn ang="T121">
                            <a:pos x="T78" y="T79"/>
                          </a:cxn>
                          <a:cxn ang="T122">
                            <a:pos x="T80" y="T81"/>
                          </a:cxn>
                        </a:cxnLst>
                        <a:rect l="T123" t="T124" r="T125" b="T126"/>
                        <a:pathLst>
                          <a:path w="84" h="73">
                            <a:moveTo>
                              <a:pt x="6" y="62"/>
                            </a:moveTo>
                            <a:lnTo>
                              <a:pt x="1" y="55"/>
                            </a:lnTo>
                            <a:lnTo>
                              <a:pt x="0" y="47"/>
                            </a:lnTo>
                            <a:lnTo>
                              <a:pt x="0" y="37"/>
                            </a:lnTo>
                            <a:lnTo>
                              <a:pt x="0" y="29"/>
                            </a:lnTo>
                            <a:lnTo>
                              <a:pt x="4" y="20"/>
                            </a:lnTo>
                            <a:lnTo>
                              <a:pt x="9" y="14"/>
                            </a:lnTo>
                            <a:lnTo>
                              <a:pt x="14" y="9"/>
                            </a:lnTo>
                            <a:lnTo>
                              <a:pt x="22" y="3"/>
                            </a:lnTo>
                            <a:lnTo>
                              <a:pt x="28" y="1"/>
                            </a:lnTo>
                            <a:lnTo>
                              <a:pt x="41" y="0"/>
                            </a:lnTo>
                            <a:lnTo>
                              <a:pt x="52" y="0"/>
                            </a:lnTo>
                            <a:lnTo>
                              <a:pt x="60" y="3"/>
                            </a:lnTo>
                            <a:lnTo>
                              <a:pt x="67" y="5"/>
                            </a:lnTo>
                            <a:lnTo>
                              <a:pt x="73" y="12"/>
                            </a:lnTo>
                            <a:lnTo>
                              <a:pt x="77" y="18"/>
                            </a:lnTo>
                            <a:lnTo>
                              <a:pt x="81" y="24"/>
                            </a:lnTo>
                            <a:lnTo>
                              <a:pt x="83" y="31"/>
                            </a:lnTo>
                            <a:lnTo>
                              <a:pt x="83" y="44"/>
                            </a:lnTo>
                            <a:lnTo>
                              <a:pt x="83" y="53"/>
                            </a:lnTo>
                            <a:lnTo>
                              <a:pt x="80" y="57"/>
                            </a:lnTo>
                            <a:lnTo>
                              <a:pt x="76" y="63"/>
                            </a:lnTo>
                            <a:lnTo>
                              <a:pt x="73" y="67"/>
                            </a:lnTo>
                            <a:lnTo>
                              <a:pt x="65" y="70"/>
                            </a:lnTo>
                            <a:lnTo>
                              <a:pt x="57" y="72"/>
                            </a:lnTo>
                            <a:lnTo>
                              <a:pt x="63" y="63"/>
                            </a:lnTo>
                            <a:lnTo>
                              <a:pt x="69" y="47"/>
                            </a:lnTo>
                            <a:lnTo>
                              <a:pt x="70" y="41"/>
                            </a:lnTo>
                            <a:lnTo>
                              <a:pt x="69" y="36"/>
                            </a:lnTo>
                            <a:lnTo>
                              <a:pt x="67" y="29"/>
                            </a:lnTo>
                            <a:lnTo>
                              <a:pt x="53" y="33"/>
                            </a:lnTo>
                            <a:lnTo>
                              <a:pt x="38" y="33"/>
                            </a:lnTo>
                            <a:lnTo>
                              <a:pt x="27" y="32"/>
                            </a:lnTo>
                            <a:lnTo>
                              <a:pt x="18" y="30"/>
                            </a:lnTo>
                            <a:lnTo>
                              <a:pt x="15" y="34"/>
                            </a:lnTo>
                            <a:lnTo>
                              <a:pt x="13" y="41"/>
                            </a:lnTo>
                            <a:lnTo>
                              <a:pt x="13" y="48"/>
                            </a:lnTo>
                            <a:lnTo>
                              <a:pt x="19" y="63"/>
                            </a:lnTo>
                            <a:lnTo>
                              <a:pt x="23" y="72"/>
                            </a:lnTo>
                            <a:lnTo>
                              <a:pt x="13" y="67"/>
                            </a:lnTo>
                            <a:lnTo>
                              <a:pt x="6" y="62"/>
                            </a:lnTo>
                          </a:path>
                        </a:pathLst>
                      </a:cu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  <p:grpSp>
                    <p:nvGrpSpPr>
                      <p:cNvPr id="148" name="Group 1227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062" y="909"/>
                        <a:ext cx="67" cy="11"/>
                        <a:chOff x="3062" y="909"/>
                        <a:chExt cx="67" cy="11"/>
                      </a:xfrm>
                    </p:grpSpPr>
                    <p:sp>
                      <p:nvSpPr>
                        <p:cNvPr id="149" name="Oval 1228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062" y="909"/>
                          <a:ext cx="9" cy="10"/>
                        </a:xfrm>
                        <a:prstGeom prst="ellipse">
                          <a:avLst/>
                        </a:pr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•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Wingdings" panose="05000000000000000000" pitchFamily="2" charset="2"/>
                            <a:buChar char="§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•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–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9pPr>
                        </a:lstStyle>
                        <a:p>
                          <a:pPr eaLnBrk="1" hangingPunct="1">
                            <a:spcBef>
                              <a:spcPct val="0"/>
                            </a:spcBef>
                            <a:buClrTx/>
                            <a:buFontTx/>
                            <a:buNone/>
                          </a:pPr>
                          <a:endParaRPr lang="en-US" altLang="en-US" sz="1800">
                            <a:cs typeface="Arial" panose="020B0604020202020204" pitchFamily="34" charset="0"/>
                          </a:endParaRPr>
                        </a:p>
                      </p:txBody>
                    </p:sp>
                    <p:sp>
                      <p:nvSpPr>
                        <p:cNvPr id="150" name="Oval 1229"/>
                        <p:cNvSpPr>
                          <a:spLocks noChangeArrowheads="1"/>
                        </p:cNvSpPr>
                        <p:nvPr/>
                      </p:nvSpPr>
                      <p:spPr bwMode="auto">
                        <a:xfrm>
                          <a:off x="3120" y="910"/>
                          <a:ext cx="9" cy="10"/>
                        </a:xfrm>
                        <a:prstGeom prst="ellipse">
                          <a:avLst/>
                        </a:pr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 wrap="none" anchor="ctr"/>
                        <a:lstStyle>
                          <a:lvl1pPr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•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1pPr>
                          <a:lvl2pPr marL="742950" indent="-28575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Wingdings" panose="05000000000000000000" pitchFamily="2" charset="2"/>
                            <a:buChar char="§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2pPr>
                          <a:lvl3pPr marL="1143000" indent="-22860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•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3pPr>
                          <a:lvl4pPr marL="1600200" indent="-22860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–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4pPr>
                          <a:lvl5pPr marL="2057400" indent="-228600">
                            <a:spcBef>
                              <a:spcPct val="20000"/>
                            </a:spcBef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5pPr>
                          <a:lvl6pPr marL="25146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6pPr>
                          <a:lvl7pPr marL="29718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7pPr>
                          <a:lvl8pPr marL="34290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8pPr>
                          <a:lvl9pPr marL="3886200" indent="-228600" eaLnBrk="0" fontAlgn="base" hangingPunct="0">
                            <a:spcBef>
                              <a:spcPct val="20000"/>
                            </a:spcBef>
                            <a:spcAft>
                              <a:spcPct val="0"/>
                            </a:spcAft>
                            <a:buClr>
                              <a:schemeClr val="accent1"/>
                            </a:buClr>
                            <a:buFont typeface="Arial" panose="020B0604020202020204" pitchFamily="34" charset="0"/>
                            <a:buChar char="»"/>
                            <a:defRPr sz="2800">
                              <a:solidFill>
                                <a:schemeClr val="tx1"/>
                              </a:solidFill>
                              <a:latin typeface="Times New Roman" panose="02020603050405020304" pitchFamily="18" charset="0"/>
                              <a:cs typeface="Times New Roman" panose="02020603050405020304" pitchFamily="18" charset="0"/>
                            </a:defRPr>
                          </a:lvl9pPr>
                        </a:lstStyle>
                        <a:p>
                          <a:pPr eaLnBrk="1" hangingPunct="1">
                            <a:spcBef>
                              <a:spcPct val="0"/>
                            </a:spcBef>
                            <a:buClrTx/>
                            <a:buFontTx/>
                            <a:buNone/>
                          </a:pPr>
                          <a:endParaRPr lang="en-US" altLang="en-US" sz="1800">
                            <a:cs typeface="Arial" panose="020B0604020202020204" pitchFamily="34" charset="0"/>
                          </a:endParaRPr>
                        </a:p>
                      </p:txBody>
                    </p:sp>
                  </p:grpSp>
                </p:grpSp>
                <p:sp>
                  <p:nvSpPr>
                    <p:cNvPr id="138" name="Freeform 1230"/>
                    <p:cNvSpPr>
                      <a:spLocks/>
                    </p:cNvSpPr>
                    <p:nvPr/>
                  </p:nvSpPr>
                  <p:spPr bwMode="auto">
                    <a:xfrm>
                      <a:off x="3049" y="1321"/>
                      <a:ext cx="81" cy="203"/>
                    </a:xfrm>
                    <a:custGeom>
                      <a:avLst/>
                      <a:gdLst>
                        <a:gd name="T0" fmla="*/ 18 w 81"/>
                        <a:gd name="T1" fmla="*/ 0 h 203"/>
                        <a:gd name="T2" fmla="*/ 16 w 81"/>
                        <a:gd name="T3" fmla="*/ 24 h 203"/>
                        <a:gd name="T4" fmla="*/ 14 w 81"/>
                        <a:gd name="T5" fmla="*/ 51 h 203"/>
                        <a:gd name="T6" fmla="*/ 14 w 81"/>
                        <a:gd name="T7" fmla="*/ 78 h 203"/>
                        <a:gd name="T8" fmla="*/ 16 w 81"/>
                        <a:gd name="T9" fmla="*/ 103 h 203"/>
                        <a:gd name="T10" fmla="*/ 16 w 81"/>
                        <a:gd name="T11" fmla="*/ 123 h 203"/>
                        <a:gd name="T12" fmla="*/ 16 w 81"/>
                        <a:gd name="T13" fmla="*/ 148 h 203"/>
                        <a:gd name="T14" fmla="*/ 15 w 81"/>
                        <a:gd name="T15" fmla="*/ 159 h 203"/>
                        <a:gd name="T16" fmla="*/ 4 w 81"/>
                        <a:gd name="T17" fmla="*/ 190 h 203"/>
                        <a:gd name="T18" fmla="*/ 0 w 81"/>
                        <a:gd name="T19" fmla="*/ 202 h 203"/>
                        <a:gd name="T20" fmla="*/ 17 w 81"/>
                        <a:gd name="T21" fmla="*/ 202 h 203"/>
                        <a:gd name="T22" fmla="*/ 25 w 81"/>
                        <a:gd name="T23" fmla="*/ 188 h 203"/>
                        <a:gd name="T24" fmla="*/ 30 w 81"/>
                        <a:gd name="T25" fmla="*/ 172 h 203"/>
                        <a:gd name="T26" fmla="*/ 33 w 81"/>
                        <a:gd name="T27" fmla="*/ 147 h 203"/>
                        <a:gd name="T28" fmla="*/ 43 w 81"/>
                        <a:gd name="T29" fmla="*/ 78 h 203"/>
                        <a:gd name="T30" fmla="*/ 46 w 81"/>
                        <a:gd name="T31" fmla="*/ 58 h 203"/>
                        <a:gd name="T32" fmla="*/ 44 w 81"/>
                        <a:gd name="T33" fmla="*/ 96 h 203"/>
                        <a:gd name="T34" fmla="*/ 47 w 81"/>
                        <a:gd name="T35" fmla="*/ 119 h 203"/>
                        <a:gd name="T36" fmla="*/ 48 w 81"/>
                        <a:gd name="T37" fmla="*/ 140 h 203"/>
                        <a:gd name="T38" fmla="*/ 46 w 81"/>
                        <a:gd name="T39" fmla="*/ 160 h 203"/>
                        <a:gd name="T40" fmla="*/ 47 w 81"/>
                        <a:gd name="T41" fmla="*/ 169 h 203"/>
                        <a:gd name="T42" fmla="*/ 58 w 81"/>
                        <a:gd name="T43" fmla="*/ 199 h 203"/>
                        <a:gd name="T44" fmla="*/ 69 w 81"/>
                        <a:gd name="T45" fmla="*/ 199 h 203"/>
                        <a:gd name="T46" fmla="*/ 74 w 81"/>
                        <a:gd name="T47" fmla="*/ 199 h 203"/>
                        <a:gd name="T48" fmla="*/ 80 w 81"/>
                        <a:gd name="T49" fmla="*/ 193 h 203"/>
                        <a:gd name="T50" fmla="*/ 64 w 81"/>
                        <a:gd name="T51" fmla="*/ 160 h 203"/>
                        <a:gd name="T52" fmla="*/ 72 w 81"/>
                        <a:gd name="T53" fmla="*/ 90 h 203"/>
                        <a:gd name="T54" fmla="*/ 75 w 81"/>
                        <a:gd name="T55" fmla="*/ 57 h 203"/>
                        <a:gd name="T56" fmla="*/ 75 w 81"/>
                        <a:gd name="T57" fmla="*/ 1 h 203"/>
                        <a:gd name="T58" fmla="*/ 18 w 81"/>
                        <a:gd name="T59" fmla="*/ 0 h 203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w 81"/>
                        <a:gd name="T91" fmla="*/ 0 h 203"/>
                        <a:gd name="T92" fmla="*/ 81 w 81"/>
                        <a:gd name="T93" fmla="*/ 203 h 203"/>
                      </a:gdLst>
                      <a:ahLst/>
                      <a:cxnLst>
                        <a:cxn ang="T60">
                          <a:pos x="T0" y="T1"/>
                        </a:cxn>
                        <a:cxn ang="T61">
                          <a:pos x="T2" y="T3"/>
                        </a:cxn>
                        <a:cxn ang="T62">
                          <a:pos x="T4" y="T5"/>
                        </a:cxn>
                        <a:cxn ang="T63">
                          <a:pos x="T6" y="T7"/>
                        </a:cxn>
                        <a:cxn ang="T64">
                          <a:pos x="T8" y="T9"/>
                        </a:cxn>
                        <a:cxn ang="T65">
                          <a:pos x="T10" y="T11"/>
                        </a:cxn>
                        <a:cxn ang="T66">
                          <a:pos x="T12" y="T13"/>
                        </a:cxn>
                        <a:cxn ang="T67">
                          <a:pos x="T14" y="T15"/>
                        </a:cxn>
                        <a:cxn ang="T68">
                          <a:pos x="T16" y="T17"/>
                        </a:cxn>
                        <a:cxn ang="T69">
                          <a:pos x="T18" y="T19"/>
                        </a:cxn>
                        <a:cxn ang="T70">
                          <a:pos x="T20" y="T21"/>
                        </a:cxn>
                        <a:cxn ang="T71">
                          <a:pos x="T22" y="T23"/>
                        </a:cxn>
                        <a:cxn ang="T72">
                          <a:pos x="T24" y="T25"/>
                        </a:cxn>
                        <a:cxn ang="T73">
                          <a:pos x="T26" y="T27"/>
                        </a:cxn>
                        <a:cxn ang="T74">
                          <a:pos x="T28" y="T29"/>
                        </a:cxn>
                        <a:cxn ang="T75">
                          <a:pos x="T30" y="T31"/>
                        </a:cxn>
                        <a:cxn ang="T76">
                          <a:pos x="T32" y="T33"/>
                        </a:cxn>
                        <a:cxn ang="T77">
                          <a:pos x="T34" y="T35"/>
                        </a:cxn>
                        <a:cxn ang="T78">
                          <a:pos x="T36" y="T37"/>
                        </a:cxn>
                        <a:cxn ang="T79">
                          <a:pos x="T38" y="T39"/>
                        </a:cxn>
                        <a:cxn ang="T80">
                          <a:pos x="T40" y="T41"/>
                        </a:cxn>
                        <a:cxn ang="T81">
                          <a:pos x="T42" y="T43"/>
                        </a:cxn>
                        <a:cxn ang="T82">
                          <a:pos x="T44" y="T45"/>
                        </a:cxn>
                        <a:cxn ang="T83">
                          <a:pos x="T46" y="T47"/>
                        </a:cxn>
                        <a:cxn ang="T84">
                          <a:pos x="T48" y="T49"/>
                        </a:cxn>
                        <a:cxn ang="T85">
                          <a:pos x="T50" y="T51"/>
                        </a:cxn>
                        <a:cxn ang="T86">
                          <a:pos x="T52" y="T53"/>
                        </a:cxn>
                        <a:cxn ang="T87">
                          <a:pos x="T54" y="T55"/>
                        </a:cxn>
                        <a:cxn ang="T88">
                          <a:pos x="T56" y="T57"/>
                        </a:cxn>
                        <a:cxn ang="T89">
                          <a:pos x="T58" y="T59"/>
                        </a:cxn>
                      </a:cxnLst>
                      <a:rect l="T90" t="T91" r="T92" b="T93"/>
                      <a:pathLst>
                        <a:path w="81" h="203">
                          <a:moveTo>
                            <a:pt x="18" y="0"/>
                          </a:moveTo>
                          <a:lnTo>
                            <a:pt x="16" y="24"/>
                          </a:lnTo>
                          <a:lnTo>
                            <a:pt x="14" y="51"/>
                          </a:lnTo>
                          <a:lnTo>
                            <a:pt x="14" y="78"/>
                          </a:lnTo>
                          <a:lnTo>
                            <a:pt x="16" y="103"/>
                          </a:lnTo>
                          <a:lnTo>
                            <a:pt x="16" y="123"/>
                          </a:lnTo>
                          <a:lnTo>
                            <a:pt x="16" y="148"/>
                          </a:lnTo>
                          <a:lnTo>
                            <a:pt x="15" y="159"/>
                          </a:lnTo>
                          <a:lnTo>
                            <a:pt x="4" y="190"/>
                          </a:lnTo>
                          <a:lnTo>
                            <a:pt x="0" y="202"/>
                          </a:lnTo>
                          <a:lnTo>
                            <a:pt x="17" y="202"/>
                          </a:lnTo>
                          <a:lnTo>
                            <a:pt x="25" y="188"/>
                          </a:lnTo>
                          <a:lnTo>
                            <a:pt x="30" y="172"/>
                          </a:lnTo>
                          <a:lnTo>
                            <a:pt x="33" y="147"/>
                          </a:lnTo>
                          <a:lnTo>
                            <a:pt x="43" y="78"/>
                          </a:lnTo>
                          <a:lnTo>
                            <a:pt x="46" y="58"/>
                          </a:lnTo>
                          <a:lnTo>
                            <a:pt x="44" y="96"/>
                          </a:lnTo>
                          <a:lnTo>
                            <a:pt x="47" y="119"/>
                          </a:lnTo>
                          <a:lnTo>
                            <a:pt x="48" y="140"/>
                          </a:lnTo>
                          <a:lnTo>
                            <a:pt x="46" y="160"/>
                          </a:lnTo>
                          <a:lnTo>
                            <a:pt x="47" y="169"/>
                          </a:lnTo>
                          <a:lnTo>
                            <a:pt x="58" y="199"/>
                          </a:lnTo>
                          <a:lnTo>
                            <a:pt x="69" y="199"/>
                          </a:lnTo>
                          <a:lnTo>
                            <a:pt x="74" y="199"/>
                          </a:lnTo>
                          <a:lnTo>
                            <a:pt x="80" y="193"/>
                          </a:lnTo>
                          <a:lnTo>
                            <a:pt x="64" y="160"/>
                          </a:lnTo>
                          <a:lnTo>
                            <a:pt x="72" y="90"/>
                          </a:lnTo>
                          <a:lnTo>
                            <a:pt x="75" y="57"/>
                          </a:lnTo>
                          <a:lnTo>
                            <a:pt x="75" y="1"/>
                          </a:lnTo>
                          <a:lnTo>
                            <a:pt x="18" y="0"/>
                          </a:lnTo>
                        </a:path>
                      </a:pathLst>
                    </a:custGeom>
                    <a:blipFill dpi="0" rotWithShape="0">
                      <a:blip/>
                      <a:srcRect/>
                      <a:tile tx="0" ty="0" sx="100000" sy="100000" flip="none" algn="tl"/>
                    </a:blip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SG"/>
                    </a:p>
                  </p:txBody>
                </p:sp>
                <p:grpSp>
                  <p:nvGrpSpPr>
                    <p:cNvPr id="139" name="Group 1231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20" y="1069"/>
                      <a:ext cx="148" cy="203"/>
                      <a:chOff x="3020" y="1069"/>
                      <a:chExt cx="148" cy="203"/>
                    </a:xfrm>
                  </p:grpSpPr>
                  <p:sp>
                    <p:nvSpPr>
                      <p:cNvPr id="144" name="Freeform 123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020" y="1075"/>
                        <a:ext cx="41" cy="197"/>
                      </a:xfrm>
                      <a:custGeom>
                        <a:avLst/>
                        <a:gdLst>
                          <a:gd name="T0" fmla="*/ 2 w 41"/>
                          <a:gd name="T1" fmla="*/ 0 h 197"/>
                          <a:gd name="T2" fmla="*/ 0 w 41"/>
                          <a:gd name="T3" fmla="*/ 44 h 197"/>
                          <a:gd name="T4" fmla="*/ 6 w 41"/>
                          <a:gd name="T5" fmla="*/ 105 h 197"/>
                          <a:gd name="T6" fmla="*/ 12 w 41"/>
                          <a:gd name="T7" fmla="*/ 158 h 197"/>
                          <a:gd name="T8" fmla="*/ 22 w 41"/>
                          <a:gd name="T9" fmla="*/ 190 h 197"/>
                          <a:gd name="T10" fmla="*/ 26 w 41"/>
                          <a:gd name="T11" fmla="*/ 196 h 197"/>
                          <a:gd name="T12" fmla="*/ 29 w 41"/>
                          <a:gd name="T13" fmla="*/ 187 h 197"/>
                          <a:gd name="T14" fmla="*/ 31 w 41"/>
                          <a:gd name="T15" fmla="*/ 164 h 197"/>
                          <a:gd name="T16" fmla="*/ 40 w 41"/>
                          <a:gd name="T17" fmla="*/ 158 h 197"/>
                          <a:gd name="T18" fmla="*/ 28 w 41"/>
                          <a:gd name="T19" fmla="*/ 140 h 197"/>
                          <a:gd name="T20" fmla="*/ 20 w 41"/>
                          <a:gd name="T21" fmla="*/ 130 h 197"/>
                          <a:gd name="T22" fmla="*/ 21 w 41"/>
                          <a:gd name="T23" fmla="*/ 40 h 197"/>
                          <a:gd name="T24" fmla="*/ 25 w 41"/>
                          <a:gd name="T25" fmla="*/ 3 h 197"/>
                          <a:gd name="T26" fmla="*/ 2 w 41"/>
                          <a:gd name="T27" fmla="*/ 0 h 197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1"/>
                          <a:gd name="T43" fmla="*/ 0 h 197"/>
                          <a:gd name="T44" fmla="*/ 41 w 41"/>
                          <a:gd name="T45" fmla="*/ 197 h 197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1" h="197">
                            <a:moveTo>
                              <a:pt x="2" y="0"/>
                            </a:moveTo>
                            <a:lnTo>
                              <a:pt x="0" y="44"/>
                            </a:lnTo>
                            <a:lnTo>
                              <a:pt x="6" y="105"/>
                            </a:lnTo>
                            <a:lnTo>
                              <a:pt x="12" y="158"/>
                            </a:lnTo>
                            <a:lnTo>
                              <a:pt x="22" y="190"/>
                            </a:lnTo>
                            <a:lnTo>
                              <a:pt x="26" y="196"/>
                            </a:lnTo>
                            <a:lnTo>
                              <a:pt x="29" y="187"/>
                            </a:lnTo>
                            <a:lnTo>
                              <a:pt x="31" y="164"/>
                            </a:lnTo>
                            <a:lnTo>
                              <a:pt x="40" y="158"/>
                            </a:lnTo>
                            <a:lnTo>
                              <a:pt x="28" y="140"/>
                            </a:lnTo>
                            <a:lnTo>
                              <a:pt x="20" y="130"/>
                            </a:lnTo>
                            <a:lnTo>
                              <a:pt x="21" y="40"/>
                            </a:lnTo>
                            <a:lnTo>
                              <a:pt x="25" y="3"/>
                            </a:lnTo>
                            <a:lnTo>
                              <a:pt x="2" y="0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  <p:sp>
                    <p:nvSpPr>
                      <p:cNvPr id="145" name="Freeform 123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132" y="1069"/>
                        <a:ext cx="36" cy="185"/>
                      </a:xfrm>
                      <a:custGeom>
                        <a:avLst/>
                        <a:gdLst>
                          <a:gd name="T0" fmla="*/ 10 w 36"/>
                          <a:gd name="T1" fmla="*/ 5 h 185"/>
                          <a:gd name="T2" fmla="*/ 15 w 36"/>
                          <a:gd name="T3" fmla="*/ 38 h 185"/>
                          <a:gd name="T4" fmla="*/ 15 w 36"/>
                          <a:gd name="T5" fmla="*/ 117 h 185"/>
                          <a:gd name="T6" fmla="*/ 0 w 36"/>
                          <a:gd name="T7" fmla="*/ 150 h 185"/>
                          <a:gd name="T8" fmla="*/ 4 w 36"/>
                          <a:gd name="T9" fmla="*/ 153 h 185"/>
                          <a:gd name="T10" fmla="*/ 0 w 36"/>
                          <a:gd name="T11" fmla="*/ 170 h 185"/>
                          <a:gd name="T12" fmla="*/ 3 w 36"/>
                          <a:gd name="T13" fmla="*/ 184 h 185"/>
                          <a:gd name="T14" fmla="*/ 15 w 36"/>
                          <a:gd name="T15" fmla="*/ 161 h 185"/>
                          <a:gd name="T16" fmla="*/ 25 w 36"/>
                          <a:gd name="T17" fmla="*/ 121 h 185"/>
                          <a:gd name="T18" fmla="*/ 35 w 36"/>
                          <a:gd name="T19" fmla="*/ 31 h 185"/>
                          <a:gd name="T20" fmla="*/ 31 w 36"/>
                          <a:gd name="T21" fmla="*/ 0 h 185"/>
                          <a:gd name="T22" fmla="*/ 10 w 36"/>
                          <a:gd name="T23" fmla="*/ 5 h 185"/>
                          <a:gd name="T24" fmla="*/ 0 60000 65536"/>
                          <a:gd name="T25" fmla="*/ 0 60000 65536"/>
                          <a:gd name="T26" fmla="*/ 0 60000 65536"/>
                          <a:gd name="T27" fmla="*/ 0 60000 65536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w 36"/>
                          <a:gd name="T37" fmla="*/ 0 h 185"/>
                          <a:gd name="T38" fmla="*/ 36 w 36"/>
                          <a:gd name="T39" fmla="*/ 185 h 185"/>
                        </a:gdLst>
                        <a:ahLst/>
                        <a:cxnLst>
                          <a:cxn ang="T24">
                            <a:pos x="T0" y="T1"/>
                          </a:cxn>
                          <a:cxn ang="T25">
                            <a:pos x="T2" y="T3"/>
                          </a:cxn>
                          <a:cxn ang="T26">
                            <a:pos x="T4" y="T5"/>
                          </a:cxn>
                          <a:cxn ang="T27">
                            <a:pos x="T6" y="T7"/>
                          </a:cxn>
                          <a:cxn ang="T28">
                            <a:pos x="T8" y="T9"/>
                          </a:cxn>
                          <a:cxn ang="T29">
                            <a:pos x="T10" y="T11"/>
                          </a:cxn>
                          <a:cxn ang="T30">
                            <a:pos x="T12" y="T13"/>
                          </a:cxn>
                          <a:cxn ang="T31">
                            <a:pos x="T14" y="T15"/>
                          </a:cxn>
                          <a:cxn ang="T32">
                            <a:pos x="T16" y="T17"/>
                          </a:cxn>
                          <a:cxn ang="T33">
                            <a:pos x="T18" y="T19"/>
                          </a:cxn>
                          <a:cxn ang="T34">
                            <a:pos x="T20" y="T21"/>
                          </a:cxn>
                          <a:cxn ang="T35">
                            <a:pos x="T22" y="T23"/>
                          </a:cxn>
                        </a:cxnLst>
                        <a:rect l="T36" t="T37" r="T38" b="T39"/>
                        <a:pathLst>
                          <a:path w="36" h="185">
                            <a:moveTo>
                              <a:pt x="10" y="5"/>
                            </a:moveTo>
                            <a:lnTo>
                              <a:pt x="15" y="38"/>
                            </a:lnTo>
                            <a:lnTo>
                              <a:pt x="15" y="117"/>
                            </a:lnTo>
                            <a:lnTo>
                              <a:pt x="0" y="150"/>
                            </a:lnTo>
                            <a:lnTo>
                              <a:pt x="4" y="153"/>
                            </a:lnTo>
                            <a:lnTo>
                              <a:pt x="0" y="170"/>
                            </a:lnTo>
                            <a:lnTo>
                              <a:pt x="3" y="184"/>
                            </a:lnTo>
                            <a:lnTo>
                              <a:pt x="15" y="161"/>
                            </a:lnTo>
                            <a:lnTo>
                              <a:pt x="25" y="121"/>
                            </a:lnTo>
                            <a:lnTo>
                              <a:pt x="35" y="31"/>
                            </a:lnTo>
                            <a:lnTo>
                              <a:pt x="31" y="0"/>
                            </a:lnTo>
                            <a:lnTo>
                              <a:pt x="10" y="5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</p:grpSp>
                <p:grpSp>
                  <p:nvGrpSpPr>
                    <p:cNvPr id="140" name="Group 1234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045" y="1483"/>
                      <a:ext cx="90" cy="62"/>
                      <a:chOff x="3045" y="1483"/>
                      <a:chExt cx="90" cy="62"/>
                    </a:xfrm>
                  </p:grpSpPr>
                  <p:sp>
                    <p:nvSpPr>
                      <p:cNvPr id="142" name="Freeform 123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045" y="1488"/>
                        <a:ext cx="36" cy="57"/>
                      </a:xfrm>
                      <a:custGeom>
                        <a:avLst/>
                        <a:gdLst>
                          <a:gd name="T0" fmla="*/ 6 w 36"/>
                          <a:gd name="T1" fmla="*/ 28 h 57"/>
                          <a:gd name="T2" fmla="*/ 1 w 36"/>
                          <a:gd name="T3" fmla="*/ 36 h 57"/>
                          <a:gd name="T4" fmla="*/ 0 w 36"/>
                          <a:gd name="T5" fmla="*/ 43 h 57"/>
                          <a:gd name="T6" fmla="*/ 0 w 36"/>
                          <a:gd name="T7" fmla="*/ 48 h 57"/>
                          <a:gd name="T8" fmla="*/ 1 w 36"/>
                          <a:gd name="T9" fmla="*/ 51 h 57"/>
                          <a:gd name="T10" fmla="*/ 3 w 36"/>
                          <a:gd name="T11" fmla="*/ 54 h 57"/>
                          <a:gd name="T12" fmla="*/ 8 w 36"/>
                          <a:gd name="T13" fmla="*/ 56 h 57"/>
                          <a:gd name="T14" fmla="*/ 14 w 36"/>
                          <a:gd name="T15" fmla="*/ 55 h 57"/>
                          <a:gd name="T16" fmla="*/ 20 w 36"/>
                          <a:gd name="T17" fmla="*/ 53 h 57"/>
                          <a:gd name="T18" fmla="*/ 24 w 36"/>
                          <a:gd name="T19" fmla="*/ 47 h 57"/>
                          <a:gd name="T20" fmla="*/ 28 w 36"/>
                          <a:gd name="T21" fmla="*/ 40 h 57"/>
                          <a:gd name="T22" fmla="*/ 31 w 36"/>
                          <a:gd name="T23" fmla="*/ 25 h 57"/>
                          <a:gd name="T24" fmla="*/ 35 w 36"/>
                          <a:gd name="T25" fmla="*/ 10 h 57"/>
                          <a:gd name="T26" fmla="*/ 34 w 36"/>
                          <a:gd name="T27" fmla="*/ 0 h 57"/>
                          <a:gd name="T28" fmla="*/ 27 w 36"/>
                          <a:gd name="T29" fmla="*/ 22 h 57"/>
                          <a:gd name="T30" fmla="*/ 21 w 36"/>
                          <a:gd name="T31" fmla="*/ 35 h 57"/>
                          <a:gd name="T32" fmla="*/ 12 w 36"/>
                          <a:gd name="T33" fmla="*/ 35 h 57"/>
                          <a:gd name="T34" fmla="*/ 5 w 36"/>
                          <a:gd name="T35" fmla="*/ 34 h 57"/>
                          <a:gd name="T36" fmla="*/ 6 w 36"/>
                          <a:gd name="T37" fmla="*/ 28 h 57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w 36"/>
                          <a:gd name="T58" fmla="*/ 0 h 57"/>
                          <a:gd name="T59" fmla="*/ 36 w 36"/>
                          <a:gd name="T60" fmla="*/ 57 h 57"/>
                        </a:gdLst>
                        <a:ahLst/>
                        <a:cxnLst>
                          <a:cxn ang="T38">
                            <a:pos x="T0" y="T1"/>
                          </a:cxn>
                          <a:cxn ang="T39">
                            <a:pos x="T2" y="T3"/>
                          </a:cxn>
                          <a:cxn ang="T40">
                            <a:pos x="T4" y="T5"/>
                          </a:cxn>
                          <a:cxn ang="T41">
                            <a:pos x="T6" y="T7"/>
                          </a:cxn>
                          <a:cxn ang="T42">
                            <a:pos x="T8" y="T9"/>
                          </a:cxn>
                          <a:cxn ang="T43">
                            <a:pos x="T10" y="T11"/>
                          </a:cxn>
                          <a:cxn ang="T44">
                            <a:pos x="T12" y="T13"/>
                          </a:cxn>
                          <a:cxn ang="T45">
                            <a:pos x="T14" y="T15"/>
                          </a:cxn>
                          <a:cxn ang="T46">
                            <a:pos x="T16" y="T17"/>
                          </a:cxn>
                          <a:cxn ang="T47">
                            <a:pos x="T18" y="T19"/>
                          </a:cxn>
                          <a:cxn ang="T48">
                            <a:pos x="T20" y="T21"/>
                          </a:cxn>
                          <a:cxn ang="T49">
                            <a:pos x="T22" y="T23"/>
                          </a:cxn>
                          <a:cxn ang="T50">
                            <a:pos x="T24" y="T25"/>
                          </a:cxn>
                          <a:cxn ang="T51">
                            <a:pos x="T26" y="T27"/>
                          </a:cxn>
                          <a:cxn ang="T52">
                            <a:pos x="T28" y="T29"/>
                          </a:cxn>
                          <a:cxn ang="T53">
                            <a:pos x="T30" y="T31"/>
                          </a:cxn>
                          <a:cxn ang="T54">
                            <a:pos x="T32" y="T33"/>
                          </a:cxn>
                          <a:cxn ang="T55">
                            <a:pos x="T34" y="T35"/>
                          </a:cxn>
                          <a:cxn ang="T56">
                            <a:pos x="T36" y="T37"/>
                          </a:cxn>
                        </a:cxnLst>
                        <a:rect l="T57" t="T58" r="T59" b="T60"/>
                        <a:pathLst>
                          <a:path w="36" h="57">
                            <a:moveTo>
                              <a:pt x="6" y="28"/>
                            </a:moveTo>
                            <a:lnTo>
                              <a:pt x="1" y="36"/>
                            </a:lnTo>
                            <a:lnTo>
                              <a:pt x="0" y="43"/>
                            </a:lnTo>
                            <a:lnTo>
                              <a:pt x="0" y="48"/>
                            </a:lnTo>
                            <a:lnTo>
                              <a:pt x="1" y="51"/>
                            </a:lnTo>
                            <a:lnTo>
                              <a:pt x="3" y="54"/>
                            </a:lnTo>
                            <a:lnTo>
                              <a:pt x="8" y="56"/>
                            </a:lnTo>
                            <a:lnTo>
                              <a:pt x="14" y="55"/>
                            </a:lnTo>
                            <a:lnTo>
                              <a:pt x="20" y="53"/>
                            </a:lnTo>
                            <a:lnTo>
                              <a:pt x="24" y="47"/>
                            </a:lnTo>
                            <a:lnTo>
                              <a:pt x="28" y="40"/>
                            </a:lnTo>
                            <a:lnTo>
                              <a:pt x="31" y="25"/>
                            </a:lnTo>
                            <a:lnTo>
                              <a:pt x="35" y="10"/>
                            </a:lnTo>
                            <a:lnTo>
                              <a:pt x="34" y="0"/>
                            </a:lnTo>
                            <a:lnTo>
                              <a:pt x="27" y="22"/>
                            </a:lnTo>
                            <a:lnTo>
                              <a:pt x="21" y="35"/>
                            </a:lnTo>
                            <a:lnTo>
                              <a:pt x="12" y="35"/>
                            </a:lnTo>
                            <a:lnTo>
                              <a:pt x="5" y="34"/>
                            </a:lnTo>
                            <a:lnTo>
                              <a:pt x="6" y="28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  <p:sp>
                    <p:nvSpPr>
                      <p:cNvPr id="143" name="Freeform 123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095" y="1483"/>
                        <a:ext cx="40" cy="61"/>
                      </a:xfrm>
                      <a:custGeom>
                        <a:avLst/>
                        <a:gdLst>
                          <a:gd name="T0" fmla="*/ 0 w 40"/>
                          <a:gd name="T1" fmla="*/ 0 h 61"/>
                          <a:gd name="T2" fmla="*/ 0 w 40"/>
                          <a:gd name="T3" fmla="*/ 6 h 61"/>
                          <a:gd name="T4" fmla="*/ 5 w 40"/>
                          <a:gd name="T5" fmla="*/ 21 h 61"/>
                          <a:gd name="T6" fmla="*/ 8 w 40"/>
                          <a:gd name="T7" fmla="*/ 34 h 61"/>
                          <a:gd name="T8" fmla="*/ 12 w 40"/>
                          <a:gd name="T9" fmla="*/ 46 h 61"/>
                          <a:gd name="T10" fmla="*/ 16 w 40"/>
                          <a:gd name="T11" fmla="*/ 52 h 61"/>
                          <a:gd name="T12" fmla="*/ 20 w 40"/>
                          <a:gd name="T13" fmla="*/ 57 h 61"/>
                          <a:gd name="T14" fmla="*/ 26 w 40"/>
                          <a:gd name="T15" fmla="*/ 59 h 61"/>
                          <a:gd name="T16" fmla="*/ 32 w 40"/>
                          <a:gd name="T17" fmla="*/ 60 h 61"/>
                          <a:gd name="T18" fmla="*/ 35 w 40"/>
                          <a:gd name="T19" fmla="*/ 58 h 61"/>
                          <a:gd name="T20" fmla="*/ 38 w 40"/>
                          <a:gd name="T21" fmla="*/ 57 h 61"/>
                          <a:gd name="T22" fmla="*/ 39 w 40"/>
                          <a:gd name="T23" fmla="*/ 51 h 61"/>
                          <a:gd name="T24" fmla="*/ 38 w 40"/>
                          <a:gd name="T25" fmla="*/ 43 h 61"/>
                          <a:gd name="T26" fmla="*/ 35 w 40"/>
                          <a:gd name="T27" fmla="*/ 33 h 61"/>
                          <a:gd name="T28" fmla="*/ 32 w 40"/>
                          <a:gd name="T29" fmla="*/ 28 h 61"/>
                          <a:gd name="T30" fmla="*/ 31 w 40"/>
                          <a:gd name="T31" fmla="*/ 33 h 61"/>
                          <a:gd name="T32" fmla="*/ 30 w 40"/>
                          <a:gd name="T33" fmla="*/ 35 h 61"/>
                          <a:gd name="T34" fmla="*/ 25 w 40"/>
                          <a:gd name="T35" fmla="*/ 36 h 61"/>
                          <a:gd name="T36" fmla="*/ 20 w 40"/>
                          <a:gd name="T37" fmla="*/ 37 h 61"/>
                          <a:gd name="T38" fmla="*/ 13 w 40"/>
                          <a:gd name="T39" fmla="*/ 35 h 61"/>
                          <a:gd name="T40" fmla="*/ 5 w 40"/>
                          <a:gd name="T41" fmla="*/ 12 h 61"/>
                          <a:gd name="T42" fmla="*/ 0 w 40"/>
                          <a:gd name="T43" fmla="*/ 0 h 61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  <a:gd name="T63" fmla="*/ 0 60000 65536"/>
                          <a:gd name="T64" fmla="*/ 0 60000 65536"/>
                          <a:gd name="T65" fmla="*/ 0 60000 65536"/>
                          <a:gd name="T66" fmla="*/ 0 w 40"/>
                          <a:gd name="T67" fmla="*/ 0 h 61"/>
                          <a:gd name="T68" fmla="*/ 40 w 40"/>
                          <a:gd name="T69" fmla="*/ 61 h 61"/>
                        </a:gdLst>
                        <a:ahLst/>
                        <a:cxnLst>
                          <a:cxn ang="T44">
                            <a:pos x="T0" y="T1"/>
                          </a:cxn>
                          <a:cxn ang="T45">
                            <a:pos x="T2" y="T3"/>
                          </a:cxn>
                          <a:cxn ang="T46">
                            <a:pos x="T4" y="T5"/>
                          </a:cxn>
                          <a:cxn ang="T47">
                            <a:pos x="T6" y="T7"/>
                          </a:cxn>
                          <a:cxn ang="T48">
                            <a:pos x="T8" y="T9"/>
                          </a:cxn>
                          <a:cxn ang="T49">
                            <a:pos x="T10" y="T11"/>
                          </a:cxn>
                          <a:cxn ang="T50">
                            <a:pos x="T12" y="T13"/>
                          </a:cxn>
                          <a:cxn ang="T51">
                            <a:pos x="T14" y="T15"/>
                          </a:cxn>
                          <a:cxn ang="T52">
                            <a:pos x="T16" y="T17"/>
                          </a:cxn>
                          <a:cxn ang="T53">
                            <a:pos x="T18" y="T19"/>
                          </a:cxn>
                          <a:cxn ang="T54">
                            <a:pos x="T20" y="T21"/>
                          </a:cxn>
                          <a:cxn ang="T55">
                            <a:pos x="T22" y="T23"/>
                          </a:cxn>
                          <a:cxn ang="T56">
                            <a:pos x="T24" y="T25"/>
                          </a:cxn>
                          <a:cxn ang="T57">
                            <a:pos x="T26" y="T27"/>
                          </a:cxn>
                          <a:cxn ang="T58">
                            <a:pos x="T28" y="T29"/>
                          </a:cxn>
                          <a:cxn ang="T59">
                            <a:pos x="T30" y="T31"/>
                          </a:cxn>
                          <a:cxn ang="T60">
                            <a:pos x="T32" y="T33"/>
                          </a:cxn>
                          <a:cxn ang="T61">
                            <a:pos x="T34" y="T35"/>
                          </a:cxn>
                          <a:cxn ang="T62">
                            <a:pos x="T36" y="T37"/>
                          </a:cxn>
                          <a:cxn ang="T63">
                            <a:pos x="T38" y="T39"/>
                          </a:cxn>
                          <a:cxn ang="T64">
                            <a:pos x="T40" y="T41"/>
                          </a:cxn>
                          <a:cxn ang="T65">
                            <a:pos x="T42" y="T43"/>
                          </a:cxn>
                        </a:cxnLst>
                        <a:rect l="T66" t="T67" r="T68" b="T69"/>
                        <a:pathLst>
                          <a:path w="40" h="61">
                            <a:moveTo>
                              <a:pt x="0" y="0"/>
                            </a:moveTo>
                            <a:lnTo>
                              <a:pt x="0" y="6"/>
                            </a:lnTo>
                            <a:lnTo>
                              <a:pt x="5" y="21"/>
                            </a:lnTo>
                            <a:lnTo>
                              <a:pt x="8" y="34"/>
                            </a:lnTo>
                            <a:lnTo>
                              <a:pt x="12" y="46"/>
                            </a:lnTo>
                            <a:lnTo>
                              <a:pt x="16" y="52"/>
                            </a:lnTo>
                            <a:lnTo>
                              <a:pt x="20" y="57"/>
                            </a:lnTo>
                            <a:lnTo>
                              <a:pt x="26" y="59"/>
                            </a:lnTo>
                            <a:lnTo>
                              <a:pt x="32" y="60"/>
                            </a:lnTo>
                            <a:lnTo>
                              <a:pt x="35" y="58"/>
                            </a:lnTo>
                            <a:lnTo>
                              <a:pt x="38" y="57"/>
                            </a:lnTo>
                            <a:lnTo>
                              <a:pt x="39" y="51"/>
                            </a:lnTo>
                            <a:lnTo>
                              <a:pt x="38" y="43"/>
                            </a:lnTo>
                            <a:lnTo>
                              <a:pt x="35" y="33"/>
                            </a:lnTo>
                            <a:lnTo>
                              <a:pt x="32" y="28"/>
                            </a:lnTo>
                            <a:lnTo>
                              <a:pt x="31" y="33"/>
                            </a:lnTo>
                            <a:lnTo>
                              <a:pt x="30" y="35"/>
                            </a:lnTo>
                            <a:lnTo>
                              <a:pt x="25" y="36"/>
                            </a:lnTo>
                            <a:lnTo>
                              <a:pt x="20" y="37"/>
                            </a:lnTo>
                            <a:lnTo>
                              <a:pt x="13" y="35"/>
                            </a:lnTo>
                            <a:lnTo>
                              <a:pt x="5" y="12"/>
                            </a:lnTo>
                            <a:lnTo>
                              <a:pt x="0" y="0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</p:grpSp>
                <p:sp>
                  <p:nvSpPr>
                    <p:cNvPr id="141" name="Freeform 1237"/>
                    <p:cNvSpPr>
                      <a:spLocks/>
                    </p:cNvSpPr>
                    <p:nvPr/>
                  </p:nvSpPr>
                  <p:spPr bwMode="auto">
                    <a:xfrm>
                      <a:off x="3018" y="954"/>
                      <a:ext cx="153" cy="387"/>
                    </a:xfrm>
                    <a:custGeom>
                      <a:avLst/>
                      <a:gdLst>
                        <a:gd name="T0" fmla="*/ 60 w 153"/>
                        <a:gd name="T1" fmla="*/ 0 h 387"/>
                        <a:gd name="T2" fmla="*/ 24 w 153"/>
                        <a:gd name="T3" fmla="*/ 20 h 387"/>
                        <a:gd name="T4" fmla="*/ 19 w 153"/>
                        <a:gd name="T5" fmla="*/ 26 h 387"/>
                        <a:gd name="T6" fmla="*/ 0 w 153"/>
                        <a:gd name="T7" fmla="*/ 122 h 387"/>
                        <a:gd name="T8" fmla="*/ 29 w 153"/>
                        <a:gd name="T9" fmla="*/ 126 h 387"/>
                        <a:gd name="T10" fmla="*/ 33 w 153"/>
                        <a:gd name="T11" fmla="*/ 102 h 387"/>
                        <a:gd name="T12" fmla="*/ 44 w 153"/>
                        <a:gd name="T13" fmla="*/ 152 h 387"/>
                        <a:gd name="T14" fmla="*/ 25 w 153"/>
                        <a:gd name="T15" fmla="*/ 217 h 387"/>
                        <a:gd name="T16" fmla="*/ 25 w 153"/>
                        <a:gd name="T17" fmla="*/ 264 h 387"/>
                        <a:gd name="T18" fmla="*/ 29 w 153"/>
                        <a:gd name="T19" fmla="*/ 297 h 387"/>
                        <a:gd name="T20" fmla="*/ 38 w 153"/>
                        <a:gd name="T21" fmla="*/ 344 h 387"/>
                        <a:gd name="T22" fmla="*/ 47 w 153"/>
                        <a:gd name="T23" fmla="*/ 380 h 387"/>
                        <a:gd name="T24" fmla="*/ 75 w 153"/>
                        <a:gd name="T25" fmla="*/ 386 h 387"/>
                        <a:gd name="T26" fmla="*/ 78 w 153"/>
                        <a:gd name="T27" fmla="*/ 380 h 387"/>
                        <a:gd name="T28" fmla="*/ 105 w 153"/>
                        <a:gd name="T29" fmla="*/ 379 h 387"/>
                        <a:gd name="T30" fmla="*/ 114 w 153"/>
                        <a:gd name="T31" fmla="*/ 334 h 387"/>
                        <a:gd name="T32" fmla="*/ 122 w 153"/>
                        <a:gd name="T33" fmla="*/ 275 h 387"/>
                        <a:gd name="T34" fmla="*/ 129 w 153"/>
                        <a:gd name="T35" fmla="*/ 215 h 387"/>
                        <a:gd name="T36" fmla="*/ 112 w 153"/>
                        <a:gd name="T37" fmla="*/ 147 h 387"/>
                        <a:gd name="T38" fmla="*/ 118 w 153"/>
                        <a:gd name="T39" fmla="*/ 109 h 387"/>
                        <a:gd name="T40" fmla="*/ 122 w 153"/>
                        <a:gd name="T41" fmla="*/ 123 h 387"/>
                        <a:gd name="T42" fmla="*/ 152 w 153"/>
                        <a:gd name="T43" fmla="*/ 115 h 387"/>
                        <a:gd name="T44" fmla="*/ 129 w 153"/>
                        <a:gd name="T45" fmla="*/ 25 h 387"/>
                        <a:gd name="T46" fmla="*/ 90 w 153"/>
                        <a:gd name="T47" fmla="*/ 0 h 387"/>
                        <a:gd name="T48" fmla="*/ 89 w 153"/>
                        <a:gd name="T49" fmla="*/ 3 h 387"/>
                        <a:gd name="T50" fmla="*/ 84 w 153"/>
                        <a:gd name="T51" fmla="*/ 6 h 387"/>
                        <a:gd name="T52" fmla="*/ 80 w 153"/>
                        <a:gd name="T53" fmla="*/ 7 h 387"/>
                        <a:gd name="T54" fmla="*/ 76 w 153"/>
                        <a:gd name="T55" fmla="*/ 7 h 387"/>
                        <a:gd name="T56" fmla="*/ 71 w 153"/>
                        <a:gd name="T57" fmla="*/ 7 h 387"/>
                        <a:gd name="T58" fmla="*/ 67 w 153"/>
                        <a:gd name="T59" fmla="*/ 6 h 387"/>
                        <a:gd name="T60" fmla="*/ 62 w 153"/>
                        <a:gd name="T61" fmla="*/ 3 h 387"/>
                        <a:gd name="T62" fmla="*/ 60 w 153"/>
                        <a:gd name="T63" fmla="*/ 0 h 387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60000 65536"/>
                        <a:gd name="T82" fmla="*/ 0 60000 65536"/>
                        <a:gd name="T83" fmla="*/ 0 60000 65536"/>
                        <a:gd name="T84" fmla="*/ 0 60000 65536"/>
                        <a:gd name="T85" fmla="*/ 0 60000 65536"/>
                        <a:gd name="T86" fmla="*/ 0 60000 65536"/>
                        <a:gd name="T87" fmla="*/ 0 60000 65536"/>
                        <a:gd name="T88" fmla="*/ 0 60000 65536"/>
                        <a:gd name="T89" fmla="*/ 0 60000 65536"/>
                        <a:gd name="T90" fmla="*/ 0 60000 65536"/>
                        <a:gd name="T91" fmla="*/ 0 60000 65536"/>
                        <a:gd name="T92" fmla="*/ 0 60000 65536"/>
                        <a:gd name="T93" fmla="*/ 0 60000 65536"/>
                        <a:gd name="T94" fmla="*/ 0 60000 65536"/>
                        <a:gd name="T95" fmla="*/ 0 60000 65536"/>
                        <a:gd name="T96" fmla="*/ 0 w 153"/>
                        <a:gd name="T97" fmla="*/ 0 h 387"/>
                        <a:gd name="T98" fmla="*/ 153 w 153"/>
                        <a:gd name="T99" fmla="*/ 387 h 387"/>
                      </a:gdLst>
                      <a:ahLst/>
                      <a:cxnLst>
                        <a:cxn ang="T64">
                          <a:pos x="T0" y="T1"/>
                        </a:cxn>
                        <a:cxn ang="T65">
                          <a:pos x="T2" y="T3"/>
                        </a:cxn>
                        <a:cxn ang="T66">
                          <a:pos x="T4" y="T5"/>
                        </a:cxn>
                        <a:cxn ang="T67">
                          <a:pos x="T6" y="T7"/>
                        </a:cxn>
                        <a:cxn ang="T68">
                          <a:pos x="T8" y="T9"/>
                        </a:cxn>
                        <a:cxn ang="T69">
                          <a:pos x="T10" y="T11"/>
                        </a:cxn>
                        <a:cxn ang="T70">
                          <a:pos x="T12" y="T13"/>
                        </a:cxn>
                        <a:cxn ang="T71">
                          <a:pos x="T14" y="T15"/>
                        </a:cxn>
                        <a:cxn ang="T72">
                          <a:pos x="T16" y="T17"/>
                        </a:cxn>
                        <a:cxn ang="T73">
                          <a:pos x="T18" y="T19"/>
                        </a:cxn>
                        <a:cxn ang="T74">
                          <a:pos x="T20" y="T21"/>
                        </a:cxn>
                        <a:cxn ang="T75">
                          <a:pos x="T22" y="T23"/>
                        </a:cxn>
                        <a:cxn ang="T76">
                          <a:pos x="T24" y="T25"/>
                        </a:cxn>
                        <a:cxn ang="T77">
                          <a:pos x="T26" y="T27"/>
                        </a:cxn>
                        <a:cxn ang="T78">
                          <a:pos x="T28" y="T29"/>
                        </a:cxn>
                        <a:cxn ang="T79">
                          <a:pos x="T30" y="T31"/>
                        </a:cxn>
                        <a:cxn ang="T80">
                          <a:pos x="T32" y="T33"/>
                        </a:cxn>
                        <a:cxn ang="T81">
                          <a:pos x="T34" y="T35"/>
                        </a:cxn>
                        <a:cxn ang="T82">
                          <a:pos x="T36" y="T37"/>
                        </a:cxn>
                        <a:cxn ang="T83">
                          <a:pos x="T38" y="T39"/>
                        </a:cxn>
                        <a:cxn ang="T84">
                          <a:pos x="T40" y="T41"/>
                        </a:cxn>
                        <a:cxn ang="T85">
                          <a:pos x="T42" y="T43"/>
                        </a:cxn>
                        <a:cxn ang="T86">
                          <a:pos x="T44" y="T45"/>
                        </a:cxn>
                        <a:cxn ang="T87">
                          <a:pos x="T46" y="T47"/>
                        </a:cxn>
                        <a:cxn ang="T88">
                          <a:pos x="T48" y="T49"/>
                        </a:cxn>
                        <a:cxn ang="T89">
                          <a:pos x="T50" y="T51"/>
                        </a:cxn>
                        <a:cxn ang="T90">
                          <a:pos x="T52" y="T53"/>
                        </a:cxn>
                        <a:cxn ang="T91">
                          <a:pos x="T54" y="T55"/>
                        </a:cxn>
                        <a:cxn ang="T92">
                          <a:pos x="T56" y="T57"/>
                        </a:cxn>
                        <a:cxn ang="T93">
                          <a:pos x="T58" y="T59"/>
                        </a:cxn>
                        <a:cxn ang="T94">
                          <a:pos x="T60" y="T61"/>
                        </a:cxn>
                        <a:cxn ang="T95">
                          <a:pos x="T62" y="T63"/>
                        </a:cxn>
                      </a:cxnLst>
                      <a:rect l="T96" t="T97" r="T98" b="T99"/>
                      <a:pathLst>
                        <a:path w="153" h="387">
                          <a:moveTo>
                            <a:pt x="60" y="0"/>
                          </a:moveTo>
                          <a:lnTo>
                            <a:pt x="24" y="20"/>
                          </a:lnTo>
                          <a:lnTo>
                            <a:pt x="19" y="26"/>
                          </a:lnTo>
                          <a:lnTo>
                            <a:pt x="0" y="122"/>
                          </a:lnTo>
                          <a:lnTo>
                            <a:pt x="29" y="126"/>
                          </a:lnTo>
                          <a:lnTo>
                            <a:pt x="33" y="102"/>
                          </a:lnTo>
                          <a:lnTo>
                            <a:pt x="44" y="152"/>
                          </a:lnTo>
                          <a:lnTo>
                            <a:pt x="25" y="217"/>
                          </a:lnTo>
                          <a:lnTo>
                            <a:pt x="25" y="264"/>
                          </a:lnTo>
                          <a:lnTo>
                            <a:pt x="29" y="297"/>
                          </a:lnTo>
                          <a:lnTo>
                            <a:pt x="38" y="344"/>
                          </a:lnTo>
                          <a:lnTo>
                            <a:pt x="47" y="380"/>
                          </a:lnTo>
                          <a:lnTo>
                            <a:pt x="75" y="386"/>
                          </a:lnTo>
                          <a:lnTo>
                            <a:pt x="78" y="380"/>
                          </a:lnTo>
                          <a:lnTo>
                            <a:pt x="105" y="379"/>
                          </a:lnTo>
                          <a:lnTo>
                            <a:pt x="114" y="334"/>
                          </a:lnTo>
                          <a:lnTo>
                            <a:pt x="122" y="275"/>
                          </a:lnTo>
                          <a:lnTo>
                            <a:pt x="129" y="215"/>
                          </a:lnTo>
                          <a:lnTo>
                            <a:pt x="112" y="147"/>
                          </a:lnTo>
                          <a:lnTo>
                            <a:pt x="118" y="109"/>
                          </a:lnTo>
                          <a:lnTo>
                            <a:pt x="122" y="123"/>
                          </a:lnTo>
                          <a:lnTo>
                            <a:pt x="152" y="115"/>
                          </a:lnTo>
                          <a:lnTo>
                            <a:pt x="129" y="25"/>
                          </a:lnTo>
                          <a:lnTo>
                            <a:pt x="90" y="0"/>
                          </a:lnTo>
                          <a:lnTo>
                            <a:pt x="89" y="3"/>
                          </a:lnTo>
                          <a:lnTo>
                            <a:pt x="84" y="6"/>
                          </a:lnTo>
                          <a:lnTo>
                            <a:pt x="80" y="7"/>
                          </a:lnTo>
                          <a:lnTo>
                            <a:pt x="76" y="7"/>
                          </a:lnTo>
                          <a:lnTo>
                            <a:pt x="71" y="7"/>
                          </a:lnTo>
                          <a:lnTo>
                            <a:pt x="67" y="6"/>
                          </a:lnTo>
                          <a:lnTo>
                            <a:pt x="62" y="3"/>
                          </a:lnTo>
                          <a:lnTo>
                            <a:pt x="60" y="0"/>
                          </a:lnTo>
                        </a:path>
                      </a:pathLst>
                    </a:custGeom>
                    <a:blipFill dpi="0" rotWithShape="0">
                      <a:blip/>
                      <a:srcRect/>
                      <a:tile tx="0" ty="0" sx="100000" sy="100000" flip="none" algn="tl"/>
                    </a:blipFill>
                    <a:ln w="12700" cap="rnd">
                      <a:solidFill>
                        <a:srgbClr val="FF1F3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SG"/>
                    </a:p>
                  </p:txBody>
                </p:sp>
              </p:grpSp>
              <p:grpSp>
                <p:nvGrpSpPr>
                  <p:cNvPr id="16" name="Group 1238"/>
                  <p:cNvGrpSpPr>
                    <a:grpSpLocks/>
                  </p:cNvGrpSpPr>
                  <p:nvPr/>
                </p:nvGrpSpPr>
                <p:grpSpPr bwMode="auto">
                  <a:xfrm>
                    <a:off x="3119" y="838"/>
                    <a:ext cx="160" cy="740"/>
                    <a:chOff x="3119" y="838"/>
                    <a:chExt cx="160" cy="740"/>
                  </a:xfrm>
                </p:grpSpPr>
                <p:grpSp>
                  <p:nvGrpSpPr>
                    <p:cNvPr id="115" name="Group 1239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153" y="838"/>
                      <a:ext cx="85" cy="179"/>
                      <a:chOff x="3153" y="838"/>
                      <a:chExt cx="85" cy="179"/>
                    </a:xfrm>
                  </p:grpSpPr>
                  <p:sp>
                    <p:nvSpPr>
                      <p:cNvPr id="135" name="Freeform 124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153" y="838"/>
                        <a:ext cx="85" cy="138"/>
                      </a:xfrm>
                      <a:custGeom>
                        <a:avLst/>
                        <a:gdLst>
                          <a:gd name="T0" fmla="*/ 32 w 85"/>
                          <a:gd name="T1" fmla="*/ 2 h 138"/>
                          <a:gd name="T2" fmla="*/ 23 w 85"/>
                          <a:gd name="T3" fmla="*/ 6 h 138"/>
                          <a:gd name="T4" fmla="*/ 17 w 85"/>
                          <a:gd name="T5" fmla="*/ 12 h 138"/>
                          <a:gd name="T6" fmla="*/ 13 w 85"/>
                          <a:gd name="T7" fmla="*/ 19 h 138"/>
                          <a:gd name="T8" fmla="*/ 8 w 85"/>
                          <a:gd name="T9" fmla="*/ 33 h 138"/>
                          <a:gd name="T10" fmla="*/ 3 w 85"/>
                          <a:gd name="T11" fmla="*/ 53 h 138"/>
                          <a:gd name="T12" fmla="*/ 0 w 85"/>
                          <a:gd name="T13" fmla="*/ 71 h 138"/>
                          <a:gd name="T14" fmla="*/ 1 w 85"/>
                          <a:gd name="T15" fmla="*/ 79 h 138"/>
                          <a:gd name="T16" fmla="*/ 2 w 85"/>
                          <a:gd name="T17" fmla="*/ 87 h 138"/>
                          <a:gd name="T18" fmla="*/ 3 w 85"/>
                          <a:gd name="T19" fmla="*/ 98 h 138"/>
                          <a:gd name="T20" fmla="*/ 10 w 85"/>
                          <a:gd name="T21" fmla="*/ 137 h 138"/>
                          <a:gd name="T22" fmla="*/ 14 w 85"/>
                          <a:gd name="T23" fmla="*/ 129 h 138"/>
                          <a:gd name="T24" fmla="*/ 20 w 85"/>
                          <a:gd name="T25" fmla="*/ 128 h 138"/>
                          <a:gd name="T26" fmla="*/ 25 w 85"/>
                          <a:gd name="T27" fmla="*/ 126 h 138"/>
                          <a:gd name="T28" fmla="*/ 31 w 85"/>
                          <a:gd name="T29" fmla="*/ 121 h 138"/>
                          <a:gd name="T30" fmla="*/ 29 w 85"/>
                          <a:gd name="T31" fmla="*/ 100 h 138"/>
                          <a:gd name="T32" fmla="*/ 29 w 85"/>
                          <a:gd name="T33" fmla="*/ 94 h 138"/>
                          <a:gd name="T34" fmla="*/ 23 w 85"/>
                          <a:gd name="T35" fmla="*/ 80 h 138"/>
                          <a:gd name="T36" fmla="*/ 21 w 85"/>
                          <a:gd name="T37" fmla="*/ 58 h 138"/>
                          <a:gd name="T38" fmla="*/ 23 w 85"/>
                          <a:gd name="T39" fmla="*/ 38 h 138"/>
                          <a:gd name="T40" fmla="*/ 34 w 85"/>
                          <a:gd name="T41" fmla="*/ 26 h 138"/>
                          <a:gd name="T42" fmla="*/ 54 w 85"/>
                          <a:gd name="T43" fmla="*/ 24 h 138"/>
                          <a:gd name="T44" fmla="*/ 64 w 85"/>
                          <a:gd name="T45" fmla="*/ 36 h 138"/>
                          <a:gd name="T46" fmla="*/ 63 w 85"/>
                          <a:gd name="T47" fmla="*/ 78 h 138"/>
                          <a:gd name="T48" fmla="*/ 54 w 85"/>
                          <a:gd name="T49" fmla="*/ 94 h 138"/>
                          <a:gd name="T50" fmla="*/ 53 w 85"/>
                          <a:gd name="T51" fmla="*/ 121 h 138"/>
                          <a:gd name="T52" fmla="*/ 57 w 85"/>
                          <a:gd name="T53" fmla="*/ 117 h 138"/>
                          <a:gd name="T54" fmla="*/ 61 w 85"/>
                          <a:gd name="T55" fmla="*/ 121 h 138"/>
                          <a:gd name="T56" fmla="*/ 66 w 85"/>
                          <a:gd name="T57" fmla="*/ 124 h 138"/>
                          <a:gd name="T58" fmla="*/ 70 w 85"/>
                          <a:gd name="T59" fmla="*/ 127 h 138"/>
                          <a:gd name="T60" fmla="*/ 75 w 85"/>
                          <a:gd name="T61" fmla="*/ 130 h 138"/>
                          <a:gd name="T62" fmla="*/ 80 w 85"/>
                          <a:gd name="T63" fmla="*/ 102 h 138"/>
                          <a:gd name="T64" fmla="*/ 82 w 85"/>
                          <a:gd name="T65" fmla="*/ 85 h 138"/>
                          <a:gd name="T66" fmla="*/ 83 w 85"/>
                          <a:gd name="T67" fmla="*/ 74 h 138"/>
                          <a:gd name="T68" fmla="*/ 84 w 85"/>
                          <a:gd name="T69" fmla="*/ 67 h 138"/>
                          <a:gd name="T70" fmla="*/ 83 w 85"/>
                          <a:gd name="T71" fmla="*/ 58 h 138"/>
                          <a:gd name="T72" fmla="*/ 82 w 85"/>
                          <a:gd name="T73" fmla="*/ 51 h 138"/>
                          <a:gd name="T74" fmla="*/ 80 w 85"/>
                          <a:gd name="T75" fmla="*/ 44 h 138"/>
                          <a:gd name="T76" fmla="*/ 78 w 85"/>
                          <a:gd name="T77" fmla="*/ 38 h 138"/>
                          <a:gd name="T78" fmla="*/ 78 w 85"/>
                          <a:gd name="T79" fmla="*/ 33 h 138"/>
                          <a:gd name="T80" fmla="*/ 77 w 85"/>
                          <a:gd name="T81" fmla="*/ 25 h 138"/>
                          <a:gd name="T82" fmla="*/ 74 w 85"/>
                          <a:gd name="T83" fmla="*/ 17 h 138"/>
                          <a:gd name="T84" fmla="*/ 68 w 85"/>
                          <a:gd name="T85" fmla="*/ 8 h 138"/>
                          <a:gd name="T86" fmla="*/ 60 w 85"/>
                          <a:gd name="T87" fmla="*/ 3 h 138"/>
                          <a:gd name="T88" fmla="*/ 52 w 85"/>
                          <a:gd name="T89" fmla="*/ 0 h 138"/>
                          <a:gd name="T90" fmla="*/ 43 w 85"/>
                          <a:gd name="T91" fmla="*/ 0 h 138"/>
                          <a:gd name="T92" fmla="*/ 32 w 85"/>
                          <a:gd name="T93" fmla="*/ 2 h 138"/>
                          <a:gd name="T94" fmla="*/ 0 60000 65536"/>
                          <a:gd name="T95" fmla="*/ 0 60000 65536"/>
                          <a:gd name="T96" fmla="*/ 0 60000 65536"/>
                          <a:gd name="T97" fmla="*/ 0 60000 65536"/>
                          <a:gd name="T98" fmla="*/ 0 60000 65536"/>
                          <a:gd name="T99" fmla="*/ 0 60000 65536"/>
                          <a:gd name="T100" fmla="*/ 0 60000 65536"/>
                          <a:gd name="T101" fmla="*/ 0 60000 65536"/>
                          <a:gd name="T102" fmla="*/ 0 60000 65536"/>
                          <a:gd name="T103" fmla="*/ 0 60000 65536"/>
                          <a:gd name="T104" fmla="*/ 0 60000 65536"/>
                          <a:gd name="T105" fmla="*/ 0 60000 65536"/>
                          <a:gd name="T106" fmla="*/ 0 60000 65536"/>
                          <a:gd name="T107" fmla="*/ 0 60000 65536"/>
                          <a:gd name="T108" fmla="*/ 0 60000 65536"/>
                          <a:gd name="T109" fmla="*/ 0 60000 65536"/>
                          <a:gd name="T110" fmla="*/ 0 60000 65536"/>
                          <a:gd name="T111" fmla="*/ 0 60000 65536"/>
                          <a:gd name="T112" fmla="*/ 0 60000 65536"/>
                          <a:gd name="T113" fmla="*/ 0 60000 65536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  <a:gd name="T141" fmla="*/ 0 w 85"/>
                          <a:gd name="T142" fmla="*/ 0 h 138"/>
                          <a:gd name="T143" fmla="*/ 85 w 85"/>
                          <a:gd name="T144" fmla="*/ 138 h 138"/>
                        </a:gdLst>
                        <a:ahLst/>
                        <a:cxnLst>
                          <a:cxn ang="T94">
                            <a:pos x="T0" y="T1"/>
                          </a:cxn>
                          <a:cxn ang="T95">
                            <a:pos x="T2" y="T3"/>
                          </a:cxn>
                          <a:cxn ang="T96">
                            <a:pos x="T4" y="T5"/>
                          </a:cxn>
                          <a:cxn ang="T97">
                            <a:pos x="T6" y="T7"/>
                          </a:cxn>
                          <a:cxn ang="T98">
                            <a:pos x="T8" y="T9"/>
                          </a:cxn>
                          <a:cxn ang="T99">
                            <a:pos x="T10" y="T11"/>
                          </a:cxn>
                          <a:cxn ang="T100">
                            <a:pos x="T12" y="T13"/>
                          </a:cxn>
                          <a:cxn ang="T101">
                            <a:pos x="T14" y="T15"/>
                          </a:cxn>
                          <a:cxn ang="T102">
                            <a:pos x="T16" y="T17"/>
                          </a:cxn>
                          <a:cxn ang="T103">
                            <a:pos x="T18" y="T19"/>
                          </a:cxn>
                          <a:cxn ang="T104">
                            <a:pos x="T20" y="T21"/>
                          </a:cxn>
                          <a:cxn ang="T105">
                            <a:pos x="T22" y="T23"/>
                          </a:cxn>
                          <a:cxn ang="T106">
                            <a:pos x="T24" y="T25"/>
                          </a:cxn>
                          <a:cxn ang="T107">
                            <a:pos x="T26" y="T27"/>
                          </a:cxn>
                          <a:cxn ang="T108">
                            <a:pos x="T28" y="T29"/>
                          </a:cxn>
                          <a:cxn ang="T109">
                            <a:pos x="T30" y="T31"/>
                          </a:cxn>
                          <a:cxn ang="T110">
                            <a:pos x="T32" y="T33"/>
                          </a:cxn>
                          <a:cxn ang="T111">
                            <a:pos x="T34" y="T35"/>
                          </a:cxn>
                          <a:cxn ang="T112">
                            <a:pos x="T36" y="T37"/>
                          </a:cxn>
                          <a:cxn ang="T113">
                            <a:pos x="T38" y="T39"/>
                          </a:cxn>
                          <a:cxn ang="T114">
                            <a:pos x="T40" y="T41"/>
                          </a:cxn>
                          <a:cxn ang="T115">
                            <a:pos x="T42" y="T43"/>
                          </a:cxn>
                          <a:cxn ang="T116">
                            <a:pos x="T44" y="T45"/>
                          </a:cxn>
                          <a:cxn ang="T117">
                            <a:pos x="T46" y="T47"/>
                          </a:cxn>
                          <a:cxn ang="T118">
                            <a:pos x="T48" y="T49"/>
                          </a:cxn>
                          <a:cxn ang="T119">
                            <a:pos x="T50" y="T51"/>
                          </a:cxn>
                          <a:cxn ang="T120">
                            <a:pos x="T52" y="T53"/>
                          </a:cxn>
                          <a:cxn ang="T121">
                            <a:pos x="T54" y="T55"/>
                          </a:cxn>
                          <a:cxn ang="T122">
                            <a:pos x="T56" y="T57"/>
                          </a:cxn>
                          <a:cxn ang="T123">
                            <a:pos x="T58" y="T59"/>
                          </a:cxn>
                          <a:cxn ang="T124">
                            <a:pos x="T60" y="T61"/>
                          </a:cxn>
                          <a:cxn ang="T125">
                            <a:pos x="T62" y="T63"/>
                          </a:cxn>
                          <a:cxn ang="T126">
                            <a:pos x="T64" y="T65"/>
                          </a:cxn>
                          <a:cxn ang="T127">
                            <a:pos x="T66" y="T67"/>
                          </a:cxn>
                          <a:cxn ang="T128">
                            <a:pos x="T68" y="T69"/>
                          </a:cxn>
                          <a:cxn ang="T129">
                            <a:pos x="T70" y="T71"/>
                          </a:cxn>
                          <a:cxn ang="T130">
                            <a:pos x="T72" y="T73"/>
                          </a:cxn>
                          <a:cxn ang="T131">
                            <a:pos x="T74" y="T75"/>
                          </a:cxn>
                          <a:cxn ang="T132">
                            <a:pos x="T76" y="T77"/>
                          </a:cxn>
                          <a:cxn ang="T133">
                            <a:pos x="T78" y="T79"/>
                          </a:cxn>
                          <a:cxn ang="T134">
                            <a:pos x="T80" y="T81"/>
                          </a:cxn>
                          <a:cxn ang="T135">
                            <a:pos x="T82" y="T83"/>
                          </a:cxn>
                          <a:cxn ang="T136">
                            <a:pos x="T84" y="T85"/>
                          </a:cxn>
                          <a:cxn ang="T137">
                            <a:pos x="T86" y="T87"/>
                          </a:cxn>
                          <a:cxn ang="T138">
                            <a:pos x="T88" y="T89"/>
                          </a:cxn>
                          <a:cxn ang="T139">
                            <a:pos x="T90" y="T91"/>
                          </a:cxn>
                          <a:cxn ang="T140">
                            <a:pos x="T92" y="T93"/>
                          </a:cxn>
                        </a:cxnLst>
                        <a:rect l="T141" t="T142" r="T143" b="T144"/>
                        <a:pathLst>
                          <a:path w="85" h="138">
                            <a:moveTo>
                              <a:pt x="32" y="2"/>
                            </a:moveTo>
                            <a:lnTo>
                              <a:pt x="23" y="6"/>
                            </a:lnTo>
                            <a:lnTo>
                              <a:pt x="17" y="12"/>
                            </a:lnTo>
                            <a:lnTo>
                              <a:pt x="13" y="19"/>
                            </a:lnTo>
                            <a:lnTo>
                              <a:pt x="8" y="33"/>
                            </a:lnTo>
                            <a:lnTo>
                              <a:pt x="3" y="53"/>
                            </a:lnTo>
                            <a:lnTo>
                              <a:pt x="0" y="71"/>
                            </a:lnTo>
                            <a:lnTo>
                              <a:pt x="1" y="79"/>
                            </a:lnTo>
                            <a:lnTo>
                              <a:pt x="2" y="87"/>
                            </a:lnTo>
                            <a:lnTo>
                              <a:pt x="3" y="98"/>
                            </a:lnTo>
                            <a:lnTo>
                              <a:pt x="10" y="137"/>
                            </a:lnTo>
                            <a:lnTo>
                              <a:pt x="14" y="129"/>
                            </a:lnTo>
                            <a:lnTo>
                              <a:pt x="20" y="128"/>
                            </a:lnTo>
                            <a:lnTo>
                              <a:pt x="25" y="126"/>
                            </a:lnTo>
                            <a:lnTo>
                              <a:pt x="31" y="121"/>
                            </a:lnTo>
                            <a:lnTo>
                              <a:pt x="29" y="100"/>
                            </a:lnTo>
                            <a:lnTo>
                              <a:pt x="29" y="94"/>
                            </a:lnTo>
                            <a:lnTo>
                              <a:pt x="23" y="80"/>
                            </a:lnTo>
                            <a:lnTo>
                              <a:pt x="21" y="58"/>
                            </a:lnTo>
                            <a:lnTo>
                              <a:pt x="23" y="38"/>
                            </a:lnTo>
                            <a:lnTo>
                              <a:pt x="34" y="26"/>
                            </a:lnTo>
                            <a:lnTo>
                              <a:pt x="54" y="24"/>
                            </a:lnTo>
                            <a:lnTo>
                              <a:pt x="64" y="36"/>
                            </a:lnTo>
                            <a:lnTo>
                              <a:pt x="63" y="78"/>
                            </a:lnTo>
                            <a:lnTo>
                              <a:pt x="54" y="94"/>
                            </a:lnTo>
                            <a:lnTo>
                              <a:pt x="53" y="121"/>
                            </a:lnTo>
                            <a:lnTo>
                              <a:pt x="57" y="117"/>
                            </a:lnTo>
                            <a:lnTo>
                              <a:pt x="61" y="121"/>
                            </a:lnTo>
                            <a:lnTo>
                              <a:pt x="66" y="124"/>
                            </a:lnTo>
                            <a:lnTo>
                              <a:pt x="70" y="127"/>
                            </a:lnTo>
                            <a:lnTo>
                              <a:pt x="75" y="130"/>
                            </a:lnTo>
                            <a:lnTo>
                              <a:pt x="80" y="102"/>
                            </a:lnTo>
                            <a:lnTo>
                              <a:pt x="82" y="85"/>
                            </a:lnTo>
                            <a:lnTo>
                              <a:pt x="83" y="74"/>
                            </a:lnTo>
                            <a:lnTo>
                              <a:pt x="84" y="67"/>
                            </a:lnTo>
                            <a:lnTo>
                              <a:pt x="83" y="58"/>
                            </a:lnTo>
                            <a:lnTo>
                              <a:pt x="82" y="51"/>
                            </a:lnTo>
                            <a:lnTo>
                              <a:pt x="80" y="44"/>
                            </a:lnTo>
                            <a:lnTo>
                              <a:pt x="78" y="38"/>
                            </a:lnTo>
                            <a:lnTo>
                              <a:pt x="78" y="33"/>
                            </a:lnTo>
                            <a:lnTo>
                              <a:pt x="77" y="25"/>
                            </a:lnTo>
                            <a:lnTo>
                              <a:pt x="74" y="17"/>
                            </a:lnTo>
                            <a:lnTo>
                              <a:pt x="68" y="8"/>
                            </a:lnTo>
                            <a:lnTo>
                              <a:pt x="60" y="3"/>
                            </a:lnTo>
                            <a:lnTo>
                              <a:pt x="52" y="0"/>
                            </a:lnTo>
                            <a:lnTo>
                              <a:pt x="43" y="0"/>
                            </a:lnTo>
                            <a:lnTo>
                              <a:pt x="32" y="2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  <p:sp>
                    <p:nvSpPr>
                      <p:cNvPr id="136" name="Freeform 124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162" y="860"/>
                        <a:ext cx="70" cy="157"/>
                      </a:xfrm>
                      <a:custGeom>
                        <a:avLst/>
                        <a:gdLst>
                          <a:gd name="T0" fmla="*/ 25 w 70"/>
                          <a:gd name="T1" fmla="*/ 2 h 157"/>
                          <a:gd name="T2" fmla="*/ 20 w 70"/>
                          <a:gd name="T3" fmla="*/ 5 h 157"/>
                          <a:gd name="T4" fmla="*/ 15 w 70"/>
                          <a:gd name="T5" fmla="*/ 10 h 157"/>
                          <a:gd name="T6" fmla="*/ 13 w 70"/>
                          <a:gd name="T7" fmla="*/ 17 h 157"/>
                          <a:gd name="T8" fmla="*/ 12 w 70"/>
                          <a:gd name="T9" fmla="*/ 24 h 157"/>
                          <a:gd name="T10" fmla="*/ 11 w 70"/>
                          <a:gd name="T11" fmla="*/ 36 h 157"/>
                          <a:gd name="T12" fmla="*/ 13 w 70"/>
                          <a:gd name="T13" fmla="*/ 56 h 157"/>
                          <a:gd name="T14" fmla="*/ 15 w 70"/>
                          <a:gd name="T15" fmla="*/ 63 h 157"/>
                          <a:gd name="T16" fmla="*/ 20 w 70"/>
                          <a:gd name="T17" fmla="*/ 73 h 157"/>
                          <a:gd name="T18" fmla="*/ 20 w 70"/>
                          <a:gd name="T19" fmla="*/ 96 h 157"/>
                          <a:gd name="T20" fmla="*/ 0 w 70"/>
                          <a:gd name="T21" fmla="*/ 109 h 157"/>
                          <a:gd name="T22" fmla="*/ 36 w 70"/>
                          <a:gd name="T23" fmla="*/ 156 h 157"/>
                          <a:gd name="T24" fmla="*/ 69 w 70"/>
                          <a:gd name="T25" fmla="*/ 106 h 157"/>
                          <a:gd name="T26" fmla="*/ 45 w 70"/>
                          <a:gd name="T27" fmla="*/ 91 h 157"/>
                          <a:gd name="T28" fmla="*/ 45 w 70"/>
                          <a:gd name="T29" fmla="*/ 73 h 157"/>
                          <a:gd name="T30" fmla="*/ 52 w 70"/>
                          <a:gd name="T31" fmla="*/ 62 h 157"/>
                          <a:gd name="T32" fmla="*/ 54 w 70"/>
                          <a:gd name="T33" fmla="*/ 56 h 157"/>
                          <a:gd name="T34" fmla="*/ 56 w 70"/>
                          <a:gd name="T35" fmla="*/ 37 h 157"/>
                          <a:gd name="T36" fmla="*/ 56 w 70"/>
                          <a:gd name="T37" fmla="*/ 26 h 157"/>
                          <a:gd name="T38" fmla="*/ 56 w 70"/>
                          <a:gd name="T39" fmla="*/ 19 h 157"/>
                          <a:gd name="T40" fmla="*/ 54 w 70"/>
                          <a:gd name="T41" fmla="*/ 12 h 157"/>
                          <a:gd name="T42" fmla="*/ 50 w 70"/>
                          <a:gd name="T43" fmla="*/ 6 h 157"/>
                          <a:gd name="T44" fmla="*/ 45 w 70"/>
                          <a:gd name="T45" fmla="*/ 2 h 157"/>
                          <a:gd name="T46" fmla="*/ 39 w 70"/>
                          <a:gd name="T47" fmla="*/ 0 h 157"/>
                          <a:gd name="T48" fmla="*/ 32 w 70"/>
                          <a:gd name="T49" fmla="*/ 0 h 157"/>
                          <a:gd name="T50" fmla="*/ 25 w 70"/>
                          <a:gd name="T51" fmla="*/ 2 h 157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  <a:gd name="T63" fmla="*/ 0 60000 65536"/>
                          <a:gd name="T64" fmla="*/ 0 60000 65536"/>
                          <a:gd name="T65" fmla="*/ 0 60000 65536"/>
                          <a:gd name="T66" fmla="*/ 0 60000 65536"/>
                          <a:gd name="T67" fmla="*/ 0 60000 65536"/>
                          <a:gd name="T68" fmla="*/ 0 60000 65536"/>
                          <a:gd name="T69" fmla="*/ 0 60000 65536"/>
                          <a:gd name="T70" fmla="*/ 0 60000 65536"/>
                          <a:gd name="T71" fmla="*/ 0 60000 65536"/>
                          <a:gd name="T72" fmla="*/ 0 60000 65536"/>
                          <a:gd name="T73" fmla="*/ 0 60000 65536"/>
                          <a:gd name="T74" fmla="*/ 0 60000 65536"/>
                          <a:gd name="T75" fmla="*/ 0 60000 65536"/>
                          <a:gd name="T76" fmla="*/ 0 60000 65536"/>
                          <a:gd name="T77" fmla="*/ 0 60000 65536"/>
                          <a:gd name="T78" fmla="*/ 0 w 70"/>
                          <a:gd name="T79" fmla="*/ 0 h 157"/>
                          <a:gd name="T80" fmla="*/ 70 w 70"/>
                          <a:gd name="T81" fmla="*/ 157 h 157"/>
                        </a:gdLst>
                        <a:ahLst/>
                        <a:cxnLst>
                          <a:cxn ang="T52">
                            <a:pos x="T0" y="T1"/>
                          </a:cxn>
                          <a:cxn ang="T53">
                            <a:pos x="T2" y="T3"/>
                          </a:cxn>
                          <a:cxn ang="T54">
                            <a:pos x="T4" y="T5"/>
                          </a:cxn>
                          <a:cxn ang="T55">
                            <a:pos x="T6" y="T7"/>
                          </a:cxn>
                          <a:cxn ang="T56">
                            <a:pos x="T8" y="T9"/>
                          </a:cxn>
                          <a:cxn ang="T57">
                            <a:pos x="T10" y="T11"/>
                          </a:cxn>
                          <a:cxn ang="T58">
                            <a:pos x="T12" y="T13"/>
                          </a:cxn>
                          <a:cxn ang="T59">
                            <a:pos x="T14" y="T15"/>
                          </a:cxn>
                          <a:cxn ang="T60">
                            <a:pos x="T16" y="T17"/>
                          </a:cxn>
                          <a:cxn ang="T61">
                            <a:pos x="T18" y="T19"/>
                          </a:cxn>
                          <a:cxn ang="T62">
                            <a:pos x="T20" y="T21"/>
                          </a:cxn>
                          <a:cxn ang="T63">
                            <a:pos x="T22" y="T23"/>
                          </a:cxn>
                          <a:cxn ang="T64">
                            <a:pos x="T24" y="T25"/>
                          </a:cxn>
                          <a:cxn ang="T65">
                            <a:pos x="T26" y="T27"/>
                          </a:cxn>
                          <a:cxn ang="T66">
                            <a:pos x="T28" y="T29"/>
                          </a:cxn>
                          <a:cxn ang="T67">
                            <a:pos x="T30" y="T31"/>
                          </a:cxn>
                          <a:cxn ang="T68">
                            <a:pos x="T32" y="T33"/>
                          </a:cxn>
                          <a:cxn ang="T69">
                            <a:pos x="T34" y="T35"/>
                          </a:cxn>
                          <a:cxn ang="T70">
                            <a:pos x="T36" y="T37"/>
                          </a:cxn>
                          <a:cxn ang="T71">
                            <a:pos x="T38" y="T39"/>
                          </a:cxn>
                          <a:cxn ang="T72">
                            <a:pos x="T40" y="T41"/>
                          </a:cxn>
                          <a:cxn ang="T73">
                            <a:pos x="T42" y="T43"/>
                          </a:cxn>
                          <a:cxn ang="T74">
                            <a:pos x="T44" y="T45"/>
                          </a:cxn>
                          <a:cxn ang="T75">
                            <a:pos x="T46" y="T47"/>
                          </a:cxn>
                          <a:cxn ang="T76">
                            <a:pos x="T48" y="T49"/>
                          </a:cxn>
                          <a:cxn ang="T77">
                            <a:pos x="T50" y="T51"/>
                          </a:cxn>
                        </a:cxnLst>
                        <a:rect l="T78" t="T79" r="T80" b="T81"/>
                        <a:pathLst>
                          <a:path w="70" h="157">
                            <a:moveTo>
                              <a:pt x="25" y="2"/>
                            </a:moveTo>
                            <a:lnTo>
                              <a:pt x="20" y="5"/>
                            </a:lnTo>
                            <a:lnTo>
                              <a:pt x="15" y="10"/>
                            </a:lnTo>
                            <a:lnTo>
                              <a:pt x="13" y="17"/>
                            </a:lnTo>
                            <a:lnTo>
                              <a:pt x="12" y="24"/>
                            </a:lnTo>
                            <a:lnTo>
                              <a:pt x="11" y="36"/>
                            </a:lnTo>
                            <a:lnTo>
                              <a:pt x="13" y="56"/>
                            </a:lnTo>
                            <a:lnTo>
                              <a:pt x="15" y="63"/>
                            </a:lnTo>
                            <a:lnTo>
                              <a:pt x="20" y="73"/>
                            </a:lnTo>
                            <a:lnTo>
                              <a:pt x="20" y="96"/>
                            </a:lnTo>
                            <a:lnTo>
                              <a:pt x="0" y="109"/>
                            </a:lnTo>
                            <a:lnTo>
                              <a:pt x="36" y="156"/>
                            </a:lnTo>
                            <a:lnTo>
                              <a:pt x="69" y="106"/>
                            </a:lnTo>
                            <a:lnTo>
                              <a:pt x="45" y="91"/>
                            </a:lnTo>
                            <a:lnTo>
                              <a:pt x="45" y="73"/>
                            </a:lnTo>
                            <a:lnTo>
                              <a:pt x="52" y="62"/>
                            </a:lnTo>
                            <a:lnTo>
                              <a:pt x="54" y="56"/>
                            </a:lnTo>
                            <a:lnTo>
                              <a:pt x="56" y="37"/>
                            </a:lnTo>
                            <a:lnTo>
                              <a:pt x="56" y="26"/>
                            </a:lnTo>
                            <a:lnTo>
                              <a:pt x="56" y="19"/>
                            </a:lnTo>
                            <a:lnTo>
                              <a:pt x="54" y="12"/>
                            </a:lnTo>
                            <a:lnTo>
                              <a:pt x="50" y="6"/>
                            </a:lnTo>
                            <a:lnTo>
                              <a:pt x="45" y="2"/>
                            </a:lnTo>
                            <a:lnTo>
                              <a:pt x="39" y="0"/>
                            </a:lnTo>
                            <a:lnTo>
                              <a:pt x="32" y="0"/>
                            </a:lnTo>
                            <a:lnTo>
                              <a:pt x="25" y="2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</p:grpSp>
                <p:grpSp>
                  <p:nvGrpSpPr>
                    <p:cNvPr id="116" name="Group 124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145" y="1195"/>
                      <a:ext cx="131" cy="351"/>
                      <a:chOff x="3145" y="1195"/>
                      <a:chExt cx="131" cy="351"/>
                    </a:xfrm>
                  </p:grpSpPr>
                  <p:grpSp>
                    <p:nvGrpSpPr>
                      <p:cNvPr id="131" name="Group 124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145" y="1195"/>
                        <a:ext cx="131" cy="351"/>
                        <a:chOff x="3145" y="1195"/>
                        <a:chExt cx="131" cy="351"/>
                      </a:xfrm>
                    </p:grpSpPr>
                    <p:sp>
                      <p:nvSpPr>
                        <p:cNvPr id="133" name="Freeform 124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145" y="1271"/>
                          <a:ext cx="94" cy="275"/>
                        </a:xfrm>
                        <a:custGeom>
                          <a:avLst/>
                          <a:gdLst>
                            <a:gd name="T0" fmla="*/ 17 w 94"/>
                            <a:gd name="T1" fmla="*/ 6 h 275"/>
                            <a:gd name="T2" fmla="*/ 18 w 94"/>
                            <a:gd name="T3" fmla="*/ 84 h 275"/>
                            <a:gd name="T4" fmla="*/ 17 w 94"/>
                            <a:gd name="T5" fmla="*/ 151 h 275"/>
                            <a:gd name="T6" fmla="*/ 21 w 94"/>
                            <a:gd name="T7" fmla="*/ 216 h 275"/>
                            <a:gd name="T8" fmla="*/ 11 w 94"/>
                            <a:gd name="T9" fmla="*/ 244 h 275"/>
                            <a:gd name="T10" fmla="*/ 2 w 94"/>
                            <a:gd name="T11" fmla="*/ 262 h 275"/>
                            <a:gd name="T12" fmla="*/ 0 w 94"/>
                            <a:gd name="T13" fmla="*/ 268 h 275"/>
                            <a:gd name="T14" fmla="*/ 4 w 94"/>
                            <a:gd name="T15" fmla="*/ 274 h 275"/>
                            <a:gd name="T16" fmla="*/ 20 w 94"/>
                            <a:gd name="T17" fmla="*/ 273 h 275"/>
                            <a:gd name="T18" fmla="*/ 35 w 94"/>
                            <a:gd name="T19" fmla="*/ 237 h 275"/>
                            <a:gd name="T20" fmla="*/ 36 w 94"/>
                            <a:gd name="T21" fmla="*/ 214 h 275"/>
                            <a:gd name="T22" fmla="*/ 47 w 94"/>
                            <a:gd name="T23" fmla="*/ 137 h 275"/>
                            <a:gd name="T24" fmla="*/ 48 w 94"/>
                            <a:gd name="T25" fmla="*/ 120 h 275"/>
                            <a:gd name="T26" fmla="*/ 48 w 94"/>
                            <a:gd name="T27" fmla="*/ 156 h 275"/>
                            <a:gd name="T28" fmla="*/ 53 w 94"/>
                            <a:gd name="T29" fmla="*/ 206 h 275"/>
                            <a:gd name="T30" fmla="*/ 51 w 94"/>
                            <a:gd name="T31" fmla="*/ 230 h 275"/>
                            <a:gd name="T32" fmla="*/ 59 w 94"/>
                            <a:gd name="T33" fmla="*/ 253 h 275"/>
                            <a:gd name="T34" fmla="*/ 69 w 94"/>
                            <a:gd name="T35" fmla="*/ 270 h 275"/>
                            <a:gd name="T36" fmla="*/ 84 w 94"/>
                            <a:gd name="T37" fmla="*/ 271 h 275"/>
                            <a:gd name="T38" fmla="*/ 88 w 94"/>
                            <a:gd name="T39" fmla="*/ 265 h 275"/>
                            <a:gd name="T40" fmla="*/ 72 w 94"/>
                            <a:gd name="T41" fmla="*/ 229 h 275"/>
                            <a:gd name="T42" fmla="*/ 71 w 94"/>
                            <a:gd name="T43" fmla="*/ 212 h 275"/>
                            <a:gd name="T44" fmla="*/ 74 w 94"/>
                            <a:gd name="T45" fmla="*/ 175 h 275"/>
                            <a:gd name="T46" fmla="*/ 80 w 94"/>
                            <a:gd name="T47" fmla="*/ 115 h 275"/>
                            <a:gd name="T48" fmla="*/ 93 w 94"/>
                            <a:gd name="T49" fmla="*/ 0 h 275"/>
                            <a:gd name="T50" fmla="*/ 17 w 94"/>
                            <a:gd name="T51" fmla="*/ 6 h 275"/>
                            <a:gd name="T52" fmla="*/ 0 60000 65536"/>
                            <a:gd name="T53" fmla="*/ 0 60000 65536"/>
                            <a:gd name="T54" fmla="*/ 0 60000 65536"/>
                            <a:gd name="T55" fmla="*/ 0 60000 65536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w 94"/>
                            <a:gd name="T79" fmla="*/ 0 h 275"/>
                            <a:gd name="T80" fmla="*/ 94 w 94"/>
                            <a:gd name="T81" fmla="*/ 275 h 275"/>
                          </a:gdLst>
                          <a:ahLst/>
                          <a:cxnLst>
                            <a:cxn ang="T52">
                              <a:pos x="T0" y="T1"/>
                            </a:cxn>
                            <a:cxn ang="T53">
                              <a:pos x="T2" y="T3"/>
                            </a:cxn>
                            <a:cxn ang="T54">
                              <a:pos x="T4" y="T5"/>
                            </a:cxn>
                            <a:cxn ang="T55">
                              <a:pos x="T6" y="T7"/>
                            </a:cxn>
                            <a:cxn ang="T56">
                              <a:pos x="T8" y="T9"/>
                            </a:cxn>
                            <a:cxn ang="T57">
                              <a:pos x="T10" y="T11"/>
                            </a:cxn>
                            <a:cxn ang="T58">
                              <a:pos x="T12" y="T13"/>
                            </a:cxn>
                            <a:cxn ang="T59">
                              <a:pos x="T14" y="T15"/>
                            </a:cxn>
                            <a:cxn ang="T60">
                              <a:pos x="T16" y="T17"/>
                            </a:cxn>
                            <a:cxn ang="T61">
                              <a:pos x="T18" y="T19"/>
                            </a:cxn>
                            <a:cxn ang="T62">
                              <a:pos x="T20" y="T21"/>
                            </a:cxn>
                            <a:cxn ang="T63">
                              <a:pos x="T22" y="T23"/>
                            </a:cxn>
                            <a:cxn ang="T64">
                              <a:pos x="T24" y="T25"/>
                            </a:cxn>
                            <a:cxn ang="T65">
                              <a:pos x="T26" y="T27"/>
                            </a:cxn>
                            <a:cxn ang="T66">
                              <a:pos x="T28" y="T29"/>
                            </a:cxn>
                            <a:cxn ang="T67">
                              <a:pos x="T30" y="T31"/>
                            </a:cxn>
                            <a:cxn ang="T68">
                              <a:pos x="T32" y="T33"/>
                            </a:cxn>
                            <a:cxn ang="T69">
                              <a:pos x="T34" y="T35"/>
                            </a:cxn>
                            <a:cxn ang="T70">
                              <a:pos x="T36" y="T37"/>
                            </a:cxn>
                            <a:cxn ang="T71">
                              <a:pos x="T38" y="T39"/>
                            </a:cxn>
                            <a:cxn ang="T72">
                              <a:pos x="T40" y="T41"/>
                            </a:cxn>
                            <a:cxn ang="T73">
                              <a:pos x="T42" y="T43"/>
                            </a:cxn>
                            <a:cxn ang="T74">
                              <a:pos x="T44" y="T45"/>
                            </a:cxn>
                            <a:cxn ang="T75">
                              <a:pos x="T46" y="T47"/>
                            </a:cxn>
                            <a:cxn ang="T76">
                              <a:pos x="T48" y="T49"/>
                            </a:cxn>
                            <a:cxn ang="T77">
                              <a:pos x="T50" y="T51"/>
                            </a:cxn>
                          </a:cxnLst>
                          <a:rect l="T78" t="T79" r="T80" b="T81"/>
                          <a:pathLst>
                            <a:path w="94" h="275">
                              <a:moveTo>
                                <a:pt x="17" y="6"/>
                              </a:moveTo>
                              <a:lnTo>
                                <a:pt x="18" y="84"/>
                              </a:lnTo>
                              <a:lnTo>
                                <a:pt x="17" y="151"/>
                              </a:lnTo>
                              <a:lnTo>
                                <a:pt x="21" y="216"/>
                              </a:lnTo>
                              <a:lnTo>
                                <a:pt x="11" y="244"/>
                              </a:lnTo>
                              <a:lnTo>
                                <a:pt x="2" y="262"/>
                              </a:lnTo>
                              <a:lnTo>
                                <a:pt x="0" y="268"/>
                              </a:lnTo>
                              <a:lnTo>
                                <a:pt x="4" y="274"/>
                              </a:lnTo>
                              <a:lnTo>
                                <a:pt x="20" y="273"/>
                              </a:lnTo>
                              <a:lnTo>
                                <a:pt x="35" y="237"/>
                              </a:lnTo>
                              <a:lnTo>
                                <a:pt x="36" y="214"/>
                              </a:lnTo>
                              <a:lnTo>
                                <a:pt x="47" y="137"/>
                              </a:lnTo>
                              <a:lnTo>
                                <a:pt x="48" y="120"/>
                              </a:lnTo>
                              <a:lnTo>
                                <a:pt x="48" y="156"/>
                              </a:lnTo>
                              <a:lnTo>
                                <a:pt x="53" y="206"/>
                              </a:lnTo>
                              <a:lnTo>
                                <a:pt x="51" y="230"/>
                              </a:lnTo>
                              <a:lnTo>
                                <a:pt x="59" y="253"/>
                              </a:lnTo>
                              <a:lnTo>
                                <a:pt x="69" y="270"/>
                              </a:lnTo>
                              <a:lnTo>
                                <a:pt x="84" y="271"/>
                              </a:lnTo>
                              <a:lnTo>
                                <a:pt x="88" y="265"/>
                              </a:lnTo>
                              <a:lnTo>
                                <a:pt x="72" y="229"/>
                              </a:lnTo>
                              <a:lnTo>
                                <a:pt x="71" y="212"/>
                              </a:lnTo>
                              <a:lnTo>
                                <a:pt x="74" y="175"/>
                              </a:lnTo>
                              <a:lnTo>
                                <a:pt x="80" y="115"/>
                              </a:lnTo>
                              <a:lnTo>
                                <a:pt x="93" y="0"/>
                              </a:lnTo>
                              <a:lnTo>
                                <a:pt x="17" y="6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sp>
                      <p:nvSpPr>
                        <p:cNvPr id="134" name="Freeform 124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253" y="1195"/>
                          <a:ext cx="23" cy="36"/>
                        </a:xfrm>
                        <a:custGeom>
                          <a:avLst/>
                          <a:gdLst>
                            <a:gd name="T0" fmla="*/ 22 w 23"/>
                            <a:gd name="T1" fmla="*/ 0 h 36"/>
                            <a:gd name="T2" fmla="*/ 22 w 23"/>
                            <a:gd name="T3" fmla="*/ 18 h 36"/>
                            <a:gd name="T4" fmla="*/ 0 w 23"/>
                            <a:gd name="T5" fmla="*/ 35 h 36"/>
                            <a:gd name="T6" fmla="*/ 10 w 23"/>
                            <a:gd name="T7" fmla="*/ 3 h 36"/>
                            <a:gd name="T8" fmla="*/ 22 w 23"/>
                            <a:gd name="T9" fmla="*/ 0 h 36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  <a:gd name="T15" fmla="*/ 0 w 23"/>
                            <a:gd name="T16" fmla="*/ 0 h 36"/>
                            <a:gd name="T17" fmla="*/ 23 w 23"/>
                            <a:gd name="T18" fmla="*/ 36 h 36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T15" t="T16" r="T17" b="T18"/>
                          <a:pathLst>
                            <a:path w="23" h="36">
                              <a:moveTo>
                                <a:pt x="22" y="0"/>
                              </a:moveTo>
                              <a:lnTo>
                                <a:pt x="22" y="18"/>
                              </a:lnTo>
                              <a:lnTo>
                                <a:pt x="0" y="35"/>
                              </a:lnTo>
                              <a:lnTo>
                                <a:pt x="10" y="3"/>
                              </a:lnTo>
                              <a:lnTo>
                                <a:pt x="22" y="0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</p:grpSp>
                  <p:sp>
                    <p:nvSpPr>
                      <p:cNvPr id="132" name="Freeform 124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193" y="1274"/>
                        <a:ext cx="9" cy="122"/>
                      </a:xfrm>
                      <a:custGeom>
                        <a:avLst/>
                        <a:gdLst>
                          <a:gd name="T0" fmla="*/ 8 w 9"/>
                          <a:gd name="T1" fmla="*/ 0 h 122"/>
                          <a:gd name="T2" fmla="*/ 8 w 9"/>
                          <a:gd name="T3" fmla="*/ 40 h 122"/>
                          <a:gd name="T4" fmla="*/ 6 w 9"/>
                          <a:gd name="T5" fmla="*/ 64 h 122"/>
                          <a:gd name="T6" fmla="*/ 4 w 9"/>
                          <a:gd name="T7" fmla="*/ 90 h 122"/>
                          <a:gd name="T8" fmla="*/ 0 w 9"/>
                          <a:gd name="T9" fmla="*/ 115 h 122"/>
                          <a:gd name="T10" fmla="*/ 1 w 9"/>
                          <a:gd name="T11" fmla="*/ 121 h 122"/>
                          <a:gd name="T12" fmla="*/ 8 w 9"/>
                          <a:gd name="T13" fmla="*/ 0 h 122"/>
                          <a:gd name="T14" fmla="*/ 0 60000 65536"/>
                          <a:gd name="T15" fmla="*/ 0 60000 65536"/>
                          <a:gd name="T16" fmla="*/ 0 60000 65536"/>
                          <a:gd name="T17" fmla="*/ 0 60000 65536"/>
                          <a:gd name="T18" fmla="*/ 0 60000 65536"/>
                          <a:gd name="T19" fmla="*/ 0 60000 65536"/>
                          <a:gd name="T20" fmla="*/ 0 60000 65536"/>
                          <a:gd name="T21" fmla="*/ 0 w 9"/>
                          <a:gd name="T22" fmla="*/ 0 h 122"/>
                          <a:gd name="T23" fmla="*/ 9 w 9"/>
                          <a:gd name="T24" fmla="*/ 122 h 122"/>
                        </a:gdLst>
                        <a:ahLst/>
                        <a:cxnLst>
                          <a:cxn ang="T14">
                            <a:pos x="T0" y="T1"/>
                          </a:cxn>
                          <a:cxn ang="T15">
                            <a:pos x="T2" y="T3"/>
                          </a:cxn>
                          <a:cxn ang="T16">
                            <a:pos x="T4" y="T5"/>
                          </a:cxn>
                          <a:cxn ang="T17">
                            <a:pos x="T6" y="T7"/>
                          </a:cxn>
                          <a:cxn ang="T18">
                            <a:pos x="T8" y="T9"/>
                          </a:cxn>
                          <a:cxn ang="T19">
                            <a:pos x="T10" y="T11"/>
                          </a:cxn>
                          <a:cxn ang="T20">
                            <a:pos x="T12" y="T13"/>
                          </a:cxn>
                        </a:cxnLst>
                        <a:rect l="T21" t="T22" r="T23" b="T24"/>
                        <a:pathLst>
                          <a:path w="9" h="122">
                            <a:moveTo>
                              <a:pt x="8" y="0"/>
                            </a:moveTo>
                            <a:lnTo>
                              <a:pt x="8" y="40"/>
                            </a:lnTo>
                            <a:lnTo>
                              <a:pt x="6" y="64"/>
                            </a:lnTo>
                            <a:lnTo>
                              <a:pt x="4" y="90"/>
                            </a:lnTo>
                            <a:lnTo>
                              <a:pt x="0" y="115"/>
                            </a:lnTo>
                            <a:lnTo>
                              <a:pt x="1" y="121"/>
                            </a:lnTo>
                            <a:lnTo>
                              <a:pt x="8" y="0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 w="12700" cap="rnd">
                        <a:solidFill>
                          <a:srgbClr val="FF5F1F"/>
                        </a:solidFill>
                        <a:round/>
                        <a:headEnd/>
                        <a:tailEnd/>
                      </a:ln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</p:grpSp>
                <p:grpSp>
                  <p:nvGrpSpPr>
                    <p:cNvPr id="117" name="Group 124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140" y="1500"/>
                      <a:ext cx="100" cy="78"/>
                      <a:chOff x="3140" y="1500"/>
                      <a:chExt cx="100" cy="78"/>
                    </a:xfrm>
                  </p:grpSpPr>
                  <p:sp>
                    <p:nvSpPr>
                      <p:cNvPr id="129" name="Freeform 1248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194" y="1500"/>
                        <a:ext cx="46" cy="74"/>
                      </a:xfrm>
                      <a:custGeom>
                        <a:avLst/>
                        <a:gdLst>
                          <a:gd name="T0" fmla="*/ 3 w 46"/>
                          <a:gd name="T1" fmla="*/ 0 h 74"/>
                          <a:gd name="T2" fmla="*/ 0 w 46"/>
                          <a:gd name="T3" fmla="*/ 11 h 74"/>
                          <a:gd name="T4" fmla="*/ 0 w 46"/>
                          <a:gd name="T5" fmla="*/ 33 h 74"/>
                          <a:gd name="T6" fmla="*/ 4 w 46"/>
                          <a:gd name="T7" fmla="*/ 25 h 74"/>
                          <a:gd name="T8" fmla="*/ 9 w 46"/>
                          <a:gd name="T9" fmla="*/ 35 h 74"/>
                          <a:gd name="T10" fmla="*/ 11 w 46"/>
                          <a:gd name="T11" fmla="*/ 50 h 74"/>
                          <a:gd name="T12" fmla="*/ 18 w 46"/>
                          <a:gd name="T13" fmla="*/ 63 h 74"/>
                          <a:gd name="T14" fmla="*/ 29 w 46"/>
                          <a:gd name="T15" fmla="*/ 71 h 74"/>
                          <a:gd name="T16" fmla="*/ 37 w 46"/>
                          <a:gd name="T17" fmla="*/ 73 h 74"/>
                          <a:gd name="T18" fmla="*/ 45 w 46"/>
                          <a:gd name="T19" fmla="*/ 71 h 74"/>
                          <a:gd name="T20" fmla="*/ 45 w 46"/>
                          <a:gd name="T21" fmla="*/ 57 h 74"/>
                          <a:gd name="T22" fmla="*/ 39 w 46"/>
                          <a:gd name="T23" fmla="*/ 36 h 74"/>
                          <a:gd name="T24" fmla="*/ 35 w 46"/>
                          <a:gd name="T25" fmla="*/ 41 h 74"/>
                          <a:gd name="T26" fmla="*/ 29 w 46"/>
                          <a:gd name="T27" fmla="*/ 41 h 74"/>
                          <a:gd name="T28" fmla="*/ 20 w 46"/>
                          <a:gd name="T29" fmla="*/ 40 h 74"/>
                          <a:gd name="T30" fmla="*/ 14 w 46"/>
                          <a:gd name="T31" fmla="*/ 31 h 74"/>
                          <a:gd name="T32" fmla="*/ 8 w 46"/>
                          <a:gd name="T33" fmla="*/ 19 h 74"/>
                          <a:gd name="T34" fmla="*/ 3 w 46"/>
                          <a:gd name="T35" fmla="*/ 0 h 74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w 46"/>
                          <a:gd name="T55" fmla="*/ 0 h 74"/>
                          <a:gd name="T56" fmla="*/ 46 w 46"/>
                          <a:gd name="T57" fmla="*/ 74 h 74"/>
                        </a:gdLst>
                        <a:ahLst/>
                        <a:cxnLst>
                          <a:cxn ang="T36">
                            <a:pos x="T0" y="T1"/>
                          </a:cxn>
                          <a:cxn ang="T37">
                            <a:pos x="T2" y="T3"/>
                          </a:cxn>
                          <a:cxn ang="T38">
                            <a:pos x="T4" y="T5"/>
                          </a:cxn>
                          <a:cxn ang="T39">
                            <a:pos x="T6" y="T7"/>
                          </a:cxn>
                          <a:cxn ang="T40">
                            <a:pos x="T8" y="T9"/>
                          </a:cxn>
                          <a:cxn ang="T41">
                            <a:pos x="T10" y="T11"/>
                          </a:cxn>
                          <a:cxn ang="T42">
                            <a:pos x="T12" y="T13"/>
                          </a:cxn>
                          <a:cxn ang="T43">
                            <a:pos x="T14" y="T15"/>
                          </a:cxn>
                          <a:cxn ang="T44">
                            <a:pos x="T16" y="T17"/>
                          </a:cxn>
                          <a:cxn ang="T45">
                            <a:pos x="T18" y="T19"/>
                          </a:cxn>
                          <a:cxn ang="T46">
                            <a:pos x="T20" y="T21"/>
                          </a:cxn>
                          <a:cxn ang="T47">
                            <a:pos x="T22" y="T23"/>
                          </a:cxn>
                          <a:cxn ang="T48">
                            <a:pos x="T24" y="T25"/>
                          </a:cxn>
                          <a:cxn ang="T49">
                            <a:pos x="T26" y="T27"/>
                          </a:cxn>
                          <a:cxn ang="T50">
                            <a:pos x="T28" y="T29"/>
                          </a:cxn>
                          <a:cxn ang="T51">
                            <a:pos x="T30" y="T31"/>
                          </a:cxn>
                          <a:cxn ang="T52">
                            <a:pos x="T32" y="T33"/>
                          </a:cxn>
                          <a:cxn ang="T53">
                            <a:pos x="T34" y="T35"/>
                          </a:cxn>
                        </a:cxnLst>
                        <a:rect l="T54" t="T55" r="T56" b="T57"/>
                        <a:pathLst>
                          <a:path w="46" h="74">
                            <a:moveTo>
                              <a:pt x="3" y="0"/>
                            </a:moveTo>
                            <a:lnTo>
                              <a:pt x="0" y="11"/>
                            </a:lnTo>
                            <a:lnTo>
                              <a:pt x="0" y="33"/>
                            </a:lnTo>
                            <a:lnTo>
                              <a:pt x="4" y="25"/>
                            </a:lnTo>
                            <a:lnTo>
                              <a:pt x="9" y="35"/>
                            </a:lnTo>
                            <a:lnTo>
                              <a:pt x="11" y="50"/>
                            </a:lnTo>
                            <a:lnTo>
                              <a:pt x="18" y="63"/>
                            </a:lnTo>
                            <a:lnTo>
                              <a:pt x="29" y="71"/>
                            </a:lnTo>
                            <a:lnTo>
                              <a:pt x="37" y="73"/>
                            </a:lnTo>
                            <a:lnTo>
                              <a:pt x="45" y="71"/>
                            </a:lnTo>
                            <a:lnTo>
                              <a:pt x="45" y="57"/>
                            </a:lnTo>
                            <a:lnTo>
                              <a:pt x="39" y="36"/>
                            </a:lnTo>
                            <a:lnTo>
                              <a:pt x="35" y="41"/>
                            </a:lnTo>
                            <a:lnTo>
                              <a:pt x="29" y="41"/>
                            </a:lnTo>
                            <a:lnTo>
                              <a:pt x="20" y="40"/>
                            </a:lnTo>
                            <a:lnTo>
                              <a:pt x="14" y="31"/>
                            </a:lnTo>
                            <a:lnTo>
                              <a:pt x="8" y="19"/>
                            </a:lnTo>
                            <a:lnTo>
                              <a:pt x="3" y="0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  <p:sp>
                    <p:nvSpPr>
                      <p:cNvPr id="130" name="Freeform 124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140" y="1502"/>
                        <a:ext cx="42" cy="76"/>
                      </a:xfrm>
                      <a:custGeom>
                        <a:avLst/>
                        <a:gdLst>
                          <a:gd name="T0" fmla="*/ 40 w 42"/>
                          <a:gd name="T1" fmla="*/ 0 h 76"/>
                          <a:gd name="T2" fmla="*/ 41 w 42"/>
                          <a:gd name="T3" fmla="*/ 30 h 76"/>
                          <a:gd name="T4" fmla="*/ 38 w 42"/>
                          <a:gd name="T5" fmla="*/ 22 h 76"/>
                          <a:gd name="T6" fmla="*/ 35 w 42"/>
                          <a:gd name="T7" fmla="*/ 32 h 76"/>
                          <a:gd name="T8" fmla="*/ 32 w 42"/>
                          <a:gd name="T9" fmla="*/ 46 h 76"/>
                          <a:gd name="T10" fmla="*/ 28 w 42"/>
                          <a:gd name="T11" fmla="*/ 58 h 76"/>
                          <a:gd name="T12" fmla="*/ 20 w 42"/>
                          <a:gd name="T13" fmla="*/ 67 h 76"/>
                          <a:gd name="T14" fmla="*/ 13 w 42"/>
                          <a:gd name="T15" fmla="*/ 73 h 76"/>
                          <a:gd name="T16" fmla="*/ 5 w 42"/>
                          <a:gd name="T17" fmla="*/ 75 h 76"/>
                          <a:gd name="T18" fmla="*/ 3 w 42"/>
                          <a:gd name="T19" fmla="*/ 71 h 76"/>
                          <a:gd name="T20" fmla="*/ 0 w 42"/>
                          <a:gd name="T21" fmla="*/ 64 h 76"/>
                          <a:gd name="T22" fmla="*/ 0 w 42"/>
                          <a:gd name="T23" fmla="*/ 57 h 76"/>
                          <a:gd name="T24" fmla="*/ 1 w 42"/>
                          <a:gd name="T25" fmla="*/ 49 h 76"/>
                          <a:gd name="T26" fmla="*/ 4 w 42"/>
                          <a:gd name="T27" fmla="*/ 37 h 76"/>
                          <a:gd name="T28" fmla="*/ 10 w 42"/>
                          <a:gd name="T29" fmla="*/ 41 h 76"/>
                          <a:gd name="T30" fmla="*/ 19 w 42"/>
                          <a:gd name="T31" fmla="*/ 41 h 76"/>
                          <a:gd name="T32" fmla="*/ 25 w 42"/>
                          <a:gd name="T33" fmla="*/ 41 h 76"/>
                          <a:gd name="T34" fmla="*/ 36 w 42"/>
                          <a:gd name="T35" fmla="*/ 15 h 76"/>
                          <a:gd name="T36" fmla="*/ 40 w 42"/>
                          <a:gd name="T37" fmla="*/ 0 h 7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w 42"/>
                          <a:gd name="T58" fmla="*/ 0 h 76"/>
                          <a:gd name="T59" fmla="*/ 42 w 42"/>
                          <a:gd name="T60" fmla="*/ 76 h 76"/>
                        </a:gdLst>
                        <a:ahLst/>
                        <a:cxnLst>
                          <a:cxn ang="T38">
                            <a:pos x="T0" y="T1"/>
                          </a:cxn>
                          <a:cxn ang="T39">
                            <a:pos x="T2" y="T3"/>
                          </a:cxn>
                          <a:cxn ang="T40">
                            <a:pos x="T4" y="T5"/>
                          </a:cxn>
                          <a:cxn ang="T41">
                            <a:pos x="T6" y="T7"/>
                          </a:cxn>
                          <a:cxn ang="T42">
                            <a:pos x="T8" y="T9"/>
                          </a:cxn>
                          <a:cxn ang="T43">
                            <a:pos x="T10" y="T11"/>
                          </a:cxn>
                          <a:cxn ang="T44">
                            <a:pos x="T12" y="T13"/>
                          </a:cxn>
                          <a:cxn ang="T45">
                            <a:pos x="T14" y="T15"/>
                          </a:cxn>
                          <a:cxn ang="T46">
                            <a:pos x="T16" y="T17"/>
                          </a:cxn>
                          <a:cxn ang="T47">
                            <a:pos x="T18" y="T19"/>
                          </a:cxn>
                          <a:cxn ang="T48">
                            <a:pos x="T20" y="T21"/>
                          </a:cxn>
                          <a:cxn ang="T49">
                            <a:pos x="T22" y="T23"/>
                          </a:cxn>
                          <a:cxn ang="T50">
                            <a:pos x="T24" y="T25"/>
                          </a:cxn>
                          <a:cxn ang="T51">
                            <a:pos x="T26" y="T27"/>
                          </a:cxn>
                          <a:cxn ang="T52">
                            <a:pos x="T28" y="T29"/>
                          </a:cxn>
                          <a:cxn ang="T53">
                            <a:pos x="T30" y="T31"/>
                          </a:cxn>
                          <a:cxn ang="T54">
                            <a:pos x="T32" y="T33"/>
                          </a:cxn>
                          <a:cxn ang="T55">
                            <a:pos x="T34" y="T35"/>
                          </a:cxn>
                          <a:cxn ang="T56">
                            <a:pos x="T36" y="T37"/>
                          </a:cxn>
                        </a:cxnLst>
                        <a:rect l="T57" t="T58" r="T59" b="T60"/>
                        <a:pathLst>
                          <a:path w="42" h="76">
                            <a:moveTo>
                              <a:pt x="40" y="0"/>
                            </a:moveTo>
                            <a:lnTo>
                              <a:pt x="41" y="30"/>
                            </a:lnTo>
                            <a:lnTo>
                              <a:pt x="38" y="22"/>
                            </a:lnTo>
                            <a:lnTo>
                              <a:pt x="35" y="32"/>
                            </a:lnTo>
                            <a:lnTo>
                              <a:pt x="32" y="46"/>
                            </a:lnTo>
                            <a:lnTo>
                              <a:pt x="28" y="58"/>
                            </a:lnTo>
                            <a:lnTo>
                              <a:pt x="20" y="67"/>
                            </a:lnTo>
                            <a:lnTo>
                              <a:pt x="13" y="73"/>
                            </a:lnTo>
                            <a:lnTo>
                              <a:pt x="5" y="75"/>
                            </a:lnTo>
                            <a:lnTo>
                              <a:pt x="3" y="71"/>
                            </a:lnTo>
                            <a:lnTo>
                              <a:pt x="0" y="64"/>
                            </a:lnTo>
                            <a:lnTo>
                              <a:pt x="0" y="57"/>
                            </a:lnTo>
                            <a:lnTo>
                              <a:pt x="1" y="49"/>
                            </a:lnTo>
                            <a:lnTo>
                              <a:pt x="4" y="37"/>
                            </a:lnTo>
                            <a:lnTo>
                              <a:pt x="10" y="41"/>
                            </a:lnTo>
                            <a:lnTo>
                              <a:pt x="19" y="41"/>
                            </a:lnTo>
                            <a:lnTo>
                              <a:pt x="25" y="41"/>
                            </a:lnTo>
                            <a:lnTo>
                              <a:pt x="36" y="15"/>
                            </a:lnTo>
                            <a:lnTo>
                              <a:pt x="40" y="0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</p:grpSp>
                <p:grpSp>
                  <p:nvGrpSpPr>
                    <p:cNvPr id="118" name="Group 125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119" y="961"/>
                      <a:ext cx="160" cy="537"/>
                      <a:chOff x="3119" y="961"/>
                      <a:chExt cx="160" cy="537"/>
                    </a:xfrm>
                  </p:grpSpPr>
                  <p:grpSp>
                    <p:nvGrpSpPr>
                      <p:cNvPr id="120" name="Group 125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119" y="961"/>
                        <a:ext cx="160" cy="537"/>
                        <a:chOff x="3119" y="961"/>
                        <a:chExt cx="160" cy="537"/>
                      </a:xfrm>
                    </p:grpSpPr>
                    <p:sp>
                      <p:nvSpPr>
                        <p:cNvPr id="125" name="Freeform 125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119" y="961"/>
                          <a:ext cx="160" cy="537"/>
                        </a:xfrm>
                        <a:custGeom>
                          <a:avLst/>
                          <a:gdLst>
                            <a:gd name="T0" fmla="*/ 45 w 160"/>
                            <a:gd name="T1" fmla="*/ 5 h 537"/>
                            <a:gd name="T2" fmla="*/ 14 w 160"/>
                            <a:gd name="T3" fmla="*/ 23 h 537"/>
                            <a:gd name="T4" fmla="*/ 6 w 160"/>
                            <a:gd name="T5" fmla="*/ 37 h 537"/>
                            <a:gd name="T6" fmla="*/ 0 w 160"/>
                            <a:gd name="T7" fmla="*/ 161 h 537"/>
                            <a:gd name="T8" fmla="*/ 3 w 160"/>
                            <a:gd name="T9" fmla="*/ 190 h 537"/>
                            <a:gd name="T10" fmla="*/ 22 w 160"/>
                            <a:gd name="T11" fmla="*/ 188 h 537"/>
                            <a:gd name="T12" fmla="*/ 21 w 160"/>
                            <a:gd name="T13" fmla="*/ 261 h 537"/>
                            <a:gd name="T14" fmla="*/ 30 w 160"/>
                            <a:gd name="T15" fmla="*/ 261 h 537"/>
                            <a:gd name="T16" fmla="*/ 41 w 160"/>
                            <a:gd name="T17" fmla="*/ 412 h 537"/>
                            <a:gd name="T18" fmla="*/ 42 w 160"/>
                            <a:gd name="T19" fmla="*/ 493 h 537"/>
                            <a:gd name="T20" fmla="*/ 43 w 160"/>
                            <a:gd name="T21" fmla="*/ 529 h 537"/>
                            <a:gd name="T22" fmla="*/ 51 w 160"/>
                            <a:gd name="T23" fmla="*/ 536 h 537"/>
                            <a:gd name="T24" fmla="*/ 64 w 160"/>
                            <a:gd name="T25" fmla="*/ 530 h 537"/>
                            <a:gd name="T26" fmla="*/ 72 w 160"/>
                            <a:gd name="T27" fmla="*/ 468 h 537"/>
                            <a:gd name="T28" fmla="*/ 77 w 160"/>
                            <a:gd name="T29" fmla="*/ 533 h 537"/>
                            <a:gd name="T30" fmla="*/ 89 w 160"/>
                            <a:gd name="T31" fmla="*/ 536 h 537"/>
                            <a:gd name="T32" fmla="*/ 99 w 160"/>
                            <a:gd name="T33" fmla="*/ 531 h 537"/>
                            <a:gd name="T34" fmla="*/ 111 w 160"/>
                            <a:gd name="T35" fmla="*/ 409 h 537"/>
                            <a:gd name="T36" fmla="*/ 125 w 160"/>
                            <a:gd name="T37" fmla="*/ 320 h 537"/>
                            <a:gd name="T38" fmla="*/ 146 w 160"/>
                            <a:gd name="T39" fmla="*/ 237 h 537"/>
                            <a:gd name="T40" fmla="*/ 159 w 160"/>
                            <a:gd name="T41" fmla="*/ 236 h 537"/>
                            <a:gd name="T42" fmla="*/ 147 w 160"/>
                            <a:gd name="T43" fmla="*/ 122 h 537"/>
                            <a:gd name="T44" fmla="*/ 147 w 160"/>
                            <a:gd name="T45" fmla="*/ 32 h 537"/>
                            <a:gd name="T46" fmla="*/ 140 w 160"/>
                            <a:gd name="T47" fmla="*/ 22 h 537"/>
                            <a:gd name="T48" fmla="*/ 107 w 160"/>
                            <a:gd name="T49" fmla="*/ 0 h 537"/>
                            <a:gd name="T50" fmla="*/ 79 w 160"/>
                            <a:gd name="T51" fmla="*/ 48 h 537"/>
                            <a:gd name="T52" fmla="*/ 45 w 160"/>
                            <a:gd name="T53" fmla="*/ 5 h 537"/>
                            <a:gd name="T54" fmla="*/ 0 60000 65536"/>
                            <a:gd name="T55" fmla="*/ 0 60000 65536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w 160"/>
                            <a:gd name="T82" fmla="*/ 0 h 537"/>
                            <a:gd name="T83" fmla="*/ 160 w 160"/>
                            <a:gd name="T84" fmla="*/ 537 h 537"/>
                          </a:gdLst>
                          <a:ahLst/>
                          <a:cxnLst>
                            <a:cxn ang="T54">
                              <a:pos x="T0" y="T1"/>
                            </a:cxn>
                            <a:cxn ang="T55">
                              <a:pos x="T2" y="T3"/>
                            </a:cxn>
                            <a:cxn ang="T56">
                              <a:pos x="T4" y="T5"/>
                            </a:cxn>
                            <a:cxn ang="T57">
                              <a:pos x="T6" y="T7"/>
                            </a:cxn>
                            <a:cxn ang="T58">
                              <a:pos x="T8" y="T9"/>
                            </a:cxn>
                            <a:cxn ang="T59">
                              <a:pos x="T10" y="T11"/>
                            </a:cxn>
                            <a:cxn ang="T60">
                              <a:pos x="T12" y="T13"/>
                            </a:cxn>
                            <a:cxn ang="T61">
                              <a:pos x="T14" y="T15"/>
                            </a:cxn>
                            <a:cxn ang="T62">
                              <a:pos x="T16" y="T17"/>
                            </a:cxn>
                            <a:cxn ang="T63">
                              <a:pos x="T18" y="T19"/>
                            </a:cxn>
                            <a:cxn ang="T64">
                              <a:pos x="T20" y="T21"/>
                            </a:cxn>
                            <a:cxn ang="T65">
                              <a:pos x="T22" y="T23"/>
                            </a:cxn>
                            <a:cxn ang="T66">
                              <a:pos x="T24" y="T25"/>
                            </a:cxn>
                            <a:cxn ang="T67">
                              <a:pos x="T26" y="T27"/>
                            </a:cxn>
                            <a:cxn ang="T68">
                              <a:pos x="T28" y="T29"/>
                            </a:cxn>
                            <a:cxn ang="T69">
                              <a:pos x="T30" y="T31"/>
                            </a:cxn>
                            <a:cxn ang="T70">
                              <a:pos x="T32" y="T33"/>
                            </a:cxn>
                            <a:cxn ang="T71">
                              <a:pos x="T34" y="T35"/>
                            </a:cxn>
                            <a:cxn ang="T72">
                              <a:pos x="T36" y="T37"/>
                            </a:cxn>
                            <a:cxn ang="T73">
                              <a:pos x="T38" y="T39"/>
                            </a:cxn>
                            <a:cxn ang="T74">
                              <a:pos x="T40" y="T41"/>
                            </a:cxn>
                            <a:cxn ang="T75">
                              <a:pos x="T42" y="T43"/>
                            </a:cxn>
                            <a:cxn ang="T76">
                              <a:pos x="T44" y="T45"/>
                            </a:cxn>
                            <a:cxn ang="T77">
                              <a:pos x="T46" y="T47"/>
                            </a:cxn>
                            <a:cxn ang="T78">
                              <a:pos x="T48" y="T49"/>
                            </a:cxn>
                            <a:cxn ang="T79">
                              <a:pos x="T50" y="T51"/>
                            </a:cxn>
                            <a:cxn ang="T80">
                              <a:pos x="T52" y="T53"/>
                            </a:cxn>
                          </a:cxnLst>
                          <a:rect l="T81" t="T82" r="T83" b="T84"/>
                          <a:pathLst>
                            <a:path w="160" h="537">
                              <a:moveTo>
                                <a:pt x="45" y="5"/>
                              </a:moveTo>
                              <a:lnTo>
                                <a:pt x="14" y="23"/>
                              </a:lnTo>
                              <a:lnTo>
                                <a:pt x="6" y="37"/>
                              </a:lnTo>
                              <a:lnTo>
                                <a:pt x="0" y="161"/>
                              </a:lnTo>
                              <a:lnTo>
                                <a:pt x="3" y="190"/>
                              </a:lnTo>
                              <a:lnTo>
                                <a:pt x="22" y="188"/>
                              </a:lnTo>
                              <a:lnTo>
                                <a:pt x="21" y="261"/>
                              </a:lnTo>
                              <a:lnTo>
                                <a:pt x="30" y="261"/>
                              </a:lnTo>
                              <a:lnTo>
                                <a:pt x="41" y="412"/>
                              </a:lnTo>
                              <a:lnTo>
                                <a:pt x="42" y="493"/>
                              </a:lnTo>
                              <a:lnTo>
                                <a:pt x="43" y="529"/>
                              </a:lnTo>
                              <a:lnTo>
                                <a:pt x="51" y="536"/>
                              </a:lnTo>
                              <a:lnTo>
                                <a:pt x="64" y="530"/>
                              </a:lnTo>
                              <a:lnTo>
                                <a:pt x="72" y="468"/>
                              </a:lnTo>
                              <a:lnTo>
                                <a:pt x="77" y="533"/>
                              </a:lnTo>
                              <a:lnTo>
                                <a:pt x="89" y="536"/>
                              </a:lnTo>
                              <a:lnTo>
                                <a:pt x="99" y="531"/>
                              </a:lnTo>
                              <a:lnTo>
                                <a:pt x="111" y="409"/>
                              </a:lnTo>
                              <a:lnTo>
                                <a:pt x="125" y="320"/>
                              </a:lnTo>
                              <a:lnTo>
                                <a:pt x="146" y="237"/>
                              </a:lnTo>
                              <a:lnTo>
                                <a:pt x="159" y="236"/>
                              </a:lnTo>
                              <a:lnTo>
                                <a:pt x="147" y="122"/>
                              </a:lnTo>
                              <a:lnTo>
                                <a:pt x="147" y="32"/>
                              </a:lnTo>
                              <a:lnTo>
                                <a:pt x="140" y="22"/>
                              </a:lnTo>
                              <a:lnTo>
                                <a:pt x="107" y="0"/>
                              </a:lnTo>
                              <a:lnTo>
                                <a:pt x="79" y="48"/>
                              </a:lnTo>
                              <a:lnTo>
                                <a:pt x="45" y="5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grpSp>
                      <p:nvGrpSpPr>
                        <p:cNvPr id="126" name="Group 125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143" y="1109"/>
                          <a:ext cx="70" cy="114"/>
                          <a:chOff x="3143" y="1109"/>
                          <a:chExt cx="70" cy="114"/>
                        </a:xfrm>
                      </p:grpSpPr>
                      <p:sp>
                        <p:nvSpPr>
                          <p:cNvPr id="127" name="Freeform 1254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152" y="1109"/>
                            <a:ext cx="61" cy="114"/>
                          </a:xfrm>
                          <a:custGeom>
                            <a:avLst/>
                            <a:gdLst>
                              <a:gd name="T0" fmla="*/ 0 w 61"/>
                              <a:gd name="T1" fmla="*/ 113 h 114"/>
                              <a:gd name="T2" fmla="*/ 58 w 61"/>
                              <a:gd name="T3" fmla="*/ 107 h 114"/>
                              <a:gd name="T4" fmla="*/ 60 w 61"/>
                              <a:gd name="T5" fmla="*/ 0 h 114"/>
                              <a:gd name="T6" fmla="*/ 0 60000 65536"/>
                              <a:gd name="T7" fmla="*/ 0 60000 65536"/>
                              <a:gd name="T8" fmla="*/ 0 60000 65536"/>
                              <a:gd name="T9" fmla="*/ 0 w 61"/>
                              <a:gd name="T10" fmla="*/ 0 h 114"/>
                              <a:gd name="T11" fmla="*/ 61 w 61"/>
                              <a:gd name="T12" fmla="*/ 114 h 114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T9" t="T10" r="T11" b="T12"/>
                            <a:pathLst>
                              <a:path w="61" h="114">
                                <a:moveTo>
                                  <a:pt x="0" y="113"/>
                                </a:moveTo>
                                <a:lnTo>
                                  <a:pt x="58" y="107"/>
                                </a:lnTo>
                                <a:lnTo>
                                  <a:pt x="60" y="0"/>
                                </a:lnTo>
                              </a:path>
                            </a:pathLst>
                          </a:custGeom>
                          <a:noFill/>
                          <a:ln w="12700" cap="rnd">
                            <a:solidFill>
                              <a:srgbClr val="5F3F1F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SG"/>
                          </a:p>
                        </p:txBody>
                      </p:sp>
                      <p:sp>
                        <p:nvSpPr>
                          <p:cNvPr id="128" name="Freeform 1255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143" y="1123"/>
                            <a:ext cx="69" cy="29"/>
                          </a:xfrm>
                          <a:custGeom>
                            <a:avLst/>
                            <a:gdLst>
                              <a:gd name="T0" fmla="*/ 0 w 69"/>
                              <a:gd name="T1" fmla="*/ 28 h 29"/>
                              <a:gd name="T2" fmla="*/ 24 w 69"/>
                              <a:gd name="T3" fmla="*/ 20 h 29"/>
                              <a:gd name="T4" fmla="*/ 68 w 69"/>
                              <a:gd name="T5" fmla="*/ 0 h 29"/>
                              <a:gd name="T6" fmla="*/ 0 60000 65536"/>
                              <a:gd name="T7" fmla="*/ 0 60000 65536"/>
                              <a:gd name="T8" fmla="*/ 0 60000 65536"/>
                              <a:gd name="T9" fmla="*/ 0 w 69"/>
                              <a:gd name="T10" fmla="*/ 0 h 29"/>
                              <a:gd name="T11" fmla="*/ 69 w 69"/>
                              <a:gd name="T12" fmla="*/ 29 h 29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T9" t="T10" r="T11" b="T12"/>
                            <a:pathLst>
                              <a:path w="69" h="29">
                                <a:moveTo>
                                  <a:pt x="0" y="28"/>
                                </a:moveTo>
                                <a:lnTo>
                                  <a:pt x="24" y="20"/>
                                </a:lnTo>
                                <a:lnTo>
                                  <a:pt x="68" y="0"/>
                                </a:lnTo>
                              </a:path>
                            </a:pathLst>
                          </a:custGeom>
                          <a:noFill/>
                          <a:ln w="12700" cap="rnd">
                            <a:solidFill>
                              <a:srgbClr val="5F3F1F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SG"/>
                          </a:p>
                        </p:txBody>
                      </p:sp>
                    </p:grpSp>
                  </p:grpSp>
                  <p:grpSp>
                    <p:nvGrpSpPr>
                      <p:cNvPr id="121" name="Group 125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140" y="1017"/>
                        <a:ext cx="99" cy="133"/>
                        <a:chOff x="3140" y="1017"/>
                        <a:chExt cx="99" cy="133"/>
                      </a:xfrm>
                    </p:grpSpPr>
                    <p:sp>
                      <p:nvSpPr>
                        <p:cNvPr id="122" name="Freeform 125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148" y="1017"/>
                          <a:ext cx="84" cy="101"/>
                        </a:xfrm>
                        <a:custGeom>
                          <a:avLst/>
                          <a:gdLst>
                            <a:gd name="T0" fmla="*/ 0 w 84"/>
                            <a:gd name="T1" fmla="*/ 35 h 101"/>
                            <a:gd name="T2" fmla="*/ 53 w 84"/>
                            <a:gd name="T3" fmla="*/ 0 h 101"/>
                            <a:gd name="T4" fmla="*/ 83 w 84"/>
                            <a:gd name="T5" fmla="*/ 67 h 101"/>
                            <a:gd name="T6" fmla="*/ 29 w 84"/>
                            <a:gd name="T7" fmla="*/ 100 h 101"/>
                            <a:gd name="T8" fmla="*/ 0 w 84"/>
                            <a:gd name="T9" fmla="*/ 35 h 101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  <a:gd name="T15" fmla="*/ 0 w 84"/>
                            <a:gd name="T16" fmla="*/ 0 h 101"/>
                            <a:gd name="T17" fmla="*/ 84 w 84"/>
                            <a:gd name="T18" fmla="*/ 101 h 101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T15" t="T16" r="T17" b="T18"/>
                          <a:pathLst>
                            <a:path w="84" h="101">
                              <a:moveTo>
                                <a:pt x="0" y="35"/>
                              </a:moveTo>
                              <a:lnTo>
                                <a:pt x="53" y="0"/>
                              </a:lnTo>
                              <a:lnTo>
                                <a:pt x="83" y="67"/>
                              </a:lnTo>
                              <a:lnTo>
                                <a:pt x="29" y="100"/>
                              </a:lnTo>
                              <a:lnTo>
                                <a:pt x="0" y="35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sp>
                      <p:nvSpPr>
                        <p:cNvPr id="123" name="Freeform 125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201" y="1059"/>
                          <a:ext cx="38" cy="55"/>
                        </a:xfrm>
                        <a:custGeom>
                          <a:avLst/>
                          <a:gdLst>
                            <a:gd name="T0" fmla="*/ 0 w 38"/>
                            <a:gd name="T1" fmla="*/ 33 h 55"/>
                            <a:gd name="T2" fmla="*/ 9 w 38"/>
                            <a:gd name="T3" fmla="*/ 25 h 55"/>
                            <a:gd name="T4" fmla="*/ 14 w 38"/>
                            <a:gd name="T5" fmla="*/ 9 h 55"/>
                            <a:gd name="T6" fmla="*/ 21 w 38"/>
                            <a:gd name="T7" fmla="*/ 4 h 55"/>
                            <a:gd name="T8" fmla="*/ 25 w 38"/>
                            <a:gd name="T9" fmla="*/ 0 h 55"/>
                            <a:gd name="T10" fmla="*/ 27 w 38"/>
                            <a:gd name="T11" fmla="*/ 1 h 55"/>
                            <a:gd name="T12" fmla="*/ 28 w 38"/>
                            <a:gd name="T13" fmla="*/ 5 h 55"/>
                            <a:gd name="T14" fmla="*/ 35 w 38"/>
                            <a:gd name="T15" fmla="*/ 13 h 55"/>
                            <a:gd name="T16" fmla="*/ 37 w 38"/>
                            <a:gd name="T17" fmla="*/ 26 h 55"/>
                            <a:gd name="T18" fmla="*/ 35 w 38"/>
                            <a:gd name="T19" fmla="*/ 36 h 55"/>
                            <a:gd name="T20" fmla="*/ 24 w 38"/>
                            <a:gd name="T21" fmla="*/ 46 h 55"/>
                            <a:gd name="T22" fmla="*/ 4 w 38"/>
                            <a:gd name="T23" fmla="*/ 54 h 55"/>
                            <a:gd name="T24" fmla="*/ 0 w 38"/>
                            <a:gd name="T25" fmla="*/ 33 h 55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60000 65536"/>
                            <a:gd name="T37" fmla="*/ 0 60000 65536"/>
                            <a:gd name="T38" fmla="*/ 0 60000 65536"/>
                            <a:gd name="T39" fmla="*/ 0 w 38"/>
                            <a:gd name="T40" fmla="*/ 0 h 55"/>
                            <a:gd name="T41" fmla="*/ 38 w 38"/>
                            <a:gd name="T42" fmla="*/ 55 h 55"/>
                          </a:gdLst>
                          <a:ahLst/>
                          <a:cxnLst>
                            <a:cxn ang="T26">
                              <a:pos x="T0" y="T1"/>
                            </a:cxn>
                            <a:cxn ang="T27">
                              <a:pos x="T2" y="T3"/>
                            </a:cxn>
                            <a:cxn ang="T28">
                              <a:pos x="T4" y="T5"/>
                            </a:cxn>
                            <a:cxn ang="T29">
                              <a:pos x="T6" y="T7"/>
                            </a:cxn>
                            <a:cxn ang="T30">
                              <a:pos x="T8" y="T9"/>
                            </a:cxn>
                            <a:cxn ang="T31">
                              <a:pos x="T10" y="T11"/>
                            </a:cxn>
                            <a:cxn ang="T32">
                              <a:pos x="T12" y="T13"/>
                            </a:cxn>
                            <a:cxn ang="T33">
                              <a:pos x="T14" y="T15"/>
                            </a:cxn>
                            <a:cxn ang="T34">
                              <a:pos x="T16" y="T17"/>
                            </a:cxn>
                            <a:cxn ang="T35">
                              <a:pos x="T18" y="T19"/>
                            </a:cxn>
                            <a:cxn ang="T36">
                              <a:pos x="T20" y="T21"/>
                            </a:cxn>
                            <a:cxn ang="T37">
                              <a:pos x="T22" y="T23"/>
                            </a:cxn>
                            <a:cxn ang="T38">
                              <a:pos x="T24" y="T25"/>
                            </a:cxn>
                          </a:cxnLst>
                          <a:rect l="T39" t="T40" r="T41" b="T42"/>
                          <a:pathLst>
                            <a:path w="38" h="55">
                              <a:moveTo>
                                <a:pt x="0" y="33"/>
                              </a:moveTo>
                              <a:lnTo>
                                <a:pt x="9" y="25"/>
                              </a:lnTo>
                              <a:lnTo>
                                <a:pt x="14" y="9"/>
                              </a:lnTo>
                              <a:lnTo>
                                <a:pt x="21" y="4"/>
                              </a:lnTo>
                              <a:lnTo>
                                <a:pt x="25" y="0"/>
                              </a:lnTo>
                              <a:lnTo>
                                <a:pt x="27" y="1"/>
                              </a:lnTo>
                              <a:lnTo>
                                <a:pt x="28" y="5"/>
                              </a:lnTo>
                              <a:lnTo>
                                <a:pt x="35" y="13"/>
                              </a:lnTo>
                              <a:lnTo>
                                <a:pt x="37" y="26"/>
                              </a:lnTo>
                              <a:lnTo>
                                <a:pt x="35" y="36"/>
                              </a:lnTo>
                              <a:lnTo>
                                <a:pt x="24" y="46"/>
                              </a:lnTo>
                              <a:lnTo>
                                <a:pt x="4" y="54"/>
                              </a:lnTo>
                              <a:lnTo>
                                <a:pt x="0" y="33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sp>
                      <p:nvSpPr>
                        <p:cNvPr id="124" name="Freeform 125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140" y="1090"/>
                          <a:ext cx="69" cy="60"/>
                        </a:xfrm>
                        <a:custGeom>
                          <a:avLst/>
                          <a:gdLst>
                            <a:gd name="T0" fmla="*/ 0 w 69"/>
                            <a:gd name="T1" fmla="*/ 59 h 60"/>
                            <a:gd name="T2" fmla="*/ 27 w 69"/>
                            <a:gd name="T3" fmla="*/ 49 h 60"/>
                            <a:gd name="T4" fmla="*/ 48 w 69"/>
                            <a:gd name="T5" fmla="*/ 37 h 60"/>
                            <a:gd name="T6" fmla="*/ 68 w 69"/>
                            <a:gd name="T7" fmla="*/ 26 h 60"/>
                            <a:gd name="T8" fmla="*/ 60 w 69"/>
                            <a:gd name="T9" fmla="*/ 0 h 60"/>
                            <a:gd name="T10" fmla="*/ 25 w 69"/>
                            <a:gd name="T11" fmla="*/ 16 h 60"/>
                            <a:gd name="T12" fmla="*/ 3 w 69"/>
                            <a:gd name="T13" fmla="*/ 24 h 60"/>
                            <a:gd name="T14" fmla="*/ 2 w 69"/>
                            <a:gd name="T15" fmla="*/ 20 h 60"/>
                            <a:gd name="T16" fmla="*/ 0 w 69"/>
                            <a:gd name="T17" fmla="*/ 59 h 60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w 69"/>
                            <a:gd name="T28" fmla="*/ 0 h 60"/>
                            <a:gd name="T29" fmla="*/ 69 w 69"/>
                            <a:gd name="T30" fmla="*/ 60 h 60"/>
                          </a:gdLst>
                          <a:ahLst/>
                          <a:cxnLst>
                            <a:cxn ang="T18">
                              <a:pos x="T0" y="T1"/>
                            </a:cxn>
                            <a:cxn ang="T19">
                              <a:pos x="T2" y="T3"/>
                            </a:cxn>
                            <a:cxn ang="T20">
                              <a:pos x="T4" y="T5"/>
                            </a:cxn>
                            <a:cxn ang="T21">
                              <a:pos x="T6" y="T7"/>
                            </a:cxn>
                            <a:cxn ang="T22">
                              <a:pos x="T8" y="T9"/>
                            </a:cxn>
                            <a:cxn ang="T23">
                              <a:pos x="T10" y="T11"/>
                            </a:cxn>
                            <a:cxn ang="T24">
                              <a:pos x="T12" y="T13"/>
                            </a:cxn>
                            <a:cxn ang="T25">
                              <a:pos x="T14" y="T15"/>
                            </a:cxn>
                            <a:cxn ang="T26">
                              <a:pos x="T16" y="T17"/>
                            </a:cxn>
                          </a:cxnLst>
                          <a:rect l="T27" t="T28" r="T29" b="T30"/>
                          <a:pathLst>
                            <a:path w="69" h="60">
                              <a:moveTo>
                                <a:pt x="0" y="59"/>
                              </a:moveTo>
                              <a:lnTo>
                                <a:pt x="27" y="49"/>
                              </a:lnTo>
                              <a:lnTo>
                                <a:pt x="48" y="37"/>
                              </a:lnTo>
                              <a:lnTo>
                                <a:pt x="68" y="26"/>
                              </a:lnTo>
                              <a:lnTo>
                                <a:pt x="60" y="0"/>
                              </a:lnTo>
                              <a:lnTo>
                                <a:pt x="25" y="16"/>
                              </a:lnTo>
                              <a:lnTo>
                                <a:pt x="3" y="24"/>
                              </a:lnTo>
                              <a:lnTo>
                                <a:pt x="2" y="20"/>
                              </a:lnTo>
                              <a:lnTo>
                                <a:pt x="0" y="59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</p:grpSp>
                </p:grpSp>
                <p:sp>
                  <p:nvSpPr>
                    <p:cNvPr id="119" name="Freeform 1260"/>
                    <p:cNvSpPr>
                      <a:spLocks/>
                    </p:cNvSpPr>
                    <p:nvPr/>
                  </p:nvSpPr>
                  <p:spPr bwMode="auto">
                    <a:xfrm>
                      <a:off x="3191" y="1239"/>
                      <a:ext cx="10" cy="195"/>
                    </a:xfrm>
                    <a:custGeom>
                      <a:avLst/>
                      <a:gdLst>
                        <a:gd name="T0" fmla="*/ 9 w 10"/>
                        <a:gd name="T1" fmla="*/ 0 h 195"/>
                        <a:gd name="T2" fmla="*/ 6 w 10"/>
                        <a:gd name="T3" fmla="*/ 104 h 195"/>
                        <a:gd name="T4" fmla="*/ 0 w 10"/>
                        <a:gd name="T5" fmla="*/ 194 h 195"/>
                        <a:gd name="T6" fmla="*/ 0 60000 65536"/>
                        <a:gd name="T7" fmla="*/ 0 60000 65536"/>
                        <a:gd name="T8" fmla="*/ 0 60000 65536"/>
                        <a:gd name="T9" fmla="*/ 0 w 10"/>
                        <a:gd name="T10" fmla="*/ 0 h 195"/>
                        <a:gd name="T11" fmla="*/ 10 w 10"/>
                        <a:gd name="T12" fmla="*/ 195 h 195"/>
                      </a:gdLst>
                      <a:ahLst/>
                      <a:cxnLst>
                        <a:cxn ang="T6">
                          <a:pos x="T0" y="T1"/>
                        </a:cxn>
                        <a:cxn ang="T7">
                          <a:pos x="T2" y="T3"/>
                        </a:cxn>
                        <a:cxn ang="T8">
                          <a:pos x="T4" y="T5"/>
                        </a:cxn>
                      </a:cxnLst>
                      <a:rect l="T9" t="T10" r="T11" b="T12"/>
                      <a:pathLst>
                        <a:path w="10" h="195">
                          <a:moveTo>
                            <a:pt x="9" y="0"/>
                          </a:moveTo>
                          <a:lnTo>
                            <a:pt x="6" y="104"/>
                          </a:lnTo>
                          <a:lnTo>
                            <a:pt x="0" y="194"/>
                          </a:lnTo>
                        </a:path>
                      </a:pathLst>
                    </a:custGeom>
                    <a:noFill/>
                    <a:ln w="12700" cap="rnd">
                      <a:solidFill>
                        <a:srgbClr val="5F3F1F"/>
                      </a:solidFill>
                      <a:round/>
                      <a:headEnd type="none" w="sm" len="sm"/>
                      <a:tailEnd type="none" w="sm" len="sm"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/>
                    <a:lstStyle/>
                    <a:p>
                      <a:endParaRPr lang="en-SG"/>
                    </a:p>
                  </p:txBody>
                </p:sp>
              </p:grpSp>
              <p:grpSp>
                <p:nvGrpSpPr>
                  <p:cNvPr id="17" name="Group 1261"/>
                  <p:cNvGrpSpPr>
                    <a:grpSpLocks/>
                  </p:cNvGrpSpPr>
                  <p:nvPr/>
                </p:nvGrpSpPr>
                <p:grpSpPr bwMode="auto">
                  <a:xfrm>
                    <a:off x="3384" y="816"/>
                    <a:ext cx="224" cy="706"/>
                    <a:chOff x="3384" y="816"/>
                    <a:chExt cx="224" cy="706"/>
                  </a:xfrm>
                </p:grpSpPr>
                <p:grpSp>
                  <p:nvGrpSpPr>
                    <p:cNvPr id="100" name="Group 126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84" y="919"/>
                      <a:ext cx="224" cy="199"/>
                      <a:chOff x="3384" y="919"/>
                      <a:chExt cx="224" cy="199"/>
                    </a:xfrm>
                  </p:grpSpPr>
                  <p:sp>
                    <p:nvSpPr>
                      <p:cNvPr id="108" name="Freeform 126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384" y="919"/>
                        <a:ext cx="224" cy="199"/>
                      </a:xfrm>
                      <a:custGeom>
                        <a:avLst/>
                        <a:gdLst>
                          <a:gd name="T0" fmla="*/ 85 w 224"/>
                          <a:gd name="T1" fmla="*/ 0 h 199"/>
                          <a:gd name="T2" fmla="*/ 58 w 224"/>
                          <a:gd name="T3" fmla="*/ 16 h 199"/>
                          <a:gd name="T4" fmla="*/ 31 w 224"/>
                          <a:gd name="T5" fmla="*/ 30 h 199"/>
                          <a:gd name="T6" fmla="*/ 14 w 224"/>
                          <a:gd name="T7" fmla="*/ 87 h 199"/>
                          <a:gd name="T8" fmla="*/ 1 w 224"/>
                          <a:gd name="T9" fmla="*/ 130 h 199"/>
                          <a:gd name="T10" fmla="*/ 0 w 224"/>
                          <a:gd name="T11" fmla="*/ 139 h 199"/>
                          <a:gd name="T12" fmla="*/ 12 w 224"/>
                          <a:gd name="T13" fmla="*/ 161 h 199"/>
                          <a:gd name="T14" fmla="*/ 20 w 224"/>
                          <a:gd name="T15" fmla="*/ 168 h 199"/>
                          <a:gd name="T16" fmla="*/ 27 w 224"/>
                          <a:gd name="T17" fmla="*/ 170 h 199"/>
                          <a:gd name="T18" fmla="*/ 28 w 224"/>
                          <a:gd name="T19" fmla="*/ 176 h 199"/>
                          <a:gd name="T20" fmla="*/ 41 w 224"/>
                          <a:gd name="T21" fmla="*/ 167 h 199"/>
                          <a:gd name="T22" fmla="*/ 42 w 224"/>
                          <a:gd name="T23" fmla="*/ 190 h 199"/>
                          <a:gd name="T24" fmla="*/ 50 w 224"/>
                          <a:gd name="T25" fmla="*/ 198 h 199"/>
                          <a:gd name="T26" fmla="*/ 180 w 224"/>
                          <a:gd name="T27" fmla="*/ 198 h 199"/>
                          <a:gd name="T28" fmla="*/ 191 w 224"/>
                          <a:gd name="T29" fmla="*/ 187 h 199"/>
                          <a:gd name="T30" fmla="*/ 189 w 224"/>
                          <a:gd name="T31" fmla="*/ 167 h 199"/>
                          <a:gd name="T32" fmla="*/ 203 w 224"/>
                          <a:gd name="T33" fmla="*/ 180 h 199"/>
                          <a:gd name="T34" fmla="*/ 223 w 224"/>
                          <a:gd name="T35" fmla="*/ 142 h 199"/>
                          <a:gd name="T36" fmla="*/ 183 w 224"/>
                          <a:gd name="T37" fmla="*/ 26 h 199"/>
                          <a:gd name="T38" fmla="*/ 140 w 224"/>
                          <a:gd name="T39" fmla="*/ 11 h 199"/>
                          <a:gd name="T40" fmla="*/ 127 w 224"/>
                          <a:gd name="T41" fmla="*/ 3 h 199"/>
                          <a:gd name="T42" fmla="*/ 107 w 224"/>
                          <a:gd name="T43" fmla="*/ 22 h 199"/>
                          <a:gd name="T44" fmla="*/ 85 w 224"/>
                          <a:gd name="T45" fmla="*/ 0 h 199"/>
                          <a:gd name="T46" fmla="*/ 0 60000 65536"/>
                          <a:gd name="T47" fmla="*/ 0 60000 65536"/>
                          <a:gd name="T48" fmla="*/ 0 60000 65536"/>
                          <a:gd name="T49" fmla="*/ 0 60000 65536"/>
                          <a:gd name="T50" fmla="*/ 0 60000 65536"/>
                          <a:gd name="T51" fmla="*/ 0 60000 65536"/>
                          <a:gd name="T52" fmla="*/ 0 60000 65536"/>
                          <a:gd name="T53" fmla="*/ 0 60000 65536"/>
                          <a:gd name="T54" fmla="*/ 0 60000 65536"/>
                          <a:gd name="T55" fmla="*/ 0 60000 65536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  <a:gd name="T63" fmla="*/ 0 60000 65536"/>
                          <a:gd name="T64" fmla="*/ 0 60000 65536"/>
                          <a:gd name="T65" fmla="*/ 0 60000 65536"/>
                          <a:gd name="T66" fmla="*/ 0 60000 65536"/>
                          <a:gd name="T67" fmla="*/ 0 60000 65536"/>
                          <a:gd name="T68" fmla="*/ 0 60000 65536"/>
                          <a:gd name="T69" fmla="*/ 0 w 224"/>
                          <a:gd name="T70" fmla="*/ 0 h 199"/>
                          <a:gd name="T71" fmla="*/ 224 w 224"/>
                          <a:gd name="T72" fmla="*/ 199 h 199"/>
                        </a:gdLst>
                        <a:ahLst/>
                        <a:cxnLst>
                          <a:cxn ang="T46">
                            <a:pos x="T0" y="T1"/>
                          </a:cxn>
                          <a:cxn ang="T47">
                            <a:pos x="T2" y="T3"/>
                          </a:cxn>
                          <a:cxn ang="T48">
                            <a:pos x="T4" y="T5"/>
                          </a:cxn>
                          <a:cxn ang="T49">
                            <a:pos x="T6" y="T7"/>
                          </a:cxn>
                          <a:cxn ang="T50">
                            <a:pos x="T8" y="T9"/>
                          </a:cxn>
                          <a:cxn ang="T51">
                            <a:pos x="T10" y="T11"/>
                          </a:cxn>
                          <a:cxn ang="T52">
                            <a:pos x="T12" y="T13"/>
                          </a:cxn>
                          <a:cxn ang="T53">
                            <a:pos x="T14" y="T15"/>
                          </a:cxn>
                          <a:cxn ang="T54">
                            <a:pos x="T16" y="T17"/>
                          </a:cxn>
                          <a:cxn ang="T55">
                            <a:pos x="T18" y="T19"/>
                          </a:cxn>
                          <a:cxn ang="T56">
                            <a:pos x="T20" y="T21"/>
                          </a:cxn>
                          <a:cxn ang="T57">
                            <a:pos x="T22" y="T23"/>
                          </a:cxn>
                          <a:cxn ang="T58">
                            <a:pos x="T24" y="T25"/>
                          </a:cxn>
                          <a:cxn ang="T59">
                            <a:pos x="T26" y="T27"/>
                          </a:cxn>
                          <a:cxn ang="T60">
                            <a:pos x="T28" y="T29"/>
                          </a:cxn>
                          <a:cxn ang="T61">
                            <a:pos x="T30" y="T31"/>
                          </a:cxn>
                          <a:cxn ang="T62">
                            <a:pos x="T32" y="T33"/>
                          </a:cxn>
                          <a:cxn ang="T63">
                            <a:pos x="T34" y="T35"/>
                          </a:cxn>
                          <a:cxn ang="T64">
                            <a:pos x="T36" y="T37"/>
                          </a:cxn>
                          <a:cxn ang="T65">
                            <a:pos x="T38" y="T39"/>
                          </a:cxn>
                          <a:cxn ang="T66">
                            <a:pos x="T40" y="T41"/>
                          </a:cxn>
                          <a:cxn ang="T67">
                            <a:pos x="T42" y="T43"/>
                          </a:cxn>
                          <a:cxn ang="T68">
                            <a:pos x="T44" y="T45"/>
                          </a:cxn>
                        </a:cxnLst>
                        <a:rect l="T69" t="T70" r="T71" b="T72"/>
                        <a:pathLst>
                          <a:path w="224" h="199">
                            <a:moveTo>
                              <a:pt x="85" y="0"/>
                            </a:moveTo>
                            <a:lnTo>
                              <a:pt x="58" y="16"/>
                            </a:lnTo>
                            <a:lnTo>
                              <a:pt x="31" y="30"/>
                            </a:lnTo>
                            <a:lnTo>
                              <a:pt x="14" y="87"/>
                            </a:lnTo>
                            <a:lnTo>
                              <a:pt x="1" y="130"/>
                            </a:lnTo>
                            <a:lnTo>
                              <a:pt x="0" y="139"/>
                            </a:lnTo>
                            <a:lnTo>
                              <a:pt x="12" y="161"/>
                            </a:lnTo>
                            <a:lnTo>
                              <a:pt x="20" y="168"/>
                            </a:lnTo>
                            <a:lnTo>
                              <a:pt x="27" y="170"/>
                            </a:lnTo>
                            <a:lnTo>
                              <a:pt x="28" y="176"/>
                            </a:lnTo>
                            <a:lnTo>
                              <a:pt x="41" y="167"/>
                            </a:lnTo>
                            <a:lnTo>
                              <a:pt x="42" y="190"/>
                            </a:lnTo>
                            <a:lnTo>
                              <a:pt x="50" y="198"/>
                            </a:lnTo>
                            <a:lnTo>
                              <a:pt x="180" y="198"/>
                            </a:lnTo>
                            <a:lnTo>
                              <a:pt x="191" y="187"/>
                            </a:lnTo>
                            <a:lnTo>
                              <a:pt x="189" y="167"/>
                            </a:lnTo>
                            <a:lnTo>
                              <a:pt x="203" y="180"/>
                            </a:lnTo>
                            <a:lnTo>
                              <a:pt x="223" y="142"/>
                            </a:lnTo>
                            <a:lnTo>
                              <a:pt x="183" y="26"/>
                            </a:lnTo>
                            <a:lnTo>
                              <a:pt x="140" y="11"/>
                            </a:lnTo>
                            <a:lnTo>
                              <a:pt x="127" y="3"/>
                            </a:lnTo>
                            <a:lnTo>
                              <a:pt x="107" y="22"/>
                            </a:lnTo>
                            <a:lnTo>
                              <a:pt x="85" y="0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  <p:grpSp>
                    <p:nvGrpSpPr>
                      <p:cNvPr id="109" name="Group 126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428" y="939"/>
                        <a:ext cx="155" cy="179"/>
                        <a:chOff x="3428" y="939"/>
                        <a:chExt cx="155" cy="179"/>
                      </a:xfrm>
                    </p:grpSpPr>
                    <p:sp>
                      <p:nvSpPr>
                        <p:cNvPr id="110" name="Freeform 126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476" y="939"/>
                          <a:ext cx="34" cy="179"/>
                        </a:xfrm>
                        <a:custGeom>
                          <a:avLst/>
                          <a:gdLst>
                            <a:gd name="T0" fmla="*/ 9 w 34"/>
                            <a:gd name="T1" fmla="*/ 0 h 179"/>
                            <a:gd name="T2" fmla="*/ 3 w 34"/>
                            <a:gd name="T3" fmla="*/ 12 h 179"/>
                            <a:gd name="T4" fmla="*/ 9 w 34"/>
                            <a:gd name="T5" fmla="*/ 18 h 179"/>
                            <a:gd name="T6" fmla="*/ 0 w 34"/>
                            <a:gd name="T7" fmla="*/ 142 h 179"/>
                            <a:gd name="T8" fmla="*/ 1 w 34"/>
                            <a:gd name="T9" fmla="*/ 164 h 179"/>
                            <a:gd name="T10" fmla="*/ 18 w 34"/>
                            <a:gd name="T11" fmla="*/ 178 h 179"/>
                            <a:gd name="T12" fmla="*/ 33 w 34"/>
                            <a:gd name="T13" fmla="*/ 163 h 179"/>
                            <a:gd name="T14" fmla="*/ 33 w 34"/>
                            <a:gd name="T15" fmla="*/ 137 h 179"/>
                            <a:gd name="T16" fmla="*/ 19 w 34"/>
                            <a:gd name="T17" fmla="*/ 19 h 179"/>
                            <a:gd name="T18" fmla="*/ 25 w 34"/>
                            <a:gd name="T19" fmla="*/ 12 h 179"/>
                            <a:gd name="T20" fmla="*/ 20 w 34"/>
                            <a:gd name="T21" fmla="*/ 0 h 179"/>
                            <a:gd name="T22" fmla="*/ 15 w 34"/>
                            <a:gd name="T23" fmla="*/ 4 h 179"/>
                            <a:gd name="T24" fmla="*/ 9 w 34"/>
                            <a:gd name="T25" fmla="*/ 0 h 179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60000 65536"/>
                            <a:gd name="T37" fmla="*/ 0 60000 65536"/>
                            <a:gd name="T38" fmla="*/ 0 60000 65536"/>
                            <a:gd name="T39" fmla="*/ 0 w 34"/>
                            <a:gd name="T40" fmla="*/ 0 h 179"/>
                            <a:gd name="T41" fmla="*/ 34 w 34"/>
                            <a:gd name="T42" fmla="*/ 179 h 179"/>
                          </a:gdLst>
                          <a:ahLst/>
                          <a:cxnLst>
                            <a:cxn ang="T26">
                              <a:pos x="T0" y="T1"/>
                            </a:cxn>
                            <a:cxn ang="T27">
                              <a:pos x="T2" y="T3"/>
                            </a:cxn>
                            <a:cxn ang="T28">
                              <a:pos x="T4" y="T5"/>
                            </a:cxn>
                            <a:cxn ang="T29">
                              <a:pos x="T6" y="T7"/>
                            </a:cxn>
                            <a:cxn ang="T30">
                              <a:pos x="T8" y="T9"/>
                            </a:cxn>
                            <a:cxn ang="T31">
                              <a:pos x="T10" y="T11"/>
                            </a:cxn>
                            <a:cxn ang="T32">
                              <a:pos x="T12" y="T13"/>
                            </a:cxn>
                            <a:cxn ang="T33">
                              <a:pos x="T14" y="T15"/>
                            </a:cxn>
                            <a:cxn ang="T34">
                              <a:pos x="T16" y="T17"/>
                            </a:cxn>
                            <a:cxn ang="T35">
                              <a:pos x="T18" y="T19"/>
                            </a:cxn>
                            <a:cxn ang="T36">
                              <a:pos x="T20" y="T21"/>
                            </a:cxn>
                            <a:cxn ang="T37">
                              <a:pos x="T22" y="T23"/>
                            </a:cxn>
                            <a:cxn ang="T38">
                              <a:pos x="T24" y="T25"/>
                            </a:cxn>
                          </a:cxnLst>
                          <a:rect l="T39" t="T40" r="T41" b="T42"/>
                          <a:pathLst>
                            <a:path w="34" h="179">
                              <a:moveTo>
                                <a:pt x="9" y="0"/>
                              </a:moveTo>
                              <a:lnTo>
                                <a:pt x="3" y="12"/>
                              </a:lnTo>
                              <a:lnTo>
                                <a:pt x="9" y="18"/>
                              </a:lnTo>
                              <a:lnTo>
                                <a:pt x="0" y="142"/>
                              </a:lnTo>
                              <a:lnTo>
                                <a:pt x="1" y="164"/>
                              </a:lnTo>
                              <a:lnTo>
                                <a:pt x="18" y="178"/>
                              </a:lnTo>
                              <a:lnTo>
                                <a:pt x="33" y="163"/>
                              </a:lnTo>
                              <a:lnTo>
                                <a:pt x="33" y="137"/>
                              </a:lnTo>
                              <a:lnTo>
                                <a:pt x="19" y="19"/>
                              </a:lnTo>
                              <a:lnTo>
                                <a:pt x="25" y="12"/>
                              </a:lnTo>
                              <a:lnTo>
                                <a:pt x="20" y="0"/>
                              </a:lnTo>
                              <a:lnTo>
                                <a:pt x="15" y="4"/>
                              </a:lnTo>
                              <a:lnTo>
                                <a:pt x="9" y="0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grpSp>
                      <p:nvGrpSpPr>
                        <p:cNvPr id="111" name="Group 126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428" y="1015"/>
                          <a:ext cx="155" cy="61"/>
                          <a:chOff x="3428" y="1015"/>
                          <a:chExt cx="155" cy="61"/>
                        </a:xfrm>
                      </p:grpSpPr>
                      <p:sp>
                        <p:nvSpPr>
                          <p:cNvPr id="112" name="Freeform 126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461" y="1027"/>
                            <a:ext cx="121" cy="40"/>
                          </a:xfrm>
                          <a:custGeom>
                            <a:avLst/>
                            <a:gdLst>
                              <a:gd name="T0" fmla="*/ 10 w 121"/>
                              <a:gd name="T1" fmla="*/ 24 h 40"/>
                              <a:gd name="T2" fmla="*/ 92 w 121"/>
                              <a:gd name="T3" fmla="*/ 0 h 40"/>
                              <a:gd name="T4" fmla="*/ 120 w 121"/>
                              <a:gd name="T5" fmla="*/ 3 h 40"/>
                              <a:gd name="T6" fmla="*/ 20 w 121"/>
                              <a:gd name="T7" fmla="*/ 39 h 40"/>
                              <a:gd name="T8" fmla="*/ 0 w 121"/>
                              <a:gd name="T9" fmla="*/ 28 h 40"/>
                              <a:gd name="T10" fmla="*/ 10 w 121"/>
                              <a:gd name="T11" fmla="*/ 24 h 40"/>
                              <a:gd name="T12" fmla="*/ 0 60000 65536"/>
                              <a:gd name="T13" fmla="*/ 0 60000 65536"/>
                              <a:gd name="T14" fmla="*/ 0 60000 65536"/>
                              <a:gd name="T15" fmla="*/ 0 60000 65536"/>
                              <a:gd name="T16" fmla="*/ 0 60000 65536"/>
                              <a:gd name="T17" fmla="*/ 0 60000 65536"/>
                              <a:gd name="T18" fmla="*/ 0 w 121"/>
                              <a:gd name="T19" fmla="*/ 0 h 40"/>
                              <a:gd name="T20" fmla="*/ 121 w 121"/>
                              <a:gd name="T21" fmla="*/ 40 h 40"/>
                            </a:gdLst>
                            <a:ahLst/>
                            <a:cxnLst>
                              <a:cxn ang="T12">
                                <a:pos x="T0" y="T1"/>
                              </a:cxn>
                              <a:cxn ang="T13">
                                <a:pos x="T2" y="T3"/>
                              </a:cxn>
                              <a:cxn ang="T14">
                                <a:pos x="T4" y="T5"/>
                              </a:cxn>
                              <a:cxn ang="T15">
                                <a:pos x="T6" y="T7"/>
                              </a:cxn>
                              <a:cxn ang="T16">
                                <a:pos x="T8" y="T9"/>
                              </a:cxn>
                              <a:cxn ang="T17">
                                <a:pos x="T10" y="T11"/>
                              </a:cxn>
                            </a:cxnLst>
                            <a:rect l="T18" t="T19" r="T20" b="T21"/>
                            <a:pathLst>
                              <a:path w="121" h="40">
                                <a:moveTo>
                                  <a:pt x="10" y="24"/>
                                </a:moveTo>
                                <a:lnTo>
                                  <a:pt x="92" y="0"/>
                                </a:lnTo>
                                <a:lnTo>
                                  <a:pt x="120" y="3"/>
                                </a:lnTo>
                                <a:lnTo>
                                  <a:pt x="20" y="39"/>
                                </a:lnTo>
                                <a:lnTo>
                                  <a:pt x="0" y="28"/>
                                </a:lnTo>
                                <a:lnTo>
                                  <a:pt x="10" y="24"/>
                                </a:lnTo>
                              </a:path>
                            </a:pathLst>
                          </a:custGeom>
                          <a:solidFill>
                            <a:srgbClr val="000000"/>
                          </a:solid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 cap="rnd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SG"/>
                          </a:p>
                        </p:txBody>
                      </p:sp>
                      <p:sp>
                        <p:nvSpPr>
                          <p:cNvPr id="113" name="Freeform 1268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515" y="1029"/>
                            <a:ext cx="68" cy="45"/>
                          </a:xfrm>
                          <a:custGeom>
                            <a:avLst/>
                            <a:gdLst>
                              <a:gd name="T0" fmla="*/ 35 w 68"/>
                              <a:gd name="T1" fmla="*/ 0 h 45"/>
                              <a:gd name="T2" fmla="*/ 8 w 68"/>
                              <a:gd name="T3" fmla="*/ 7 h 45"/>
                              <a:gd name="T4" fmla="*/ 6 w 68"/>
                              <a:gd name="T5" fmla="*/ 16 h 45"/>
                              <a:gd name="T6" fmla="*/ 0 w 68"/>
                              <a:gd name="T7" fmla="*/ 23 h 45"/>
                              <a:gd name="T8" fmla="*/ 11 w 68"/>
                              <a:gd name="T9" fmla="*/ 35 h 45"/>
                              <a:gd name="T10" fmla="*/ 26 w 68"/>
                              <a:gd name="T11" fmla="*/ 43 h 45"/>
                              <a:gd name="T12" fmla="*/ 48 w 68"/>
                              <a:gd name="T13" fmla="*/ 44 h 45"/>
                              <a:gd name="T14" fmla="*/ 67 w 68"/>
                              <a:gd name="T15" fmla="*/ 25 h 45"/>
                              <a:gd name="T16" fmla="*/ 65 w 68"/>
                              <a:gd name="T17" fmla="*/ 1 h 45"/>
                              <a:gd name="T18" fmla="*/ 48 w 68"/>
                              <a:gd name="T19" fmla="*/ 13 h 45"/>
                              <a:gd name="T20" fmla="*/ 35 w 68"/>
                              <a:gd name="T21" fmla="*/ 0 h 45"/>
                              <a:gd name="T22" fmla="*/ 0 60000 65536"/>
                              <a:gd name="T23" fmla="*/ 0 60000 65536"/>
                              <a:gd name="T24" fmla="*/ 0 60000 65536"/>
                              <a:gd name="T25" fmla="*/ 0 60000 65536"/>
                              <a:gd name="T26" fmla="*/ 0 60000 65536"/>
                              <a:gd name="T27" fmla="*/ 0 60000 65536"/>
                              <a:gd name="T28" fmla="*/ 0 60000 65536"/>
                              <a:gd name="T29" fmla="*/ 0 60000 65536"/>
                              <a:gd name="T30" fmla="*/ 0 60000 65536"/>
                              <a:gd name="T31" fmla="*/ 0 60000 65536"/>
                              <a:gd name="T32" fmla="*/ 0 60000 65536"/>
                              <a:gd name="T33" fmla="*/ 0 w 68"/>
                              <a:gd name="T34" fmla="*/ 0 h 45"/>
                              <a:gd name="T35" fmla="*/ 68 w 68"/>
                              <a:gd name="T36" fmla="*/ 45 h 45"/>
                            </a:gdLst>
                            <a:ahLst/>
                            <a:cxnLst>
                              <a:cxn ang="T22">
                                <a:pos x="T0" y="T1"/>
                              </a:cxn>
                              <a:cxn ang="T23">
                                <a:pos x="T2" y="T3"/>
                              </a:cxn>
                              <a:cxn ang="T24">
                                <a:pos x="T4" y="T5"/>
                              </a:cxn>
                              <a:cxn ang="T25">
                                <a:pos x="T6" y="T7"/>
                              </a:cxn>
                              <a:cxn ang="T26">
                                <a:pos x="T8" y="T9"/>
                              </a:cxn>
                              <a:cxn ang="T27">
                                <a:pos x="T10" y="T11"/>
                              </a:cxn>
                              <a:cxn ang="T28">
                                <a:pos x="T12" y="T13"/>
                              </a:cxn>
                              <a:cxn ang="T29">
                                <a:pos x="T14" y="T15"/>
                              </a:cxn>
                              <a:cxn ang="T30">
                                <a:pos x="T16" y="T17"/>
                              </a:cxn>
                              <a:cxn ang="T31">
                                <a:pos x="T18" y="T19"/>
                              </a:cxn>
                              <a:cxn ang="T32">
                                <a:pos x="T20" y="T21"/>
                              </a:cxn>
                            </a:cxnLst>
                            <a:rect l="T33" t="T34" r="T35" b="T36"/>
                            <a:pathLst>
                              <a:path w="68" h="45">
                                <a:moveTo>
                                  <a:pt x="35" y="0"/>
                                </a:moveTo>
                                <a:lnTo>
                                  <a:pt x="8" y="7"/>
                                </a:lnTo>
                                <a:lnTo>
                                  <a:pt x="6" y="16"/>
                                </a:lnTo>
                                <a:lnTo>
                                  <a:pt x="0" y="23"/>
                                </a:lnTo>
                                <a:lnTo>
                                  <a:pt x="11" y="35"/>
                                </a:lnTo>
                                <a:lnTo>
                                  <a:pt x="26" y="43"/>
                                </a:lnTo>
                                <a:lnTo>
                                  <a:pt x="48" y="44"/>
                                </a:lnTo>
                                <a:lnTo>
                                  <a:pt x="67" y="25"/>
                                </a:lnTo>
                                <a:lnTo>
                                  <a:pt x="65" y="1"/>
                                </a:lnTo>
                                <a:lnTo>
                                  <a:pt x="48" y="13"/>
                                </a:lnTo>
                                <a:lnTo>
                                  <a:pt x="35" y="0"/>
                                </a:lnTo>
                              </a:path>
                            </a:pathLst>
                          </a:custGeom>
                          <a:blipFill dpi="0" rotWithShape="0">
                            <a:blip/>
                            <a:srcRect/>
                            <a:tile tx="0" ty="0" sx="100000" sy="100000" flip="none" algn="tl"/>
                          </a:blip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 cap="rnd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SG"/>
                          </a:p>
                        </p:txBody>
                      </p:sp>
                      <p:sp>
                        <p:nvSpPr>
                          <p:cNvPr id="114" name="Freeform 1269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428" y="1015"/>
                            <a:ext cx="55" cy="61"/>
                          </a:xfrm>
                          <a:custGeom>
                            <a:avLst/>
                            <a:gdLst>
                              <a:gd name="T0" fmla="*/ 0 w 55"/>
                              <a:gd name="T1" fmla="*/ 37 h 61"/>
                              <a:gd name="T2" fmla="*/ 6 w 55"/>
                              <a:gd name="T3" fmla="*/ 27 h 61"/>
                              <a:gd name="T4" fmla="*/ 12 w 55"/>
                              <a:gd name="T5" fmla="*/ 16 h 61"/>
                              <a:gd name="T6" fmla="*/ 15 w 55"/>
                              <a:gd name="T7" fmla="*/ 5 h 61"/>
                              <a:gd name="T8" fmla="*/ 31 w 55"/>
                              <a:gd name="T9" fmla="*/ 0 h 61"/>
                              <a:gd name="T10" fmla="*/ 44 w 55"/>
                              <a:gd name="T11" fmla="*/ 0 h 61"/>
                              <a:gd name="T12" fmla="*/ 54 w 55"/>
                              <a:gd name="T13" fmla="*/ 30 h 61"/>
                              <a:gd name="T14" fmla="*/ 51 w 55"/>
                              <a:gd name="T15" fmla="*/ 37 h 61"/>
                              <a:gd name="T16" fmla="*/ 44 w 55"/>
                              <a:gd name="T17" fmla="*/ 45 h 61"/>
                              <a:gd name="T18" fmla="*/ 33 w 55"/>
                              <a:gd name="T19" fmla="*/ 48 h 61"/>
                              <a:gd name="T20" fmla="*/ 25 w 55"/>
                              <a:gd name="T21" fmla="*/ 49 h 61"/>
                              <a:gd name="T22" fmla="*/ 21 w 55"/>
                              <a:gd name="T23" fmla="*/ 51 h 61"/>
                              <a:gd name="T24" fmla="*/ 16 w 55"/>
                              <a:gd name="T25" fmla="*/ 57 h 61"/>
                              <a:gd name="T26" fmla="*/ 6 w 55"/>
                              <a:gd name="T27" fmla="*/ 60 h 61"/>
                              <a:gd name="T28" fmla="*/ 2 w 55"/>
                              <a:gd name="T29" fmla="*/ 60 h 61"/>
                              <a:gd name="T30" fmla="*/ 0 w 55"/>
                              <a:gd name="T31" fmla="*/ 37 h 61"/>
                              <a:gd name="T32" fmla="*/ 0 60000 65536"/>
                              <a:gd name="T33" fmla="*/ 0 60000 65536"/>
                              <a:gd name="T34" fmla="*/ 0 60000 65536"/>
                              <a:gd name="T35" fmla="*/ 0 60000 65536"/>
                              <a:gd name="T36" fmla="*/ 0 60000 65536"/>
                              <a:gd name="T37" fmla="*/ 0 60000 65536"/>
                              <a:gd name="T38" fmla="*/ 0 60000 65536"/>
                              <a:gd name="T39" fmla="*/ 0 60000 65536"/>
                              <a:gd name="T40" fmla="*/ 0 60000 65536"/>
                              <a:gd name="T41" fmla="*/ 0 60000 65536"/>
                              <a:gd name="T42" fmla="*/ 0 60000 65536"/>
                              <a:gd name="T43" fmla="*/ 0 60000 65536"/>
                              <a:gd name="T44" fmla="*/ 0 60000 65536"/>
                              <a:gd name="T45" fmla="*/ 0 60000 65536"/>
                              <a:gd name="T46" fmla="*/ 0 60000 65536"/>
                              <a:gd name="T47" fmla="*/ 0 60000 65536"/>
                              <a:gd name="T48" fmla="*/ 0 w 55"/>
                              <a:gd name="T49" fmla="*/ 0 h 61"/>
                              <a:gd name="T50" fmla="*/ 55 w 55"/>
                              <a:gd name="T51" fmla="*/ 61 h 61"/>
                            </a:gdLst>
                            <a:ahLst/>
                            <a:cxnLst>
                              <a:cxn ang="T32">
                                <a:pos x="T0" y="T1"/>
                              </a:cxn>
                              <a:cxn ang="T33">
                                <a:pos x="T2" y="T3"/>
                              </a:cxn>
                              <a:cxn ang="T34">
                                <a:pos x="T4" y="T5"/>
                              </a:cxn>
                              <a:cxn ang="T35">
                                <a:pos x="T6" y="T7"/>
                              </a:cxn>
                              <a:cxn ang="T36">
                                <a:pos x="T8" y="T9"/>
                              </a:cxn>
                              <a:cxn ang="T37">
                                <a:pos x="T10" y="T11"/>
                              </a:cxn>
                              <a:cxn ang="T38">
                                <a:pos x="T12" y="T13"/>
                              </a:cxn>
                              <a:cxn ang="T39">
                                <a:pos x="T14" y="T15"/>
                              </a:cxn>
                              <a:cxn ang="T40">
                                <a:pos x="T16" y="T17"/>
                              </a:cxn>
                              <a:cxn ang="T41">
                                <a:pos x="T18" y="T19"/>
                              </a:cxn>
                              <a:cxn ang="T42">
                                <a:pos x="T20" y="T21"/>
                              </a:cxn>
                              <a:cxn ang="T43">
                                <a:pos x="T22" y="T23"/>
                              </a:cxn>
                              <a:cxn ang="T44">
                                <a:pos x="T24" y="T25"/>
                              </a:cxn>
                              <a:cxn ang="T45">
                                <a:pos x="T26" y="T27"/>
                              </a:cxn>
                              <a:cxn ang="T46">
                                <a:pos x="T28" y="T29"/>
                              </a:cxn>
                              <a:cxn ang="T47">
                                <a:pos x="T30" y="T31"/>
                              </a:cxn>
                            </a:cxnLst>
                            <a:rect l="T48" t="T49" r="T50" b="T51"/>
                            <a:pathLst>
                              <a:path w="55" h="61">
                                <a:moveTo>
                                  <a:pt x="0" y="37"/>
                                </a:moveTo>
                                <a:lnTo>
                                  <a:pt x="6" y="27"/>
                                </a:lnTo>
                                <a:lnTo>
                                  <a:pt x="12" y="16"/>
                                </a:lnTo>
                                <a:lnTo>
                                  <a:pt x="15" y="5"/>
                                </a:lnTo>
                                <a:lnTo>
                                  <a:pt x="31" y="0"/>
                                </a:lnTo>
                                <a:lnTo>
                                  <a:pt x="44" y="0"/>
                                </a:lnTo>
                                <a:lnTo>
                                  <a:pt x="54" y="30"/>
                                </a:lnTo>
                                <a:lnTo>
                                  <a:pt x="51" y="37"/>
                                </a:lnTo>
                                <a:lnTo>
                                  <a:pt x="44" y="45"/>
                                </a:lnTo>
                                <a:lnTo>
                                  <a:pt x="33" y="48"/>
                                </a:lnTo>
                                <a:lnTo>
                                  <a:pt x="25" y="49"/>
                                </a:lnTo>
                                <a:lnTo>
                                  <a:pt x="21" y="51"/>
                                </a:lnTo>
                                <a:lnTo>
                                  <a:pt x="16" y="57"/>
                                </a:lnTo>
                                <a:lnTo>
                                  <a:pt x="6" y="60"/>
                                </a:lnTo>
                                <a:lnTo>
                                  <a:pt x="2" y="60"/>
                                </a:lnTo>
                                <a:lnTo>
                                  <a:pt x="0" y="37"/>
                                </a:lnTo>
                              </a:path>
                            </a:pathLst>
                          </a:custGeom>
                          <a:blipFill dpi="0" rotWithShape="0">
                            <a:blip/>
                            <a:srcRect/>
                            <a:tile tx="0" ty="0" sx="100000" sy="100000" flip="none" algn="tl"/>
                          </a:blip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 cap="rnd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SG"/>
                          </a:p>
                        </p:txBody>
                      </p:sp>
                    </p:grpSp>
                  </p:grpSp>
                </p:grpSp>
                <p:grpSp>
                  <p:nvGrpSpPr>
                    <p:cNvPr id="101" name="Group 1270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454" y="816"/>
                      <a:ext cx="77" cy="129"/>
                      <a:chOff x="3454" y="816"/>
                      <a:chExt cx="77" cy="129"/>
                    </a:xfrm>
                  </p:grpSpPr>
                  <p:sp>
                    <p:nvSpPr>
                      <p:cNvPr id="106" name="Freeform 1271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55" y="823"/>
                        <a:ext cx="72" cy="122"/>
                      </a:xfrm>
                      <a:custGeom>
                        <a:avLst/>
                        <a:gdLst>
                          <a:gd name="T0" fmla="*/ 0 w 72"/>
                          <a:gd name="T1" fmla="*/ 52 h 122"/>
                          <a:gd name="T2" fmla="*/ 3 w 72"/>
                          <a:gd name="T3" fmla="*/ 62 h 122"/>
                          <a:gd name="T4" fmla="*/ 5 w 72"/>
                          <a:gd name="T5" fmla="*/ 68 h 122"/>
                          <a:gd name="T6" fmla="*/ 8 w 72"/>
                          <a:gd name="T7" fmla="*/ 73 h 122"/>
                          <a:gd name="T8" fmla="*/ 12 w 72"/>
                          <a:gd name="T9" fmla="*/ 72 h 122"/>
                          <a:gd name="T10" fmla="*/ 13 w 72"/>
                          <a:gd name="T11" fmla="*/ 72 h 122"/>
                          <a:gd name="T12" fmla="*/ 13 w 72"/>
                          <a:gd name="T13" fmla="*/ 96 h 122"/>
                          <a:gd name="T14" fmla="*/ 35 w 72"/>
                          <a:gd name="T15" fmla="*/ 121 h 122"/>
                          <a:gd name="T16" fmla="*/ 55 w 72"/>
                          <a:gd name="T17" fmla="*/ 102 h 122"/>
                          <a:gd name="T18" fmla="*/ 56 w 72"/>
                          <a:gd name="T19" fmla="*/ 96 h 122"/>
                          <a:gd name="T20" fmla="*/ 59 w 72"/>
                          <a:gd name="T21" fmla="*/ 91 h 122"/>
                          <a:gd name="T22" fmla="*/ 62 w 72"/>
                          <a:gd name="T23" fmla="*/ 86 h 122"/>
                          <a:gd name="T24" fmla="*/ 64 w 72"/>
                          <a:gd name="T25" fmla="*/ 76 h 122"/>
                          <a:gd name="T26" fmla="*/ 69 w 72"/>
                          <a:gd name="T27" fmla="*/ 66 h 122"/>
                          <a:gd name="T28" fmla="*/ 70 w 72"/>
                          <a:gd name="T29" fmla="*/ 57 h 122"/>
                          <a:gd name="T30" fmla="*/ 70 w 72"/>
                          <a:gd name="T31" fmla="*/ 36 h 122"/>
                          <a:gd name="T32" fmla="*/ 71 w 72"/>
                          <a:gd name="T33" fmla="*/ 28 h 122"/>
                          <a:gd name="T34" fmla="*/ 69 w 72"/>
                          <a:gd name="T35" fmla="*/ 19 h 122"/>
                          <a:gd name="T36" fmla="*/ 65 w 72"/>
                          <a:gd name="T37" fmla="*/ 11 h 122"/>
                          <a:gd name="T38" fmla="*/ 57 w 72"/>
                          <a:gd name="T39" fmla="*/ 5 h 122"/>
                          <a:gd name="T40" fmla="*/ 48 w 72"/>
                          <a:gd name="T41" fmla="*/ 2 h 122"/>
                          <a:gd name="T42" fmla="*/ 38 w 72"/>
                          <a:gd name="T43" fmla="*/ 0 h 122"/>
                          <a:gd name="T44" fmla="*/ 28 w 72"/>
                          <a:gd name="T45" fmla="*/ 1 h 122"/>
                          <a:gd name="T46" fmla="*/ 20 w 72"/>
                          <a:gd name="T47" fmla="*/ 4 h 122"/>
                          <a:gd name="T48" fmla="*/ 13 w 72"/>
                          <a:gd name="T49" fmla="*/ 9 h 122"/>
                          <a:gd name="T50" fmla="*/ 8 w 72"/>
                          <a:gd name="T51" fmla="*/ 15 h 122"/>
                          <a:gd name="T52" fmla="*/ 5 w 72"/>
                          <a:gd name="T53" fmla="*/ 20 h 122"/>
                          <a:gd name="T54" fmla="*/ 2 w 72"/>
                          <a:gd name="T55" fmla="*/ 27 h 122"/>
                          <a:gd name="T56" fmla="*/ 1 w 72"/>
                          <a:gd name="T57" fmla="*/ 34 h 122"/>
                          <a:gd name="T58" fmla="*/ 1 w 72"/>
                          <a:gd name="T59" fmla="*/ 42 h 122"/>
                          <a:gd name="T60" fmla="*/ 2 w 72"/>
                          <a:gd name="T61" fmla="*/ 48 h 122"/>
                          <a:gd name="T62" fmla="*/ 0 w 72"/>
                          <a:gd name="T63" fmla="*/ 52 h 122"/>
                          <a:gd name="T64" fmla="*/ 0 60000 65536"/>
                          <a:gd name="T65" fmla="*/ 0 60000 65536"/>
                          <a:gd name="T66" fmla="*/ 0 60000 65536"/>
                          <a:gd name="T67" fmla="*/ 0 60000 65536"/>
                          <a:gd name="T68" fmla="*/ 0 60000 65536"/>
                          <a:gd name="T69" fmla="*/ 0 60000 65536"/>
                          <a:gd name="T70" fmla="*/ 0 60000 65536"/>
                          <a:gd name="T71" fmla="*/ 0 60000 65536"/>
                          <a:gd name="T72" fmla="*/ 0 60000 65536"/>
                          <a:gd name="T73" fmla="*/ 0 60000 65536"/>
                          <a:gd name="T74" fmla="*/ 0 60000 65536"/>
                          <a:gd name="T75" fmla="*/ 0 60000 65536"/>
                          <a:gd name="T76" fmla="*/ 0 60000 65536"/>
                          <a:gd name="T77" fmla="*/ 0 60000 65536"/>
                          <a:gd name="T78" fmla="*/ 0 60000 65536"/>
                          <a:gd name="T79" fmla="*/ 0 60000 65536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60000 65536"/>
                          <a:gd name="T91" fmla="*/ 0 60000 65536"/>
                          <a:gd name="T92" fmla="*/ 0 60000 65536"/>
                          <a:gd name="T93" fmla="*/ 0 60000 65536"/>
                          <a:gd name="T94" fmla="*/ 0 60000 65536"/>
                          <a:gd name="T95" fmla="*/ 0 60000 65536"/>
                          <a:gd name="T96" fmla="*/ 0 w 72"/>
                          <a:gd name="T97" fmla="*/ 0 h 122"/>
                          <a:gd name="T98" fmla="*/ 72 w 72"/>
                          <a:gd name="T99" fmla="*/ 122 h 122"/>
                        </a:gdLst>
                        <a:ahLst/>
                        <a:cxnLst>
                          <a:cxn ang="T64">
                            <a:pos x="T0" y="T1"/>
                          </a:cxn>
                          <a:cxn ang="T65">
                            <a:pos x="T2" y="T3"/>
                          </a:cxn>
                          <a:cxn ang="T66">
                            <a:pos x="T4" y="T5"/>
                          </a:cxn>
                          <a:cxn ang="T67">
                            <a:pos x="T6" y="T7"/>
                          </a:cxn>
                          <a:cxn ang="T68">
                            <a:pos x="T8" y="T9"/>
                          </a:cxn>
                          <a:cxn ang="T69">
                            <a:pos x="T10" y="T11"/>
                          </a:cxn>
                          <a:cxn ang="T70">
                            <a:pos x="T12" y="T13"/>
                          </a:cxn>
                          <a:cxn ang="T71">
                            <a:pos x="T14" y="T15"/>
                          </a:cxn>
                          <a:cxn ang="T72">
                            <a:pos x="T16" y="T17"/>
                          </a:cxn>
                          <a:cxn ang="T73">
                            <a:pos x="T18" y="T19"/>
                          </a:cxn>
                          <a:cxn ang="T74">
                            <a:pos x="T20" y="T21"/>
                          </a:cxn>
                          <a:cxn ang="T75">
                            <a:pos x="T22" y="T23"/>
                          </a:cxn>
                          <a:cxn ang="T76">
                            <a:pos x="T24" y="T25"/>
                          </a:cxn>
                          <a:cxn ang="T77">
                            <a:pos x="T26" y="T27"/>
                          </a:cxn>
                          <a:cxn ang="T78">
                            <a:pos x="T28" y="T29"/>
                          </a:cxn>
                          <a:cxn ang="T79">
                            <a:pos x="T30" y="T31"/>
                          </a:cxn>
                          <a:cxn ang="T80">
                            <a:pos x="T32" y="T33"/>
                          </a:cxn>
                          <a:cxn ang="T81">
                            <a:pos x="T34" y="T35"/>
                          </a:cxn>
                          <a:cxn ang="T82">
                            <a:pos x="T36" y="T37"/>
                          </a:cxn>
                          <a:cxn ang="T83">
                            <a:pos x="T38" y="T39"/>
                          </a:cxn>
                          <a:cxn ang="T84">
                            <a:pos x="T40" y="T41"/>
                          </a:cxn>
                          <a:cxn ang="T85">
                            <a:pos x="T42" y="T43"/>
                          </a:cxn>
                          <a:cxn ang="T86">
                            <a:pos x="T44" y="T45"/>
                          </a:cxn>
                          <a:cxn ang="T87">
                            <a:pos x="T46" y="T47"/>
                          </a:cxn>
                          <a:cxn ang="T88">
                            <a:pos x="T48" y="T49"/>
                          </a:cxn>
                          <a:cxn ang="T89">
                            <a:pos x="T50" y="T51"/>
                          </a:cxn>
                          <a:cxn ang="T90">
                            <a:pos x="T52" y="T53"/>
                          </a:cxn>
                          <a:cxn ang="T91">
                            <a:pos x="T54" y="T55"/>
                          </a:cxn>
                          <a:cxn ang="T92">
                            <a:pos x="T56" y="T57"/>
                          </a:cxn>
                          <a:cxn ang="T93">
                            <a:pos x="T58" y="T59"/>
                          </a:cxn>
                          <a:cxn ang="T94">
                            <a:pos x="T60" y="T61"/>
                          </a:cxn>
                          <a:cxn ang="T95">
                            <a:pos x="T62" y="T63"/>
                          </a:cxn>
                        </a:cxnLst>
                        <a:rect l="T96" t="T97" r="T98" b="T99"/>
                        <a:pathLst>
                          <a:path w="72" h="122">
                            <a:moveTo>
                              <a:pt x="0" y="52"/>
                            </a:moveTo>
                            <a:lnTo>
                              <a:pt x="3" y="62"/>
                            </a:lnTo>
                            <a:lnTo>
                              <a:pt x="5" y="68"/>
                            </a:lnTo>
                            <a:lnTo>
                              <a:pt x="8" y="73"/>
                            </a:lnTo>
                            <a:lnTo>
                              <a:pt x="12" y="72"/>
                            </a:lnTo>
                            <a:lnTo>
                              <a:pt x="13" y="72"/>
                            </a:lnTo>
                            <a:lnTo>
                              <a:pt x="13" y="96"/>
                            </a:lnTo>
                            <a:lnTo>
                              <a:pt x="35" y="121"/>
                            </a:lnTo>
                            <a:lnTo>
                              <a:pt x="55" y="102"/>
                            </a:lnTo>
                            <a:lnTo>
                              <a:pt x="56" y="96"/>
                            </a:lnTo>
                            <a:lnTo>
                              <a:pt x="59" y="91"/>
                            </a:lnTo>
                            <a:lnTo>
                              <a:pt x="62" y="86"/>
                            </a:lnTo>
                            <a:lnTo>
                              <a:pt x="64" y="76"/>
                            </a:lnTo>
                            <a:lnTo>
                              <a:pt x="69" y="66"/>
                            </a:lnTo>
                            <a:lnTo>
                              <a:pt x="70" y="57"/>
                            </a:lnTo>
                            <a:lnTo>
                              <a:pt x="70" y="36"/>
                            </a:lnTo>
                            <a:lnTo>
                              <a:pt x="71" y="28"/>
                            </a:lnTo>
                            <a:lnTo>
                              <a:pt x="69" y="19"/>
                            </a:lnTo>
                            <a:lnTo>
                              <a:pt x="65" y="11"/>
                            </a:lnTo>
                            <a:lnTo>
                              <a:pt x="57" y="5"/>
                            </a:lnTo>
                            <a:lnTo>
                              <a:pt x="48" y="2"/>
                            </a:lnTo>
                            <a:lnTo>
                              <a:pt x="38" y="0"/>
                            </a:lnTo>
                            <a:lnTo>
                              <a:pt x="28" y="1"/>
                            </a:lnTo>
                            <a:lnTo>
                              <a:pt x="20" y="4"/>
                            </a:lnTo>
                            <a:lnTo>
                              <a:pt x="13" y="9"/>
                            </a:lnTo>
                            <a:lnTo>
                              <a:pt x="8" y="15"/>
                            </a:lnTo>
                            <a:lnTo>
                              <a:pt x="5" y="20"/>
                            </a:lnTo>
                            <a:lnTo>
                              <a:pt x="2" y="27"/>
                            </a:lnTo>
                            <a:lnTo>
                              <a:pt x="1" y="34"/>
                            </a:lnTo>
                            <a:lnTo>
                              <a:pt x="1" y="42"/>
                            </a:lnTo>
                            <a:lnTo>
                              <a:pt x="2" y="48"/>
                            </a:lnTo>
                            <a:lnTo>
                              <a:pt x="0" y="52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  <p:sp>
                    <p:nvSpPr>
                      <p:cNvPr id="107" name="Freeform 1272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454" y="816"/>
                        <a:ext cx="77" cy="67"/>
                      </a:xfrm>
                      <a:custGeom>
                        <a:avLst/>
                        <a:gdLst>
                          <a:gd name="T0" fmla="*/ 0 w 77"/>
                          <a:gd name="T1" fmla="*/ 54 h 67"/>
                          <a:gd name="T2" fmla="*/ 0 w 77"/>
                          <a:gd name="T3" fmla="*/ 46 h 67"/>
                          <a:gd name="T4" fmla="*/ 1 w 77"/>
                          <a:gd name="T5" fmla="*/ 35 h 67"/>
                          <a:gd name="T6" fmla="*/ 3 w 77"/>
                          <a:gd name="T7" fmla="*/ 25 h 67"/>
                          <a:gd name="T8" fmla="*/ 6 w 77"/>
                          <a:gd name="T9" fmla="*/ 18 h 67"/>
                          <a:gd name="T10" fmla="*/ 10 w 77"/>
                          <a:gd name="T11" fmla="*/ 12 h 67"/>
                          <a:gd name="T12" fmla="*/ 16 w 77"/>
                          <a:gd name="T13" fmla="*/ 9 h 67"/>
                          <a:gd name="T14" fmla="*/ 20 w 77"/>
                          <a:gd name="T15" fmla="*/ 6 h 67"/>
                          <a:gd name="T16" fmla="*/ 27 w 77"/>
                          <a:gd name="T17" fmla="*/ 3 h 67"/>
                          <a:gd name="T18" fmla="*/ 34 w 77"/>
                          <a:gd name="T19" fmla="*/ 0 h 67"/>
                          <a:gd name="T20" fmla="*/ 43 w 77"/>
                          <a:gd name="T21" fmla="*/ 0 h 67"/>
                          <a:gd name="T22" fmla="*/ 52 w 77"/>
                          <a:gd name="T23" fmla="*/ 2 h 67"/>
                          <a:gd name="T24" fmla="*/ 57 w 77"/>
                          <a:gd name="T25" fmla="*/ 5 h 67"/>
                          <a:gd name="T26" fmla="*/ 62 w 77"/>
                          <a:gd name="T27" fmla="*/ 8 h 67"/>
                          <a:gd name="T28" fmla="*/ 69 w 77"/>
                          <a:gd name="T29" fmla="*/ 14 h 67"/>
                          <a:gd name="T30" fmla="*/ 73 w 77"/>
                          <a:gd name="T31" fmla="*/ 19 h 67"/>
                          <a:gd name="T32" fmla="*/ 76 w 77"/>
                          <a:gd name="T33" fmla="*/ 21 h 67"/>
                          <a:gd name="T34" fmla="*/ 73 w 77"/>
                          <a:gd name="T35" fmla="*/ 22 h 67"/>
                          <a:gd name="T36" fmla="*/ 73 w 77"/>
                          <a:gd name="T37" fmla="*/ 24 h 67"/>
                          <a:gd name="T38" fmla="*/ 73 w 77"/>
                          <a:gd name="T39" fmla="*/ 27 h 67"/>
                          <a:gd name="T40" fmla="*/ 72 w 77"/>
                          <a:gd name="T41" fmla="*/ 32 h 67"/>
                          <a:gd name="T42" fmla="*/ 74 w 77"/>
                          <a:gd name="T43" fmla="*/ 39 h 67"/>
                          <a:gd name="T44" fmla="*/ 75 w 77"/>
                          <a:gd name="T45" fmla="*/ 47 h 67"/>
                          <a:gd name="T46" fmla="*/ 71 w 77"/>
                          <a:gd name="T47" fmla="*/ 56 h 67"/>
                          <a:gd name="T48" fmla="*/ 71 w 77"/>
                          <a:gd name="T49" fmla="*/ 44 h 67"/>
                          <a:gd name="T50" fmla="*/ 71 w 77"/>
                          <a:gd name="T51" fmla="*/ 35 h 67"/>
                          <a:gd name="T52" fmla="*/ 69 w 77"/>
                          <a:gd name="T53" fmla="*/ 31 h 67"/>
                          <a:gd name="T54" fmla="*/ 66 w 77"/>
                          <a:gd name="T55" fmla="*/ 29 h 67"/>
                          <a:gd name="T56" fmla="*/ 64 w 77"/>
                          <a:gd name="T57" fmla="*/ 27 h 67"/>
                          <a:gd name="T58" fmla="*/ 62 w 77"/>
                          <a:gd name="T59" fmla="*/ 27 h 67"/>
                          <a:gd name="T60" fmla="*/ 57 w 77"/>
                          <a:gd name="T61" fmla="*/ 29 h 67"/>
                          <a:gd name="T62" fmla="*/ 52 w 77"/>
                          <a:gd name="T63" fmla="*/ 29 h 67"/>
                          <a:gd name="T64" fmla="*/ 46 w 77"/>
                          <a:gd name="T65" fmla="*/ 29 h 67"/>
                          <a:gd name="T66" fmla="*/ 41 w 77"/>
                          <a:gd name="T67" fmla="*/ 29 h 67"/>
                          <a:gd name="T68" fmla="*/ 37 w 77"/>
                          <a:gd name="T69" fmla="*/ 29 h 67"/>
                          <a:gd name="T70" fmla="*/ 40 w 77"/>
                          <a:gd name="T71" fmla="*/ 30 h 67"/>
                          <a:gd name="T72" fmla="*/ 43 w 77"/>
                          <a:gd name="T73" fmla="*/ 31 h 67"/>
                          <a:gd name="T74" fmla="*/ 40 w 77"/>
                          <a:gd name="T75" fmla="*/ 32 h 67"/>
                          <a:gd name="T76" fmla="*/ 34 w 77"/>
                          <a:gd name="T77" fmla="*/ 31 h 67"/>
                          <a:gd name="T78" fmla="*/ 29 w 77"/>
                          <a:gd name="T79" fmla="*/ 31 h 67"/>
                          <a:gd name="T80" fmla="*/ 23 w 77"/>
                          <a:gd name="T81" fmla="*/ 30 h 67"/>
                          <a:gd name="T82" fmla="*/ 19 w 77"/>
                          <a:gd name="T83" fmla="*/ 30 h 67"/>
                          <a:gd name="T84" fmla="*/ 17 w 77"/>
                          <a:gd name="T85" fmla="*/ 30 h 67"/>
                          <a:gd name="T86" fmla="*/ 18 w 77"/>
                          <a:gd name="T87" fmla="*/ 31 h 67"/>
                          <a:gd name="T88" fmla="*/ 19 w 77"/>
                          <a:gd name="T89" fmla="*/ 34 h 67"/>
                          <a:gd name="T90" fmla="*/ 19 w 77"/>
                          <a:gd name="T91" fmla="*/ 38 h 67"/>
                          <a:gd name="T92" fmla="*/ 18 w 77"/>
                          <a:gd name="T93" fmla="*/ 42 h 67"/>
                          <a:gd name="T94" fmla="*/ 15 w 77"/>
                          <a:gd name="T95" fmla="*/ 46 h 67"/>
                          <a:gd name="T96" fmla="*/ 14 w 77"/>
                          <a:gd name="T97" fmla="*/ 51 h 67"/>
                          <a:gd name="T98" fmla="*/ 13 w 77"/>
                          <a:gd name="T99" fmla="*/ 57 h 67"/>
                          <a:gd name="T100" fmla="*/ 14 w 77"/>
                          <a:gd name="T101" fmla="*/ 63 h 67"/>
                          <a:gd name="T102" fmla="*/ 14 w 77"/>
                          <a:gd name="T103" fmla="*/ 66 h 67"/>
                          <a:gd name="T104" fmla="*/ 10 w 77"/>
                          <a:gd name="T105" fmla="*/ 61 h 67"/>
                          <a:gd name="T106" fmla="*/ 5 w 77"/>
                          <a:gd name="T107" fmla="*/ 56 h 67"/>
                          <a:gd name="T108" fmla="*/ 3 w 77"/>
                          <a:gd name="T109" fmla="*/ 57 h 67"/>
                          <a:gd name="T110" fmla="*/ 2 w 77"/>
                          <a:gd name="T111" fmla="*/ 61 h 67"/>
                          <a:gd name="T112" fmla="*/ 0 w 77"/>
                          <a:gd name="T113" fmla="*/ 54 h 67"/>
                          <a:gd name="T114" fmla="*/ 0 60000 65536"/>
                          <a:gd name="T115" fmla="*/ 0 60000 65536"/>
                          <a:gd name="T116" fmla="*/ 0 60000 65536"/>
                          <a:gd name="T117" fmla="*/ 0 60000 65536"/>
                          <a:gd name="T118" fmla="*/ 0 60000 65536"/>
                          <a:gd name="T119" fmla="*/ 0 60000 65536"/>
                          <a:gd name="T120" fmla="*/ 0 60000 65536"/>
                          <a:gd name="T121" fmla="*/ 0 60000 65536"/>
                          <a:gd name="T122" fmla="*/ 0 60000 65536"/>
                          <a:gd name="T123" fmla="*/ 0 60000 65536"/>
                          <a:gd name="T124" fmla="*/ 0 60000 65536"/>
                          <a:gd name="T125" fmla="*/ 0 60000 65536"/>
                          <a:gd name="T126" fmla="*/ 0 60000 65536"/>
                          <a:gd name="T127" fmla="*/ 0 60000 65536"/>
                          <a:gd name="T128" fmla="*/ 0 60000 65536"/>
                          <a:gd name="T129" fmla="*/ 0 60000 65536"/>
                          <a:gd name="T130" fmla="*/ 0 60000 65536"/>
                          <a:gd name="T131" fmla="*/ 0 60000 65536"/>
                          <a:gd name="T132" fmla="*/ 0 60000 65536"/>
                          <a:gd name="T133" fmla="*/ 0 60000 65536"/>
                          <a:gd name="T134" fmla="*/ 0 60000 65536"/>
                          <a:gd name="T135" fmla="*/ 0 60000 65536"/>
                          <a:gd name="T136" fmla="*/ 0 60000 65536"/>
                          <a:gd name="T137" fmla="*/ 0 60000 65536"/>
                          <a:gd name="T138" fmla="*/ 0 60000 65536"/>
                          <a:gd name="T139" fmla="*/ 0 60000 65536"/>
                          <a:gd name="T140" fmla="*/ 0 60000 65536"/>
                          <a:gd name="T141" fmla="*/ 0 60000 65536"/>
                          <a:gd name="T142" fmla="*/ 0 60000 65536"/>
                          <a:gd name="T143" fmla="*/ 0 60000 65536"/>
                          <a:gd name="T144" fmla="*/ 0 60000 65536"/>
                          <a:gd name="T145" fmla="*/ 0 60000 65536"/>
                          <a:gd name="T146" fmla="*/ 0 60000 65536"/>
                          <a:gd name="T147" fmla="*/ 0 60000 65536"/>
                          <a:gd name="T148" fmla="*/ 0 60000 65536"/>
                          <a:gd name="T149" fmla="*/ 0 60000 65536"/>
                          <a:gd name="T150" fmla="*/ 0 60000 65536"/>
                          <a:gd name="T151" fmla="*/ 0 60000 65536"/>
                          <a:gd name="T152" fmla="*/ 0 60000 65536"/>
                          <a:gd name="T153" fmla="*/ 0 60000 65536"/>
                          <a:gd name="T154" fmla="*/ 0 60000 65536"/>
                          <a:gd name="T155" fmla="*/ 0 60000 65536"/>
                          <a:gd name="T156" fmla="*/ 0 60000 65536"/>
                          <a:gd name="T157" fmla="*/ 0 60000 65536"/>
                          <a:gd name="T158" fmla="*/ 0 60000 65536"/>
                          <a:gd name="T159" fmla="*/ 0 60000 65536"/>
                          <a:gd name="T160" fmla="*/ 0 60000 65536"/>
                          <a:gd name="T161" fmla="*/ 0 60000 65536"/>
                          <a:gd name="T162" fmla="*/ 0 60000 65536"/>
                          <a:gd name="T163" fmla="*/ 0 60000 65536"/>
                          <a:gd name="T164" fmla="*/ 0 60000 65536"/>
                          <a:gd name="T165" fmla="*/ 0 60000 65536"/>
                          <a:gd name="T166" fmla="*/ 0 60000 65536"/>
                          <a:gd name="T167" fmla="*/ 0 60000 65536"/>
                          <a:gd name="T168" fmla="*/ 0 60000 65536"/>
                          <a:gd name="T169" fmla="*/ 0 60000 65536"/>
                          <a:gd name="T170" fmla="*/ 0 60000 65536"/>
                          <a:gd name="T171" fmla="*/ 0 w 77"/>
                          <a:gd name="T172" fmla="*/ 0 h 67"/>
                          <a:gd name="T173" fmla="*/ 77 w 77"/>
                          <a:gd name="T174" fmla="*/ 67 h 67"/>
                        </a:gdLst>
                        <a:ahLst/>
                        <a:cxnLst>
                          <a:cxn ang="T114">
                            <a:pos x="T0" y="T1"/>
                          </a:cxn>
                          <a:cxn ang="T115">
                            <a:pos x="T2" y="T3"/>
                          </a:cxn>
                          <a:cxn ang="T116">
                            <a:pos x="T4" y="T5"/>
                          </a:cxn>
                          <a:cxn ang="T117">
                            <a:pos x="T6" y="T7"/>
                          </a:cxn>
                          <a:cxn ang="T118">
                            <a:pos x="T8" y="T9"/>
                          </a:cxn>
                          <a:cxn ang="T119">
                            <a:pos x="T10" y="T11"/>
                          </a:cxn>
                          <a:cxn ang="T120">
                            <a:pos x="T12" y="T13"/>
                          </a:cxn>
                          <a:cxn ang="T121">
                            <a:pos x="T14" y="T15"/>
                          </a:cxn>
                          <a:cxn ang="T122">
                            <a:pos x="T16" y="T17"/>
                          </a:cxn>
                          <a:cxn ang="T123">
                            <a:pos x="T18" y="T19"/>
                          </a:cxn>
                          <a:cxn ang="T124">
                            <a:pos x="T20" y="T21"/>
                          </a:cxn>
                          <a:cxn ang="T125">
                            <a:pos x="T22" y="T23"/>
                          </a:cxn>
                          <a:cxn ang="T126">
                            <a:pos x="T24" y="T25"/>
                          </a:cxn>
                          <a:cxn ang="T127">
                            <a:pos x="T26" y="T27"/>
                          </a:cxn>
                          <a:cxn ang="T128">
                            <a:pos x="T28" y="T29"/>
                          </a:cxn>
                          <a:cxn ang="T129">
                            <a:pos x="T30" y="T31"/>
                          </a:cxn>
                          <a:cxn ang="T130">
                            <a:pos x="T32" y="T33"/>
                          </a:cxn>
                          <a:cxn ang="T131">
                            <a:pos x="T34" y="T35"/>
                          </a:cxn>
                          <a:cxn ang="T132">
                            <a:pos x="T36" y="T37"/>
                          </a:cxn>
                          <a:cxn ang="T133">
                            <a:pos x="T38" y="T39"/>
                          </a:cxn>
                          <a:cxn ang="T134">
                            <a:pos x="T40" y="T41"/>
                          </a:cxn>
                          <a:cxn ang="T135">
                            <a:pos x="T42" y="T43"/>
                          </a:cxn>
                          <a:cxn ang="T136">
                            <a:pos x="T44" y="T45"/>
                          </a:cxn>
                          <a:cxn ang="T137">
                            <a:pos x="T46" y="T47"/>
                          </a:cxn>
                          <a:cxn ang="T138">
                            <a:pos x="T48" y="T49"/>
                          </a:cxn>
                          <a:cxn ang="T139">
                            <a:pos x="T50" y="T51"/>
                          </a:cxn>
                          <a:cxn ang="T140">
                            <a:pos x="T52" y="T53"/>
                          </a:cxn>
                          <a:cxn ang="T141">
                            <a:pos x="T54" y="T55"/>
                          </a:cxn>
                          <a:cxn ang="T142">
                            <a:pos x="T56" y="T57"/>
                          </a:cxn>
                          <a:cxn ang="T143">
                            <a:pos x="T58" y="T59"/>
                          </a:cxn>
                          <a:cxn ang="T144">
                            <a:pos x="T60" y="T61"/>
                          </a:cxn>
                          <a:cxn ang="T145">
                            <a:pos x="T62" y="T63"/>
                          </a:cxn>
                          <a:cxn ang="T146">
                            <a:pos x="T64" y="T65"/>
                          </a:cxn>
                          <a:cxn ang="T147">
                            <a:pos x="T66" y="T67"/>
                          </a:cxn>
                          <a:cxn ang="T148">
                            <a:pos x="T68" y="T69"/>
                          </a:cxn>
                          <a:cxn ang="T149">
                            <a:pos x="T70" y="T71"/>
                          </a:cxn>
                          <a:cxn ang="T150">
                            <a:pos x="T72" y="T73"/>
                          </a:cxn>
                          <a:cxn ang="T151">
                            <a:pos x="T74" y="T75"/>
                          </a:cxn>
                          <a:cxn ang="T152">
                            <a:pos x="T76" y="T77"/>
                          </a:cxn>
                          <a:cxn ang="T153">
                            <a:pos x="T78" y="T79"/>
                          </a:cxn>
                          <a:cxn ang="T154">
                            <a:pos x="T80" y="T81"/>
                          </a:cxn>
                          <a:cxn ang="T155">
                            <a:pos x="T82" y="T83"/>
                          </a:cxn>
                          <a:cxn ang="T156">
                            <a:pos x="T84" y="T85"/>
                          </a:cxn>
                          <a:cxn ang="T157">
                            <a:pos x="T86" y="T87"/>
                          </a:cxn>
                          <a:cxn ang="T158">
                            <a:pos x="T88" y="T89"/>
                          </a:cxn>
                          <a:cxn ang="T159">
                            <a:pos x="T90" y="T91"/>
                          </a:cxn>
                          <a:cxn ang="T160">
                            <a:pos x="T92" y="T93"/>
                          </a:cxn>
                          <a:cxn ang="T161">
                            <a:pos x="T94" y="T95"/>
                          </a:cxn>
                          <a:cxn ang="T162">
                            <a:pos x="T96" y="T97"/>
                          </a:cxn>
                          <a:cxn ang="T163">
                            <a:pos x="T98" y="T99"/>
                          </a:cxn>
                          <a:cxn ang="T164">
                            <a:pos x="T100" y="T101"/>
                          </a:cxn>
                          <a:cxn ang="T165">
                            <a:pos x="T102" y="T103"/>
                          </a:cxn>
                          <a:cxn ang="T166">
                            <a:pos x="T104" y="T105"/>
                          </a:cxn>
                          <a:cxn ang="T167">
                            <a:pos x="T106" y="T107"/>
                          </a:cxn>
                          <a:cxn ang="T168">
                            <a:pos x="T108" y="T109"/>
                          </a:cxn>
                          <a:cxn ang="T169">
                            <a:pos x="T110" y="T111"/>
                          </a:cxn>
                          <a:cxn ang="T170">
                            <a:pos x="T112" y="T113"/>
                          </a:cxn>
                        </a:cxnLst>
                        <a:rect l="T171" t="T172" r="T173" b="T174"/>
                        <a:pathLst>
                          <a:path w="77" h="67">
                            <a:moveTo>
                              <a:pt x="0" y="54"/>
                            </a:moveTo>
                            <a:lnTo>
                              <a:pt x="0" y="46"/>
                            </a:lnTo>
                            <a:lnTo>
                              <a:pt x="1" y="35"/>
                            </a:lnTo>
                            <a:lnTo>
                              <a:pt x="3" y="25"/>
                            </a:lnTo>
                            <a:lnTo>
                              <a:pt x="6" y="18"/>
                            </a:lnTo>
                            <a:lnTo>
                              <a:pt x="10" y="12"/>
                            </a:lnTo>
                            <a:lnTo>
                              <a:pt x="16" y="9"/>
                            </a:lnTo>
                            <a:lnTo>
                              <a:pt x="20" y="6"/>
                            </a:lnTo>
                            <a:lnTo>
                              <a:pt x="27" y="3"/>
                            </a:lnTo>
                            <a:lnTo>
                              <a:pt x="34" y="0"/>
                            </a:lnTo>
                            <a:lnTo>
                              <a:pt x="43" y="0"/>
                            </a:lnTo>
                            <a:lnTo>
                              <a:pt x="52" y="2"/>
                            </a:lnTo>
                            <a:lnTo>
                              <a:pt x="57" y="5"/>
                            </a:lnTo>
                            <a:lnTo>
                              <a:pt x="62" y="8"/>
                            </a:lnTo>
                            <a:lnTo>
                              <a:pt x="69" y="14"/>
                            </a:lnTo>
                            <a:lnTo>
                              <a:pt x="73" y="19"/>
                            </a:lnTo>
                            <a:lnTo>
                              <a:pt x="76" y="21"/>
                            </a:lnTo>
                            <a:lnTo>
                              <a:pt x="73" y="22"/>
                            </a:lnTo>
                            <a:lnTo>
                              <a:pt x="73" y="24"/>
                            </a:lnTo>
                            <a:lnTo>
                              <a:pt x="73" y="27"/>
                            </a:lnTo>
                            <a:lnTo>
                              <a:pt x="72" y="32"/>
                            </a:lnTo>
                            <a:lnTo>
                              <a:pt x="74" y="39"/>
                            </a:lnTo>
                            <a:lnTo>
                              <a:pt x="75" y="47"/>
                            </a:lnTo>
                            <a:lnTo>
                              <a:pt x="71" y="56"/>
                            </a:lnTo>
                            <a:lnTo>
                              <a:pt x="71" y="44"/>
                            </a:lnTo>
                            <a:lnTo>
                              <a:pt x="71" y="35"/>
                            </a:lnTo>
                            <a:lnTo>
                              <a:pt x="69" y="31"/>
                            </a:lnTo>
                            <a:lnTo>
                              <a:pt x="66" y="29"/>
                            </a:lnTo>
                            <a:lnTo>
                              <a:pt x="64" y="27"/>
                            </a:lnTo>
                            <a:lnTo>
                              <a:pt x="62" y="27"/>
                            </a:lnTo>
                            <a:lnTo>
                              <a:pt x="57" y="29"/>
                            </a:lnTo>
                            <a:lnTo>
                              <a:pt x="52" y="29"/>
                            </a:lnTo>
                            <a:lnTo>
                              <a:pt x="46" y="29"/>
                            </a:lnTo>
                            <a:lnTo>
                              <a:pt x="41" y="29"/>
                            </a:lnTo>
                            <a:lnTo>
                              <a:pt x="37" y="29"/>
                            </a:lnTo>
                            <a:lnTo>
                              <a:pt x="40" y="30"/>
                            </a:lnTo>
                            <a:lnTo>
                              <a:pt x="43" y="31"/>
                            </a:lnTo>
                            <a:lnTo>
                              <a:pt x="40" y="32"/>
                            </a:lnTo>
                            <a:lnTo>
                              <a:pt x="34" y="31"/>
                            </a:lnTo>
                            <a:lnTo>
                              <a:pt x="29" y="31"/>
                            </a:lnTo>
                            <a:lnTo>
                              <a:pt x="23" y="30"/>
                            </a:lnTo>
                            <a:lnTo>
                              <a:pt x="19" y="30"/>
                            </a:lnTo>
                            <a:lnTo>
                              <a:pt x="17" y="30"/>
                            </a:lnTo>
                            <a:lnTo>
                              <a:pt x="18" y="31"/>
                            </a:lnTo>
                            <a:lnTo>
                              <a:pt x="19" y="34"/>
                            </a:lnTo>
                            <a:lnTo>
                              <a:pt x="19" y="38"/>
                            </a:lnTo>
                            <a:lnTo>
                              <a:pt x="18" y="42"/>
                            </a:lnTo>
                            <a:lnTo>
                              <a:pt x="15" y="46"/>
                            </a:lnTo>
                            <a:lnTo>
                              <a:pt x="14" y="51"/>
                            </a:lnTo>
                            <a:lnTo>
                              <a:pt x="13" y="57"/>
                            </a:lnTo>
                            <a:lnTo>
                              <a:pt x="14" y="63"/>
                            </a:lnTo>
                            <a:lnTo>
                              <a:pt x="14" y="66"/>
                            </a:lnTo>
                            <a:lnTo>
                              <a:pt x="10" y="61"/>
                            </a:lnTo>
                            <a:lnTo>
                              <a:pt x="5" y="56"/>
                            </a:lnTo>
                            <a:lnTo>
                              <a:pt x="3" y="57"/>
                            </a:lnTo>
                            <a:lnTo>
                              <a:pt x="2" y="61"/>
                            </a:lnTo>
                            <a:lnTo>
                              <a:pt x="0" y="54"/>
                            </a:lnTo>
                          </a:path>
                        </a:pathLst>
                      </a:custGeom>
                      <a:solidFill>
                        <a:srgbClr val="000000"/>
                      </a:solid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</p:grpSp>
                <p:grpSp>
                  <p:nvGrpSpPr>
                    <p:cNvPr id="102" name="Group 1273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389" y="1468"/>
                      <a:ext cx="210" cy="54"/>
                      <a:chOff x="3389" y="1468"/>
                      <a:chExt cx="210" cy="54"/>
                    </a:xfrm>
                  </p:grpSpPr>
                  <p:sp>
                    <p:nvSpPr>
                      <p:cNvPr id="104" name="Freeform 1274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389" y="1468"/>
                        <a:ext cx="93" cy="54"/>
                      </a:xfrm>
                      <a:custGeom>
                        <a:avLst/>
                        <a:gdLst>
                          <a:gd name="T0" fmla="*/ 43 w 93"/>
                          <a:gd name="T1" fmla="*/ 7 h 54"/>
                          <a:gd name="T2" fmla="*/ 32 w 93"/>
                          <a:gd name="T3" fmla="*/ 16 h 54"/>
                          <a:gd name="T4" fmla="*/ 18 w 93"/>
                          <a:gd name="T5" fmla="*/ 26 h 54"/>
                          <a:gd name="T6" fmla="*/ 7 w 93"/>
                          <a:gd name="T7" fmla="*/ 32 h 54"/>
                          <a:gd name="T8" fmla="*/ 1 w 93"/>
                          <a:gd name="T9" fmla="*/ 37 h 54"/>
                          <a:gd name="T10" fmla="*/ 0 w 93"/>
                          <a:gd name="T11" fmla="*/ 46 h 54"/>
                          <a:gd name="T12" fmla="*/ 6 w 93"/>
                          <a:gd name="T13" fmla="*/ 50 h 54"/>
                          <a:gd name="T14" fmla="*/ 19 w 93"/>
                          <a:gd name="T15" fmla="*/ 52 h 54"/>
                          <a:gd name="T16" fmla="*/ 31 w 93"/>
                          <a:gd name="T17" fmla="*/ 53 h 54"/>
                          <a:gd name="T18" fmla="*/ 43 w 93"/>
                          <a:gd name="T19" fmla="*/ 52 h 54"/>
                          <a:gd name="T20" fmla="*/ 52 w 93"/>
                          <a:gd name="T21" fmla="*/ 46 h 54"/>
                          <a:gd name="T22" fmla="*/ 67 w 93"/>
                          <a:gd name="T23" fmla="*/ 40 h 54"/>
                          <a:gd name="T24" fmla="*/ 90 w 93"/>
                          <a:gd name="T25" fmla="*/ 34 h 54"/>
                          <a:gd name="T26" fmla="*/ 92 w 93"/>
                          <a:gd name="T27" fmla="*/ 13 h 54"/>
                          <a:gd name="T28" fmla="*/ 89 w 93"/>
                          <a:gd name="T29" fmla="*/ 0 h 54"/>
                          <a:gd name="T30" fmla="*/ 43 w 93"/>
                          <a:gd name="T31" fmla="*/ 7 h 54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60000 65536"/>
                          <a:gd name="T43" fmla="*/ 0 60000 65536"/>
                          <a:gd name="T44" fmla="*/ 0 60000 65536"/>
                          <a:gd name="T45" fmla="*/ 0 60000 65536"/>
                          <a:gd name="T46" fmla="*/ 0 60000 65536"/>
                          <a:gd name="T47" fmla="*/ 0 60000 65536"/>
                          <a:gd name="T48" fmla="*/ 0 w 93"/>
                          <a:gd name="T49" fmla="*/ 0 h 54"/>
                          <a:gd name="T50" fmla="*/ 93 w 93"/>
                          <a:gd name="T51" fmla="*/ 54 h 54"/>
                        </a:gdLst>
                        <a:ahLst/>
                        <a:cxnLst>
                          <a:cxn ang="T32">
                            <a:pos x="T0" y="T1"/>
                          </a:cxn>
                          <a:cxn ang="T33">
                            <a:pos x="T2" y="T3"/>
                          </a:cxn>
                          <a:cxn ang="T34">
                            <a:pos x="T4" y="T5"/>
                          </a:cxn>
                          <a:cxn ang="T35">
                            <a:pos x="T6" y="T7"/>
                          </a:cxn>
                          <a:cxn ang="T36">
                            <a:pos x="T8" y="T9"/>
                          </a:cxn>
                          <a:cxn ang="T37">
                            <a:pos x="T10" y="T11"/>
                          </a:cxn>
                          <a:cxn ang="T38">
                            <a:pos x="T12" y="T13"/>
                          </a:cxn>
                          <a:cxn ang="T39">
                            <a:pos x="T14" y="T15"/>
                          </a:cxn>
                          <a:cxn ang="T40">
                            <a:pos x="T16" y="T17"/>
                          </a:cxn>
                          <a:cxn ang="T41">
                            <a:pos x="T18" y="T19"/>
                          </a:cxn>
                          <a:cxn ang="T42">
                            <a:pos x="T20" y="T21"/>
                          </a:cxn>
                          <a:cxn ang="T43">
                            <a:pos x="T22" y="T23"/>
                          </a:cxn>
                          <a:cxn ang="T44">
                            <a:pos x="T24" y="T25"/>
                          </a:cxn>
                          <a:cxn ang="T45">
                            <a:pos x="T26" y="T27"/>
                          </a:cxn>
                          <a:cxn ang="T46">
                            <a:pos x="T28" y="T29"/>
                          </a:cxn>
                          <a:cxn ang="T47">
                            <a:pos x="T30" y="T31"/>
                          </a:cxn>
                        </a:cxnLst>
                        <a:rect l="T48" t="T49" r="T50" b="T51"/>
                        <a:pathLst>
                          <a:path w="93" h="54">
                            <a:moveTo>
                              <a:pt x="43" y="7"/>
                            </a:moveTo>
                            <a:lnTo>
                              <a:pt x="32" y="16"/>
                            </a:lnTo>
                            <a:lnTo>
                              <a:pt x="18" y="26"/>
                            </a:lnTo>
                            <a:lnTo>
                              <a:pt x="7" y="32"/>
                            </a:lnTo>
                            <a:lnTo>
                              <a:pt x="1" y="37"/>
                            </a:lnTo>
                            <a:lnTo>
                              <a:pt x="0" y="46"/>
                            </a:lnTo>
                            <a:lnTo>
                              <a:pt x="6" y="50"/>
                            </a:lnTo>
                            <a:lnTo>
                              <a:pt x="19" y="52"/>
                            </a:lnTo>
                            <a:lnTo>
                              <a:pt x="31" y="53"/>
                            </a:lnTo>
                            <a:lnTo>
                              <a:pt x="43" y="52"/>
                            </a:lnTo>
                            <a:lnTo>
                              <a:pt x="52" y="46"/>
                            </a:lnTo>
                            <a:lnTo>
                              <a:pt x="67" y="40"/>
                            </a:lnTo>
                            <a:lnTo>
                              <a:pt x="90" y="34"/>
                            </a:lnTo>
                            <a:lnTo>
                              <a:pt x="92" y="13"/>
                            </a:lnTo>
                            <a:lnTo>
                              <a:pt x="89" y="0"/>
                            </a:lnTo>
                            <a:lnTo>
                              <a:pt x="43" y="7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  <p:sp>
                    <p:nvSpPr>
                      <p:cNvPr id="105" name="Freeform 1275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503" y="1472"/>
                        <a:ext cx="96" cy="46"/>
                      </a:xfrm>
                      <a:custGeom>
                        <a:avLst/>
                        <a:gdLst>
                          <a:gd name="T0" fmla="*/ 2 w 96"/>
                          <a:gd name="T1" fmla="*/ 0 h 46"/>
                          <a:gd name="T2" fmla="*/ 0 w 96"/>
                          <a:gd name="T3" fmla="*/ 18 h 46"/>
                          <a:gd name="T4" fmla="*/ 2 w 96"/>
                          <a:gd name="T5" fmla="*/ 31 h 46"/>
                          <a:gd name="T6" fmla="*/ 24 w 96"/>
                          <a:gd name="T7" fmla="*/ 36 h 46"/>
                          <a:gd name="T8" fmla="*/ 35 w 96"/>
                          <a:gd name="T9" fmla="*/ 36 h 46"/>
                          <a:gd name="T10" fmla="*/ 51 w 96"/>
                          <a:gd name="T11" fmla="*/ 41 h 46"/>
                          <a:gd name="T12" fmla="*/ 69 w 96"/>
                          <a:gd name="T13" fmla="*/ 44 h 46"/>
                          <a:gd name="T14" fmla="*/ 94 w 96"/>
                          <a:gd name="T15" fmla="*/ 45 h 46"/>
                          <a:gd name="T16" fmla="*/ 95 w 96"/>
                          <a:gd name="T17" fmla="*/ 39 h 46"/>
                          <a:gd name="T18" fmla="*/ 95 w 96"/>
                          <a:gd name="T19" fmla="*/ 32 h 46"/>
                          <a:gd name="T20" fmla="*/ 75 w 96"/>
                          <a:gd name="T21" fmla="*/ 21 h 46"/>
                          <a:gd name="T22" fmla="*/ 54 w 96"/>
                          <a:gd name="T23" fmla="*/ 9 h 46"/>
                          <a:gd name="T24" fmla="*/ 41 w 96"/>
                          <a:gd name="T25" fmla="*/ 0 h 46"/>
                          <a:gd name="T26" fmla="*/ 2 w 96"/>
                          <a:gd name="T27" fmla="*/ 0 h 46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96"/>
                          <a:gd name="T43" fmla="*/ 0 h 46"/>
                          <a:gd name="T44" fmla="*/ 96 w 96"/>
                          <a:gd name="T45" fmla="*/ 46 h 46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96" h="46">
                            <a:moveTo>
                              <a:pt x="2" y="0"/>
                            </a:moveTo>
                            <a:lnTo>
                              <a:pt x="0" y="18"/>
                            </a:lnTo>
                            <a:lnTo>
                              <a:pt x="2" y="31"/>
                            </a:lnTo>
                            <a:lnTo>
                              <a:pt x="24" y="36"/>
                            </a:lnTo>
                            <a:lnTo>
                              <a:pt x="35" y="36"/>
                            </a:lnTo>
                            <a:lnTo>
                              <a:pt x="51" y="41"/>
                            </a:lnTo>
                            <a:lnTo>
                              <a:pt x="69" y="44"/>
                            </a:lnTo>
                            <a:lnTo>
                              <a:pt x="94" y="45"/>
                            </a:lnTo>
                            <a:lnTo>
                              <a:pt x="95" y="39"/>
                            </a:lnTo>
                            <a:lnTo>
                              <a:pt x="95" y="32"/>
                            </a:lnTo>
                            <a:lnTo>
                              <a:pt x="75" y="21"/>
                            </a:lnTo>
                            <a:lnTo>
                              <a:pt x="54" y="9"/>
                            </a:lnTo>
                            <a:lnTo>
                              <a:pt x="41" y="0"/>
                            </a:lnTo>
                            <a:lnTo>
                              <a:pt x="2" y="0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</p:grpSp>
                <p:sp>
                  <p:nvSpPr>
                    <p:cNvPr id="103" name="Freeform 1276"/>
                    <p:cNvSpPr>
                      <a:spLocks/>
                    </p:cNvSpPr>
                    <p:nvPr/>
                  </p:nvSpPr>
                  <p:spPr bwMode="auto">
                    <a:xfrm>
                      <a:off x="3426" y="1115"/>
                      <a:ext cx="143" cy="373"/>
                    </a:xfrm>
                    <a:custGeom>
                      <a:avLst/>
                      <a:gdLst>
                        <a:gd name="T0" fmla="*/ 4 w 143"/>
                        <a:gd name="T1" fmla="*/ 0 h 373"/>
                        <a:gd name="T2" fmla="*/ 0 w 143"/>
                        <a:gd name="T3" fmla="*/ 33 h 373"/>
                        <a:gd name="T4" fmla="*/ 0 w 143"/>
                        <a:gd name="T5" fmla="*/ 84 h 373"/>
                        <a:gd name="T6" fmla="*/ 0 w 143"/>
                        <a:gd name="T7" fmla="*/ 144 h 373"/>
                        <a:gd name="T8" fmla="*/ 4 w 143"/>
                        <a:gd name="T9" fmla="*/ 179 h 373"/>
                        <a:gd name="T10" fmla="*/ 4 w 143"/>
                        <a:gd name="T11" fmla="*/ 194 h 373"/>
                        <a:gd name="T12" fmla="*/ 1 w 143"/>
                        <a:gd name="T13" fmla="*/ 251 h 373"/>
                        <a:gd name="T14" fmla="*/ 3 w 143"/>
                        <a:gd name="T15" fmla="*/ 292 h 373"/>
                        <a:gd name="T16" fmla="*/ 6 w 143"/>
                        <a:gd name="T17" fmla="*/ 348 h 373"/>
                        <a:gd name="T18" fmla="*/ 6 w 143"/>
                        <a:gd name="T19" fmla="*/ 363 h 373"/>
                        <a:gd name="T20" fmla="*/ 15 w 143"/>
                        <a:gd name="T21" fmla="*/ 370 h 373"/>
                        <a:gd name="T22" fmla="*/ 51 w 143"/>
                        <a:gd name="T23" fmla="*/ 361 h 373"/>
                        <a:gd name="T24" fmla="*/ 62 w 143"/>
                        <a:gd name="T25" fmla="*/ 242 h 373"/>
                        <a:gd name="T26" fmla="*/ 65 w 143"/>
                        <a:gd name="T27" fmla="*/ 167 h 373"/>
                        <a:gd name="T28" fmla="*/ 69 w 143"/>
                        <a:gd name="T29" fmla="*/ 102 h 373"/>
                        <a:gd name="T30" fmla="*/ 73 w 143"/>
                        <a:gd name="T31" fmla="*/ 206 h 373"/>
                        <a:gd name="T32" fmla="*/ 78 w 143"/>
                        <a:gd name="T33" fmla="*/ 360 h 373"/>
                        <a:gd name="T34" fmla="*/ 114 w 143"/>
                        <a:gd name="T35" fmla="*/ 372 h 373"/>
                        <a:gd name="T36" fmla="*/ 121 w 143"/>
                        <a:gd name="T37" fmla="*/ 363 h 373"/>
                        <a:gd name="T38" fmla="*/ 130 w 143"/>
                        <a:gd name="T39" fmla="*/ 227 h 373"/>
                        <a:gd name="T40" fmla="*/ 132 w 143"/>
                        <a:gd name="T41" fmla="*/ 162 h 373"/>
                        <a:gd name="T42" fmla="*/ 142 w 143"/>
                        <a:gd name="T43" fmla="*/ 18 h 373"/>
                        <a:gd name="T44" fmla="*/ 139 w 143"/>
                        <a:gd name="T45" fmla="*/ 2 h 373"/>
                        <a:gd name="T46" fmla="*/ 4 w 143"/>
                        <a:gd name="T47" fmla="*/ 0 h 373"/>
                        <a:gd name="T48" fmla="*/ 0 60000 65536"/>
                        <a:gd name="T49" fmla="*/ 0 60000 65536"/>
                        <a:gd name="T50" fmla="*/ 0 60000 65536"/>
                        <a:gd name="T51" fmla="*/ 0 60000 65536"/>
                        <a:gd name="T52" fmla="*/ 0 60000 65536"/>
                        <a:gd name="T53" fmla="*/ 0 60000 65536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w 143"/>
                        <a:gd name="T73" fmla="*/ 0 h 373"/>
                        <a:gd name="T74" fmla="*/ 143 w 143"/>
                        <a:gd name="T75" fmla="*/ 373 h 373"/>
                      </a:gdLst>
                      <a:ahLst/>
                      <a:cxnLst>
                        <a:cxn ang="T48">
                          <a:pos x="T0" y="T1"/>
                        </a:cxn>
                        <a:cxn ang="T49">
                          <a:pos x="T2" y="T3"/>
                        </a:cxn>
                        <a:cxn ang="T50">
                          <a:pos x="T4" y="T5"/>
                        </a:cxn>
                        <a:cxn ang="T51">
                          <a:pos x="T6" y="T7"/>
                        </a:cxn>
                        <a:cxn ang="T52">
                          <a:pos x="T8" y="T9"/>
                        </a:cxn>
                        <a:cxn ang="T53">
                          <a:pos x="T10" y="T11"/>
                        </a:cxn>
                        <a:cxn ang="T54">
                          <a:pos x="T12" y="T13"/>
                        </a:cxn>
                        <a:cxn ang="T55">
                          <a:pos x="T14" y="T15"/>
                        </a:cxn>
                        <a:cxn ang="T56">
                          <a:pos x="T16" y="T17"/>
                        </a:cxn>
                        <a:cxn ang="T57">
                          <a:pos x="T18" y="T19"/>
                        </a:cxn>
                        <a:cxn ang="T58">
                          <a:pos x="T20" y="T21"/>
                        </a:cxn>
                        <a:cxn ang="T59">
                          <a:pos x="T22" y="T23"/>
                        </a:cxn>
                        <a:cxn ang="T60">
                          <a:pos x="T24" y="T25"/>
                        </a:cxn>
                        <a:cxn ang="T61">
                          <a:pos x="T26" y="T27"/>
                        </a:cxn>
                        <a:cxn ang="T62">
                          <a:pos x="T28" y="T29"/>
                        </a:cxn>
                        <a:cxn ang="T63">
                          <a:pos x="T30" y="T31"/>
                        </a:cxn>
                        <a:cxn ang="T64">
                          <a:pos x="T32" y="T33"/>
                        </a:cxn>
                        <a:cxn ang="T65">
                          <a:pos x="T34" y="T35"/>
                        </a:cxn>
                        <a:cxn ang="T66">
                          <a:pos x="T36" y="T37"/>
                        </a:cxn>
                        <a:cxn ang="T67">
                          <a:pos x="T38" y="T39"/>
                        </a:cxn>
                        <a:cxn ang="T68">
                          <a:pos x="T40" y="T41"/>
                        </a:cxn>
                        <a:cxn ang="T69">
                          <a:pos x="T42" y="T43"/>
                        </a:cxn>
                        <a:cxn ang="T70">
                          <a:pos x="T44" y="T45"/>
                        </a:cxn>
                        <a:cxn ang="T71">
                          <a:pos x="T46" y="T47"/>
                        </a:cxn>
                      </a:cxnLst>
                      <a:rect l="T72" t="T73" r="T74" b="T75"/>
                      <a:pathLst>
                        <a:path w="143" h="373">
                          <a:moveTo>
                            <a:pt x="4" y="0"/>
                          </a:moveTo>
                          <a:lnTo>
                            <a:pt x="0" y="33"/>
                          </a:lnTo>
                          <a:lnTo>
                            <a:pt x="0" y="84"/>
                          </a:lnTo>
                          <a:lnTo>
                            <a:pt x="0" y="144"/>
                          </a:lnTo>
                          <a:lnTo>
                            <a:pt x="4" y="179"/>
                          </a:lnTo>
                          <a:lnTo>
                            <a:pt x="4" y="194"/>
                          </a:lnTo>
                          <a:lnTo>
                            <a:pt x="1" y="251"/>
                          </a:lnTo>
                          <a:lnTo>
                            <a:pt x="3" y="292"/>
                          </a:lnTo>
                          <a:lnTo>
                            <a:pt x="6" y="348"/>
                          </a:lnTo>
                          <a:lnTo>
                            <a:pt x="6" y="363"/>
                          </a:lnTo>
                          <a:lnTo>
                            <a:pt x="15" y="370"/>
                          </a:lnTo>
                          <a:lnTo>
                            <a:pt x="51" y="361"/>
                          </a:lnTo>
                          <a:lnTo>
                            <a:pt x="62" y="242"/>
                          </a:lnTo>
                          <a:lnTo>
                            <a:pt x="65" y="167"/>
                          </a:lnTo>
                          <a:lnTo>
                            <a:pt x="69" y="102"/>
                          </a:lnTo>
                          <a:lnTo>
                            <a:pt x="73" y="206"/>
                          </a:lnTo>
                          <a:lnTo>
                            <a:pt x="78" y="360"/>
                          </a:lnTo>
                          <a:lnTo>
                            <a:pt x="114" y="372"/>
                          </a:lnTo>
                          <a:lnTo>
                            <a:pt x="121" y="363"/>
                          </a:lnTo>
                          <a:lnTo>
                            <a:pt x="130" y="227"/>
                          </a:lnTo>
                          <a:lnTo>
                            <a:pt x="132" y="162"/>
                          </a:lnTo>
                          <a:lnTo>
                            <a:pt x="142" y="18"/>
                          </a:lnTo>
                          <a:lnTo>
                            <a:pt x="139" y="2"/>
                          </a:lnTo>
                          <a:lnTo>
                            <a:pt x="4" y="0"/>
                          </a:lnTo>
                        </a:path>
                      </a:pathLst>
                    </a:custGeom>
                    <a:solidFill>
                      <a:srgbClr val="000000"/>
                    </a:solidFill>
                    <a:ln>
                      <a:noFill/>
                    </a:ln>
                    <a:extLst>
                      <a:ext uri="{91240B29-F687-4F45-9708-019B960494DF}">
                        <a14:hiddenLine xmlns:a14="http://schemas.microsoft.com/office/drawing/2010/main" w="9525" cap="rnd">
                          <a:solidFill>
                            <a:srgbClr val="000000"/>
                          </a:solidFill>
                          <a:round/>
                          <a:headEnd/>
                          <a:tailEnd/>
                        </a14:hiddenLine>
                      </a:ext>
                    </a:extLst>
                  </p:spPr>
                  <p:txBody>
                    <a:bodyPr/>
                    <a:lstStyle/>
                    <a:p>
                      <a:endParaRPr lang="en-SG"/>
                    </a:p>
                  </p:txBody>
                </p:sp>
              </p:grpSp>
              <p:grpSp>
                <p:nvGrpSpPr>
                  <p:cNvPr id="18" name="Group 1277"/>
                  <p:cNvGrpSpPr>
                    <a:grpSpLocks/>
                  </p:cNvGrpSpPr>
                  <p:nvPr/>
                </p:nvGrpSpPr>
                <p:grpSpPr bwMode="auto">
                  <a:xfrm>
                    <a:off x="2640" y="888"/>
                    <a:ext cx="153" cy="689"/>
                    <a:chOff x="2640" y="888"/>
                    <a:chExt cx="153" cy="689"/>
                  </a:xfrm>
                </p:grpSpPr>
                <p:grpSp>
                  <p:nvGrpSpPr>
                    <p:cNvPr id="81" name="Group 127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642" y="1102"/>
                      <a:ext cx="148" cy="203"/>
                      <a:chOff x="2642" y="1102"/>
                      <a:chExt cx="148" cy="203"/>
                    </a:xfrm>
                  </p:grpSpPr>
                  <p:sp>
                    <p:nvSpPr>
                      <p:cNvPr id="98" name="Freeform 127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642" y="1108"/>
                        <a:ext cx="41" cy="197"/>
                      </a:xfrm>
                      <a:custGeom>
                        <a:avLst/>
                        <a:gdLst>
                          <a:gd name="T0" fmla="*/ 2 w 41"/>
                          <a:gd name="T1" fmla="*/ 0 h 197"/>
                          <a:gd name="T2" fmla="*/ 0 w 41"/>
                          <a:gd name="T3" fmla="*/ 44 h 197"/>
                          <a:gd name="T4" fmla="*/ 6 w 41"/>
                          <a:gd name="T5" fmla="*/ 105 h 197"/>
                          <a:gd name="T6" fmla="*/ 12 w 41"/>
                          <a:gd name="T7" fmla="*/ 158 h 197"/>
                          <a:gd name="T8" fmla="*/ 22 w 41"/>
                          <a:gd name="T9" fmla="*/ 190 h 197"/>
                          <a:gd name="T10" fmla="*/ 26 w 41"/>
                          <a:gd name="T11" fmla="*/ 196 h 197"/>
                          <a:gd name="T12" fmla="*/ 29 w 41"/>
                          <a:gd name="T13" fmla="*/ 187 h 197"/>
                          <a:gd name="T14" fmla="*/ 31 w 41"/>
                          <a:gd name="T15" fmla="*/ 165 h 197"/>
                          <a:gd name="T16" fmla="*/ 40 w 41"/>
                          <a:gd name="T17" fmla="*/ 159 h 197"/>
                          <a:gd name="T18" fmla="*/ 28 w 41"/>
                          <a:gd name="T19" fmla="*/ 141 h 197"/>
                          <a:gd name="T20" fmla="*/ 20 w 41"/>
                          <a:gd name="T21" fmla="*/ 130 h 197"/>
                          <a:gd name="T22" fmla="*/ 21 w 41"/>
                          <a:gd name="T23" fmla="*/ 40 h 197"/>
                          <a:gd name="T24" fmla="*/ 25 w 41"/>
                          <a:gd name="T25" fmla="*/ 4 h 197"/>
                          <a:gd name="T26" fmla="*/ 2 w 41"/>
                          <a:gd name="T27" fmla="*/ 0 h 197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60000 65536"/>
                          <a:gd name="T37" fmla="*/ 0 60000 65536"/>
                          <a:gd name="T38" fmla="*/ 0 60000 65536"/>
                          <a:gd name="T39" fmla="*/ 0 60000 65536"/>
                          <a:gd name="T40" fmla="*/ 0 60000 65536"/>
                          <a:gd name="T41" fmla="*/ 0 60000 65536"/>
                          <a:gd name="T42" fmla="*/ 0 w 41"/>
                          <a:gd name="T43" fmla="*/ 0 h 197"/>
                          <a:gd name="T44" fmla="*/ 41 w 41"/>
                          <a:gd name="T45" fmla="*/ 197 h 197"/>
                        </a:gdLst>
                        <a:ahLst/>
                        <a:cxnLst>
                          <a:cxn ang="T28">
                            <a:pos x="T0" y="T1"/>
                          </a:cxn>
                          <a:cxn ang="T29">
                            <a:pos x="T2" y="T3"/>
                          </a:cxn>
                          <a:cxn ang="T30">
                            <a:pos x="T4" y="T5"/>
                          </a:cxn>
                          <a:cxn ang="T31">
                            <a:pos x="T6" y="T7"/>
                          </a:cxn>
                          <a:cxn ang="T32">
                            <a:pos x="T8" y="T9"/>
                          </a:cxn>
                          <a:cxn ang="T33">
                            <a:pos x="T10" y="T11"/>
                          </a:cxn>
                          <a:cxn ang="T34">
                            <a:pos x="T12" y="T13"/>
                          </a:cxn>
                          <a:cxn ang="T35">
                            <a:pos x="T14" y="T15"/>
                          </a:cxn>
                          <a:cxn ang="T36">
                            <a:pos x="T16" y="T17"/>
                          </a:cxn>
                          <a:cxn ang="T37">
                            <a:pos x="T18" y="T19"/>
                          </a:cxn>
                          <a:cxn ang="T38">
                            <a:pos x="T20" y="T21"/>
                          </a:cxn>
                          <a:cxn ang="T39">
                            <a:pos x="T22" y="T23"/>
                          </a:cxn>
                          <a:cxn ang="T40">
                            <a:pos x="T24" y="T25"/>
                          </a:cxn>
                          <a:cxn ang="T41">
                            <a:pos x="T26" y="T27"/>
                          </a:cxn>
                        </a:cxnLst>
                        <a:rect l="T42" t="T43" r="T44" b="T45"/>
                        <a:pathLst>
                          <a:path w="41" h="197">
                            <a:moveTo>
                              <a:pt x="2" y="0"/>
                            </a:moveTo>
                            <a:lnTo>
                              <a:pt x="0" y="44"/>
                            </a:lnTo>
                            <a:lnTo>
                              <a:pt x="6" y="105"/>
                            </a:lnTo>
                            <a:lnTo>
                              <a:pt x="12" y="158"/>
                            </a:lnTo>
                            <a:lnTo>
                              <a:pt x="22" y="190"/>
                            </a:lnTo>
                            <a:lnTo>
                              <a:pt x="26" y="196"/>
                            </a:lnTo>
                            <a:lnTo>
                              <a:pt x="29" y="187"/>
                            </a:lnTo>
                            <a:lnTo>
                              <a:pt x="31" y="165"/>
                            </a:lnTo>
                            <a:lnTo>
                              <a:pt x="40" y="159"/>
                            </a:lnTo>
                            <a:lnTo>
                              <a:pt x="28" y="141"/>
                            </a:lnTo>
                            <a:lnTo>
                              <a:pt x="20" y="130"/>
                            </a:lnTo>
                            <a:lnTo>
                              <a:pt x="21" y="40"/>
                            </a:lnTo>
                            <a:lnTo>
                              <a:pt x="25" y="4"/>
                            </a:lnTo>
                            <a:lnTo>
                              <a:pt x="2" y="0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  <p:sp>
                    <p:nvSpPr>
                      <p:cNvPr id="99" name="Freeform 1280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754" y="1102"/>
                        <a:ext cx="36" cy="184"/>
                      </a:xfrm>
                      <a:custGeom>
                        <a:avLst/>
                        <a:gdLst>
                          <a:gd name="T0" fmla="*/ 10 w 36"/>
                          <a:gd name="T1" fmla="*/ 5 h 184"/>
                          <a:gd name="T2" fmla="*/ 15 w 36"/>
                          <a:gd name="T3" fmla="*/ 38 h 184"/>
                          <a:gd name="T4" fmla="*/ 14 w 36"/>
                          <a:gd name="T5" fmla="*/ 116 h 184"/>
                          <a:gd name="T6" fmla="*/ 0 w 36"/>
                          <a:gd name="T7" fmla="*/ 149 h 184"/>
                          <a:gd name="T8" fmla="*/ 3 w 36"/>
                          <a:gd name="T9" fmla="*/ 152 h 184"/>
                          <a:gd name="T10" fmla="*/ 0 w 36"/>
                          <a:gd name="T11" fmla="*/ 169 h 184"/>
                          <a:gd name="T12" fmla="*/ 3 w 36"/>
                          <a:gd name="T13" fmla="*/ 183 h 184"/>
                          <a:gd name="T14" fmla="*/ 14 w 36"/>
                          <a:gd name="T15" fmla="*/ 161 h 184"/>
                          <a:gd name="T16" fmla="*/ 25 w 36"/>
                          <a:gd name="T17" fmla="*/ 120 h 184"/>
                          <a:gd name="T18" fmla="*/ 35 w 36"/>
                          <a:gd name="T19" fmla="*/ 31 h 184"/>
                          <a:gd name="T20" fmla="*/ 30 w 36"/>
                          <a:gd name="T21" fmla="*/ 0 h 184"/>
                          <a:gd name="T22" fmla="*/ 10 w 36"/>
                          <a:gd name="T23" fmla="*/ 5 h 184"/>
                          <a:gd name="T24" fmla="*/ 0 60000 65536"/>
                          <a:gd name="T25" fmla="*/ 0 60000 65536"/>
                          <a:gd name="T26" fmla="*/ 0 60000 65536"/>
                          <a:gd name="T27" fmla="*/ 0 60000 65536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60000 65536"/>
                          <a:gd name="T34" fmla="*/ 0 60000 65536"/>
                          <a:gd name="T35" fmla="*/ 0 60000 65536"/>
                          <a:gd name="T36" fmla="*/ 0 w 36"/>
                          <a:gd name="T37" fmla="*/ 0 h 184"/>
                          <a:gd name="T38" fmla="*/ 36 w 36"/>
                          <a:gd name="T39" fmla="*/ 184 h 184"/>
                        </a:gdLst>
                        <a:ahLst/>
                        <a:cxnLst>
                          <a:cxn ang="T24">
                            <a:pos x="T0" y="T1"/>
                          </a:cxn>
                          <a:cxn ang="T25">
                            <a:pos x="T2" y="T3"/>
                          </a:cxn>
                          <a:cxn ang="T26">
                            <a:pos x="T4" y="T5"/>
                          </a:cxn>
                          <a:cxn ang="T27">
                            <a:pos x="T6" y="T7"/>
                          </a:cxn>
                          <a:cxn ang="T28">
                            <a:pos x="T8" y="T9"/>
                          </a:cxn>
                          <a:cxn ang="T29">
                            <a:pos x="T10" y="T11"/>
                          </a:cxn>
                          <a:cxn ang="T30">
                            <a:pos x="T12" y="T13"/>
                          </a:cxn>
                          <a:cxn ang="T31">
                            <a:pos x="T14" y="T15"/>
                          </a:cxn>
                          <a:cxn ang="T32">
                            <a:pos x="T16" y="T17"/>
                          </a:cxn>
                          <a:cxn ang="T33">
                            <a:pos x="T18" y="T19"/>
                          </a:cxn>
                          <a:cxn ang="T34">
                            <a:pos x="T20" y="T21"/>
                          </a:cxn>
                          <a:cxn ang="T35">
                            <a:pos x="T22" y="T23"/>
                          </a:cxn>
                        </a:cxnLst>
                        <a:rect l="T36" t="T37" r="T38" b="T39"/>
                        <a:pathLst>
                          <a:path w="36" h="184">
                            <a:moveTo>
                              <a:pt x="10" y="5"/>
                            </a:moveTo>
                            <a:lnTo>
                              <a:pt x="15" y="38"/>
                            </a:lnTo>
                            <a:lnTo>
                              <a:pt x="14" y="116"/>
                            </a:lnTo>
                            <a:lnTo>
                              <a:pt x="0" y="149"/>
                            </a:lnTo>
                            <a:lnTo>
                              <a:pt x="3" y="152"/>
                            </a:lnTo>
                            <a:lnTo>
                              <a:pt x="0" y="169"/>
                            </a:lnTo>
                            <a:lnTo>
                              <a:pt x="3" y="183"/>
                            </a:lnTo>
                            <a:lnTo>
                              <a:pt x="14" y="161"/>
                            </a:lnTo>
                            <a:lnTo>
                              <a:pt x="25" y="120"/>
                            </a:lnTo>
                            <a:lnTo>
                              <a:pt x="35" y="31"/>
                            </a:lnTo>
                            <a:lnTo>
                              <a:pt x="30" y="0"/>
                            </a:lnTo>
                            <a:lnTo>
                              <a:pt x="10" y="5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</p:grpSp>
                <p:sp>
                  <p:nvSpPr>
                    <p:cNvPr id="82" name="Freeform 1281"/>
                    <p:cNvSpPr>
                      <a:spLocks/>
                    </p:cNvSpPr>
                    <p:nvPr/>
                  </p:nvSpPr>
                  <p:spPr bwMode="auto">
                    <a:xfrm>
                      <a:off x="2640" y="987"/>
                      <a:ext cx="153" cy="298"/>
                    </a:xfrm>
                    <a:custGeom>
                      <a:avLst/>
                      <a:gdLst>
                        <a:gd name="T0" fmla="*/ 62 w 153"/>
                        <a:gd name="T1" fmla="*/ 0 h 298"/>
                        <a:gd name="T2" fmla="*/ 24 w 153"/>
                        <a:gd name="T3" fmla="*/ 20 h 298"/>
                        <a:gd name="T4" fmla="*/ 20 w 153"/>
                        <a:gd name="T5" fmla="*/ 27 h 298"/>
                        <a:gd name="T6" fmla="*/ 0 w 153"/>
                        <a:gd name="T7" fmla="*/ 122 h 298"/>
                        <a:gd name="T8" fmla="*/ 3 w 153"/>
                        <a:gd name="T9" fmla="*/ 223 h 298"/>
                        <a:gd name="T10" fmla="*/ 27 w 153"/>
                        <a:gd name="T11" fmla="*/ 215 h 298"/>
                        <a:gd name="T12" fmla="*/ 29 w 153"/>
                        <a:gd name="T13" fmla="*/ 126 h 298"/>
                        <a:gd name="T14" fmla="*/ 33 w 153"/>
                        <a:gd name="T15" fmla="*/ 102 h 298"/>
                        <a:gd name="T16" fmla="*/ 34 w 153"/>
                        <a:gd name="T17" fmla="*/ 154 h 298"/>
                        <a:gd name="T18" fmla="*/ 27 w 153"/>
                        <a:gd name="T19" fmla="*/ 245 h 298"/>
                        <a:gd name="T20" fmla="*/ 38 w 153"/>
                        <a:gd name="T21" fmla="*/ 245 h 298"/>
                        <a:gd name="T22" fmla="*/ 37 w 153"/>
                        <a:gd name="T23" fmla="*/ 276 h 298"/>
                        <a:gd name="T24" fmla="*/ 38 w 153"/>
                        <a:gd name="T25" fmla="*/ 294 h 298"/>
                        <a:gd name="T26" fmla="*/ 78 w 153"/>
                        <a:gd name="T27" fmla="*/ 297 h 298"/>
                        <a:gd name="T28" fmla="*/ 109 w 153"/>
                        <a:gd name="T29" fmla="*/ 290 h 298"/>
                        <a:gd name="T30" fmla="*/ 128 w 153"/>
                        <a:gd name="T31" fmla="*/ 289 h 298"/>
                        <a:gd name="T32" fmla="*/ 126 w 153"/>
                        <a:gd name="T33" fmla="*/ 239 h 298"/>
                        <a:gd name="T34" fmla="*/ 128 w 153"/>
                        <a:gd name="T35" fmla="*/ 215 h 298"/>
                        <a:gd name="T36" fmla="*/ 119 w 153"/>
                        <a:gd name="T37" fmla="*/ 146 h 298"/>
                        <a:gd name="T38" fmla="*/ 118 w 153"/>
                        <a:gd name="T39" fmla="*/ 109 h 298"/>
                        <a:gd name="T40" fmla="*/ 122 w 153"/>
                        <a:gd name="T41" fmla="*/ 123 h 298"/>
                        <a:gd name="T42" fmla="*/ 126 w 153"/>
                        <a:gd name="T43" fmla="*/ 203 h 298"/>
                        <a:gd name="T44" fmla="*/ 145 w 153"/>
                        <a:gd name="T45" fmla="*/ 208 h 298"/>
                        <a:gd name="T46" fmla="*/ 152 w 153"/>
                        <a:gd name="T47" fmla="*/ 115 h 298"/>
                        <a:gd name="T48" fmla="*/ 129 w 153"/>
                        <a:gd name="T49" fmla="*/ 26 h 298"/>
                        <a:gd name="T50" fmla="*/ 91 w 153"/>
                        <a:gd name="T51" fmla="*/ 0 h 298"/>
                        <a:gd name="T52" fmla="*/ 62 w 153"/>
                        <a:gd name="T53" fmla="*/ 0 h 298"/>
                        <a:gd name="T54" fmla="*/ 0 60000 65536"/>
                        <a:gd name="T55" fmla="*/ 0 60000 65536"/>
                        <a:gd name="T56" fmla="*/ 0 60000 65536"/>
                        <a:gd name="T57" fmla="*/ 0 60000 65536"/>
                        <a:gd name="T58" fmla="*/ 0 60000 65536"/>
                        <a:gd name="T59" fmla="*/ 0 60000 65536"/>
                        <a:gd name="T60" fmla="*/ 0 60000 65536"/>
                        <a:gd name="T61" fmla="*/ 0 60000 65536"/>
                        <a:gd name="T62" fmla="*/ 0 60000 65536"/>
                        <a:gd name="T63" fmla="*/ 0 60000 65536"/>
                        <a:gd name="T64" fmla="*/ 0 60000 65536"/>
                        <a:gd name="T65" fmla="*/ 0 60000 65536"/>
                        <a:gd name="T66" fmla="*/ 0 60000 65536"/>
                        <a:gd name="T67" fmla="*/ 0 60000 65536"/>
                        <a:gd name="T68" fmla="*/ 0 60000 65536"/>
                        <a:gd name="T69" fmla="*/ 0 60000 65536"/>
                        <a:gd name="T70" fmla="*/ 0 60000 65536"/>
                        <a:gd name="T71" fmla="*/ 0 60000 65536"/>
                        <a:gd name="T72" fmla="*/ 0 60000 65536"/>
                        <a:gd name="T73" fmla="*/ 0 60000 65536"/>
                        <a:gd name="T74" fmla="*/ 0 60000 65536"/>
                        <a:gd name="T75" fmla="*/ 0 60000 65536"/>
                        <a:gd name="T76" fmla="*/ 0 60000 65536"/>
                        <a:gd name="T77" fmla="*/ 0 60000 65536"/>
                        <a:gd name="T78" fmla="*/ 0 60000 65536"/>
                        <a:gd name="T79" fmla="*/ 0 60000 65536"/>
                        <a:gd name="T80" fmla="*/ 0 60000 65536"/>
                        <a:gd name="T81" fmla="*/ 0 w 153"/>
                        <a:gd name="T82" fmla="*/ 0 h 298"/>
                        <a:gd name="T83" fmla="*/ 153 w 153"/>
                        <a:gd name="T84" fmla="*/ 298 h 298"/>
                      </a:gdLst>
                      <a:ahLst/>
                      <a:cxnLst>
                        <a:cxn ang="T54">
                          <a:pos x="T0" y="T1"/>
                        </a:cxn>
                        <a:cxn ang="T55">
                          <a:pos x="T2" y="T3"/>
                        </a:cxn>
                        <a:cxn ang="T56">
                          <a:pos x="T4" y="T5"/>
                        </a:cxn>
                        <a:cxn ang="T57">
                          <a:pos x="T6" y="T7"/>
                        </a:cxn>
                        <a:cxn ang="T58">
                          <a:pos x="T8" y="T9"/>
                        </a:cxn>
                        <a:cxn ang="T59">
                          <a:pos x="T10" y="T11"/>
                        </a:cxn>
                        <a:cxn ang="T60">
                          <a:pos x="T12" y="T13"/>
                        </a:cxn>
                        <a:cxn ang="T61">
                          <a:pos x="T14" y="T15"/>
                        </a:cxn>
                        <a:cxn ang="T62">
                          <a:pos x="T16" y="T17"/>
                        </a:cxn>
                        <a:cxn ang="T63">
                          <a:pos x="T18" y="T19"/>
                        </a:cxn>
                        <a:cxn ang="T64">
                          <a:pos x="T20" y="T21"/>
                        </a:cxn>
                        <a:cxn ang="T65">
                          <a:pos x="T22" y="T23"/>
                        </a:cxn>
                        <a:cxn ang="T66">
                          <a:pos x="T24" y="T25"/>
                        </a:cxn>
                        <a:cxn ang="T67">
                          <a:pos x="T26" y="T27"/>
                        </a:cxn>
                        <a:cxn ang="T68">
                          <a:pos x="T28" y="T29"/>
                        </a:cxn>
                        <a:cxn ang="T69">
                          <a:pos x="T30" y="T31"/>
                        </a:cxn>
                        <a:cxn ang="T70">
                          <a:pos x="T32" y="T33"/>
                        </a:cxn>
                        <a:cxn ang="T71">
                          <a:pos x="T34" y="T35"/>
                        </a:cxn>
                        <a:cxn ang="T72">
                          <a:pos x="T36" y="T37"/>
                        </a:cxn>
                        <a:cxn ang="T73">
                          <a:pos x="T38" y="T39"/>
                        </a:cxn>
                        <a:cxn ang="T74">
                          <a:pos x="T40" y="T41"/>
                        </a:cxn>
                        <a:cxn ang="T75">
                          <a:pos x="T42" y="T43"/>
                        </a:cxn>
                        <a:cxn ang="T76">
                          <a:pos x="T44" y="T45"/>
                        </a:cxn>
                        <a:cxn ang="T77">
                          <a:pos x="T46" y="T47"/>
                        </a:cxn>
                        <a:cxn ang="T78">
                          <a:pos x="T48" y="T49"/>
                        </a:cxn>
                        <a:cxn ang="T79">
                          <a:pos x="T50" y="T51"/>
                        </a:cxn>
                        <a:cxn ang="T80">
                          <a:pos x="T52" y="T53"/>
                        </a:cxn>
                      </a:cxnLst>
                      <a:rect l="T81" t="T82" r="T83" b="T84"/>
                      <a:pathLst>
                        <a:path w="153" h="298">
                          <a:moveTo>
                            <a:pt x="62" y="0"/>
                          </a:moveTo>
                          <a:lnTo>
                            <a:pt x="24" y="20"/>
                          </a:lnTo>
                          <a:lnTo>
                            <a:pt x="20" y="27"/>
                          </a:lnTo>
                          <a:lnTo>
                            <a:pt x="0" y="122"/>
                          </a:lnTo>
                          <a:lnTo>
                            <a:pt x="3" y="223"/>
                          </a:lnTo>
                          <a:lnTo>
                            <a:pt x="27" y="215"/>
                          </a:lnTo>
                          <a:lnTo>
                            <a:pt x="29" y="126"/>
                          </a:lnTo>
                          <a:lnTo>
                            <a:pt x="33" y="102"/>
                          </a:lnTo>
                          <a:lnTo>
                            <a:pt x="34" y="154"/>
                          </a:lnTo>
                          <a:lnTo>
                            <a:pt x="27" y="245"/>
                          </a:lnTo>
                          <a:lnTo>
                            <a:pt x="38" y="245"/>
                          </a:lnTo>
                          <a:lnTo>
                            <a:pt x="37" y="276"/>
                          </a:lnTo>
                          <a:lnTo>
                            <a:pt x="38" y="294"/>
                          </a:lnTo>
                          <a:lnTo>
                            <a:pt x="78" y="297"/>
                          </a:lnTo>
                          <a:lnTo>
                            <a:pt x="109" y="290"/>
                          </a:lnTo>
                          <a:lnTo>
                            <a:pt x="128" y="289"/>
                          </a:lnTo>
                          <a:lnTo>
                            <a:pt x="126" y="239"/>
                          </a:lnTo>
                          <a:lnTo>
                            <a:pt x="128" y="215"/>
                          </a:lnTo>
                          <a:lnTo>
                            <a:pt x="119" y="146"/>
                          </a:lnTo>
                          <a:lnTo>
                            <a:pt x="118" y="109"/>
                          </a:lnTo>
                          <a:lnTo>
                            <a:pt x="122" y="123"/>
                          </a:lnTo>
                          <a:lnTo>
                            <a:pt x="126" y="203"/>
                          </a:lnTo>
                          <a:lnTo>
                            <a:pt x="145" y="208"/>
                          </a:lnTo>
                          <a:lnTo>
                            <a:pt x="152" y="115"/>
                          </a:lnTo>
                          <a:lnTo>
                            <a:pt x="129" y="26"/>
                          </a:lnTo>
                          <a:lnTo>
                            <a:pt x="91" y="0"/>
                          </a:lnTo>
                          <a:lnTo>
                            <a:pt x="62" y="0"/>
                          </a:lnTo>
                        </a:path>
                      </a:pathLst>
                    </a:custGeom>
                    <a:blipFill dpi="0" rotWithShape="0">
                      <a:blip/>
                      <a:srcRect/>
                      <a:tile tx="0" ty="0" sx="100000" sy="100000" flip="none" algn="tl"/>
                    </a:blipFill>
                    <a:ln w="12700" cap="rnd">
                      <a:solidFill>
                        <a:srgbClr val="9FBFFF"/>
                      </a:solidFill>
                      <a:round/>
                      <a:headEnd/>
                      <a:tailEnd/>
                    </a:ln>
                  </p:spPr>
                  <p:txBody>
                    <a:bodyPr/>
                    <a:lstStyle/>
                    <a:p>
                      <a:endParaRPr lang="en-SG"/>
                    </a:p>
                  </p:txBody>
                </p:sp>
                <p:grpSp>
                  <p:nvGrpSpPr>
                    <p:cNvPr id="83" name="Group 1282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667" y="888"/>
                      <a:ext cx="95" cy="689"/>
                      <a:chOff x="2667" y="888"/>
                      <a:chExt cx="95" cy="689"/>
                    </a:xfrm>
                  </p:grpSpPr>
                  <p:sp>
                    <p:nvSpPr>
                      <p:cNvPr id="84" name="Freeform 1283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2671" y="1275"/>
                        <a:ext cx="89" cy="282"/>
                      </a:xfrm>
                      <a:custGeom>
                        <a:avLst/>
                        <a:gdLst>
                          <a:gd name="T0" fmla="*/ 12 w 89"/>
                          <a:gd name="T1" fmla="*/ 4 h 282"/>
                          <a:gd name="T2" fmla="*/ 16 w 89"/>
                          <a:gd name="T3" fmla="*/ 103 h 282"/>
                          <a:gd name="T4" fmla="*/ 14 w 89"/>
                          <a:gd name="T5" fmla="*/ 130 h 282"/>
                          <a:gd name="T6" fmla="*/ 14 w 89"/>
                          <a:gd name="T7" fmla="*/ 157 h 282"/>
                          <a:gd name="T8" fmla="*/ 16 w 89"/>
                          <a:gd name="T9" fmla="*/ 182 h 282"/>
                          <a:gd name="T10" fmla="*/ 16 w 89"/>
                          <a:gd name="T11" fmla="*/ 202 h 282"/>
                          <a:gd name="T12" fmla="*/ 16 w 89"/>
                          <a:gd name="T13" fmla="*/ 228 h 282"/>
                          <a:gd name="T14" fmla="*/ 15 w 89"/>
                          <a:gd name="T15" fmla="*/ 238 h 282"/>
                          <a:gd name="T16" fmla="*/ 4 w 89"/>
                          <a:gd name="T17" fmla="*/ 270 h 282"/>
                          <a:gd name="T18" fmla="*/ 0 w 89"/>
                          <a:gd name="T19" fmla="*/ 281 h 282"/>
                          <a:gd name="T20" fmla="*/ 17 w 89"/>
                          <a:gd name="T21" fmla="*/ 281 h 282"/>
                          <a:gd name="T22" fmla="*/ 25 w 89"/>
                          <a:gd name="T23" fmla="*/ 268 h 282"/>
                          <a:gd name="T24" fmla="*/ 30 w 89"/>
                          <a:gd name="T25" fmla="*/ 252 h 282"/>
                          <a:gd name="T26" fmla="*/ 33 w 89"/>
                          <a:gd name="T27" fmla="*/ 226 h 282"/>
                          <a:gd name="T28" fmla="*/ 43 w 89"/>
                          <a:gd name="T29" fmla="*/ 157 h 282"/>
                          <a:gd name="T30" fmla="*/ 46 w 89"/>
                          <a:gd name="T31" fmla="*/ 138 h 282"/>
                          <a:gd name="T32" fmla="*/ 44 w 89"/>
                          <a:gd name="T33" fmla="*/ 175 h 282"/>
                          <a:gd name="T34" fmla="*/ 47 w 89"/>
                          <a:gd name="T35" fmla="*/ 198 h 282"/>
                          <a:gd name="T36" fmla="*/ 48 w 89"/>
                          <a:gd name="T37" fmla="*/ 220 h 282"/>
                          <a:gd name="T38" fmla="*/ 46 w 89"/>
                          <a:gd name="T39" fmla="*/ 239 h 282"/>
                          <a:gd name="T40" fmla="*/ 47 w 89"/>
                          <a:gd name="T41" fmla="*/ 249 h 282"/>
                          <a:gd name="T42" fmla="*/ 58 w 89"/>
                          <a:gd name="T43" fmla="*/ 278 h 282"/>
                          <a:gd name="T44" fmla="*/ 68 w 89"/>
                          <a:gd name="T45" fmla="*/ 278 h 282"/>
                          <a:gd name="T46" fmla="*/ 73 w 89"/>
                          <a:gd name="T47" fmla="*/ 278 h 282"/>
                          <a:gd name="T48" fmla="*/ 79 w 89"/>
                          <a:gd name="T49" fmla="*/ 272 h 282"/>
                          <a:gd name="T50" fmla="*/ 64 w 89"/>
                          <a:gd name="T51" fmla="*/ 239 h 282"/>
                          <a:gd name="T52" fmla="*/ 71 w 89"/>
                          <a:gd name="T53" fmla="*/ 169 h 282"/>
                          <a:gd name="T54" fmla="*/ 74 w 89"/>
                          <a:gd name="T55" fmla="*/ 136 h 282"/>
                          <a:gd name="T56" fmla="*/ 88 w 89"/>
                          <a:gd name="T57" fmla="*/ 0 h 282"/>
                          <a:gd name="T58" fmla="*/ 12 w 89"/>
                          <a:gd name="T59" fmla="*/ 4 h 282"/>
                          <a:gd name="T60" fmla="*/ 0 60000 65536"/>
                          <a:gd name="T61" fmla="*/ 0 60000 65536"/>
                          <a:gd name="T62" fmla="*/ 0 60000 65536"/>
                          <a:gd name="T63" fmla="*/ 0 60000 65536"/>
                          <a:gd name="T64" fmla="*/ 0 60000 65536"/>
                          <a:gd name="T65" fmla="*/ 0 60000 65536"/>
                          <a:gd name="T66" fmla="*/ 0 60000 65536"/>
                          <a:gd name="T67" fmla="*/ 0 60000 65536"/>
                          <a:gd name="T68" fmla="*/ 0 60000 65536"/>
                          <a:gd name="T69" fmla="*/ 0 60000 65536"/>
                          <a:gd name="T70" fmla="*/ 0 60000 65536"/>
                          <a:gd name="T71" fmla="*/ 0 60000 65536"/>
                          <a:gd name="T72" fmla="*/ 0 60000 65536"/>
                          <a:gd name="T73" fmla="*/ 0 60000 65536"/>
                          <a:gd name="T74" fmla="*/ 0 60000 65536"/>
                          <a:gd name="T75" fmla="*/ 0 60000 65536"/>
                          <a:gd name="T76" fmla="*/ 0 60000 65536"/>
                          <a:gd name="T77" fmla="*/ 0 60000 65536"/>
                          <a:gd name="T78" fmla="*/ 0 60000 65536"/>
                          <a:gd name="T79" fmla="*/ 0 60000 65536"/>
                          <a:gd name="T80" fmla="*/ 0 60000 65536"/>
                          <a:gd name="T81" fmla="*/ 0 60000 65536"/>
                          <a:gd name="T82" fmla="*/ 0 60000 65536"/>
                          <a:gd name="T83" fmla="*/ 0 60000 65536"/>
                          <a:gd name="T84" fmla="*/ 0 60000 65536"/>
                          <a:gd name="T85" fmla="*/ 0 60000 65536"/>
                          <a:gd name="T86" fmla="*/ 0 60000 65536"/>
                          <a:gd name="T87" fmla="*/ 0 60000 65536"/>
                          <a:gd name="T88" fmla="*/ 0 60000 65536"/>
                          <a:gd name="T89" fmla="*/ 0 60000 65536"/>
                          <a:gd name="T90" fmla="*/ 0 w 89"/>
                          <a:gd name="T91" fmla="*/ 0 h 282"/>
                          <a:gd name="T92" fmla="*/ 89 w 89"/>
                          <a:gd name="T93" fmla="*/ 282 h 282"/>
                        </a:gdLst>
                        <a:ahLst/>
                        <a:cxnLst>
                          <a:cxn ang="T60">
                            <a:pos x="T0" y="T1"/>
                          </a:cxn>
                          <a:cxn ang="T61">
                            <a:pos x="T2" y="T3"/>
                          </a:cxn>
                          <a:cxn ang="T62">
                            <a:pos x="T4" y="T5"/>
                          </a:cxn>
                          <a:cxn ang="T63">
                            <a:pos x="T6" y="T7"/>
                          </a:cxn>
                          <a:cxn ang="T64">
                            <a:pos x="T8" y="T9"/>
                          </a:cxn>
                          <a:cxn ang="T65">
                            <a:pos x="T10" y="T11"/>
                          </a:cxn>
                          <a:cxn ang="T66">
                            <a:pos x="T12" y="T13"/>
                          </a:cxn>
                          <a:cxn ang="T67">
                            <a:pos x="T14" y="T15"/>
                          </a:cxn>
                          <a:cxn ang="T68">
                            <a:pos x="T16" y="T17"/>
                          </a:cxn>
                          <a:cxn ang="T69">
                            <a:pos x="T18" y="T19"/>
                          </a:cxn>
                          <a:cxn ang="T70">
                            <a:pos x="T20" y="T21"/>
                          </a:cxn>
                          <a:cxn ang="T71">
                            <a:pos x="T22" y="T23"/>
                          </a:cxn>
                          <a:cxn ang="T72">
                            <a:pos x="T24" y="T25"/>
                          </a:cxn>
                          <a:cxn ang="T73">
                            <a:pos x="T26" y="T27"/>
                          </a:cxn>
                          <a:cxn ang="T74">
                            <a:pos x="T28" y="T29"/>
                          </a:cxn>
                          <a:cxn ang="T75">
                            <a:pos x="T30" y="T31"/>
                          </a:cxn>
                          <a:cxn ang="T76">
                            <a:pos x="T32" y="T33"/>
                          </a:cxn>
                          <a:cxn ang="T77">
                            <a:pos x="T34" y="T35"/>
                          </a:cxn>
                          <a:cxn ang="T78">
                            <a:pos x="T36" y="T37"/>
                          </a:cxn>
                          <a:cxn ang="T79">
                            <a:pos x="T38" y="T39"/>
                          </a:cxn>
                          <a:cxn ang="T80">
                            <a:pos x="T40" y="T41"/>
                          </a:cxn>
                          <a:cxn ang="T81">
                            <a:pos x="T42" y="T43"/>
                          </a:cxn>
                          <a:cxn ang="T82">
                            <a:pos x="T44" y="T45"/>
                          </a:cxn>
                          <a:cxn ang="T83">
                            <a:pos x="T46" y="T47"/>
                          </a:cxn>
                          <a:cxn ang="T84">
                            <a:pos x="T48" y="T49"/>
                          </a:cxn>
                          <a:cxn ang="T85">
                            <a:pos x="T50" y="T51"/>
                          </a:cxn>
                          <a:cxn ang="T86">
                            <a:pos x="T52" y="T53"/>
                          </a:cxn>
                          <a:cxn ang="T87">
                            <a:pos x="T54" y="T55"/>
                          </a:cxn>
                          <a:cxn ang="T88">
                            <a:pos x="T56" y="T57"/>
                          </a:cxn>
                          <a:cxn ang="T89">
                            <a:pos x="T58" y="T59"/>
                          </a:cxn>
                        </a:cxnLst>
                        <a:rect l="T90" t="T91" r="T92" b="T93"/>
                        <a:pathLst>
                          <a:path w="89" h="282">
                            <a:moveTo>
                              <a:pt x="12" y="4"/>
                            </a:moveTo>
                            <a:lnTo>
                              <a:pt x="16" y="103"/>
                            </a:lnTo>
                            <a:lnTo>
                              <a:pt x="14" y="130"/>
                            </a:lnTo>
                            <a:lnTo>
                              <a:pt x="14" y="157"/>
                            </a:lnTo>
                            <a:lnTo>
                              <a:pt x="16" y="182"/>
                            </a:lnTo>
                            <a:lnTo>
                              <a:pt x="16" y="202"/>
                            </a:lnTo>
                            <a:lnTo>
                              <a:pt x="16" y="228"/>
                            </a:lnTo>
                            <a:lnTo>
                              <a:pt x="15" y="238"/>
                            </a:lnTo>
                            <a:lnTo>
                              <a:pt x="4" y="270"/>
                            </a:lnTo>
                            <a:lnTo>
                              <a:pt x="0" y="281"/>
                            </a:lnTo>
                            <a:lnTo>
                              <a:pt x="17" y="281"/>
                            </a:lnTo>
                            <a:lnTo>
                              <a:pt x="25" y="268"/>
                            </a:lnTo>
                            <a:lnTo>
                              <a:pt x="30" y="252"/>
                            </a:lnTo>
                            <a:lnTo>
                              <a:pt x="33" y="226"/>
                            </a:lnTo>
                            <a:lnTo>
                              <a:pt x="43" y="157"/>
                            </a:lnTo>
                            <a:lnTo>
                              <a:pt x="46" y="138"/>
                            </a:lnTo>
                            <a:lnTo>
                              <a:pt x="44" y="175"/>
                            </a:lnTo>
                            <a:lnTo>
                              <a:pt x="47" y="198"/>
                            </a:lnTo>
                            <a:lnTo>
                              <a:pt x="48" y="220"/>
                            </a:lnTo>
                            <a:lnTo>
                              <a:pt x="46" y="239"/>
                            </a:lnTo>
                            <a:lnTo>
                              <a:pt x="47" y="249"/>
                            </a:lnTo>
                            <a:lnTo>
                              <a:pt x="58" y="278"/>
                            </a:lnTo>
                            <a:lnTo>
                              <a:pt x="68" y="278"/>
                            </a:lnTo>
                            <a:lnTo>
                              <a:pt x="73" y="278"/>
                            </a:lnTo>
                            <a:lnTo>
                              <a:pt x="79" y="272"/>
                            </a:lnTo>
                            <a:lnTo>
                              <a:pt x="64" y="239"/>
                            </a:lnTo>
                            <a:lnTo>
                              <a:pt x="71" y="169"/>
                            </a:lnTo>
                            <a:lnTo>
                              <a:pt x="74" y="136"/>
                            </a:lnTo>
                            <a:lnTo>
                              <a:pt x="88" y="0"/>
                            </a:lnTo>
                            <a:lnTo>
                              <a:pt x="12" y="4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  <p:grpSp>
                    <p:nvGrpSpPr>
                      <p:cNvPr id="85" name="Group 128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685" y="988"/>
                        <a:ext cx="66" cy="159"/>
                        <a:chOff x="2685" y="988"/>
                        <a:chExt cx="66" cy="159"/>
                      </a:xfrm>
                    </p:grpSpPr>
                    <p:sp>
                      <p:nvSpPr>
                        <p:cNvPr id="95" name="Freeform 128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00" y="988"/>
                          <a:ext cx="35" cy="19"/>
                        </a:xfrm>
                        <a:custGeom>
                          <a:avLst/>
                          <a:gdLst>
                            <a:gd name="T0" fmla="*/ 0 w 35"/>
                            <a:gd name="T1" fmla="*/ 2 h 19"/>
                            <a:gd name="T2" fmla="*/ 7 w 35"/>
                            <a:gd name="T3" fmla="*/ 18 h 19"/>
                            <a:gd name="T4" fmla="*/ 17 w 35"/>
                            <a:gd name="T5" fmla="*/ 0 h 19"/>
                            <a:gd name="T6" fmla="*/ 27 w 35"/>
                            <a:gd name="T7" fmla="*/ 18 h 19"/>
                            <a:gd name="T8" fmla="*/ 34 w 35"/>
                            <a:gd name="T9" fmla="*/ 2 h 19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  <a:gd name="T15" fmla="*/ 0 w 35"/>
                            <a:gd name="T16" fmla="*/ 0 h 19"/>
                            <a:gd name="T17" fmla="*/ 35 w 35"/>
                            <a:gd name="T18" fmla="*/ 19 h 19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T15" t="T16" r="T17" b="T18"/>
                          <a:pathLst>
                            <a:path w="35" h="19">
                              <a:moveTo>
                                <a:pt x="0" y="2"/>
                              </a:moveTo>
                              <a:lnTo>
                                <a:pt x="7" y="18"/>
                              </a:lnTo>
                              <a:lnTo>
                                <a:pt x="17" y="0"/>
                              </a:lnTo>
                              <a:lnTo>
                                <a:pt x="27" y="18"/>
                              </a:lnTo>
                              <a:lnTo>
                                <a:pt x="34" y="2"/>
                              </a:lnTo>
                            </a:path>
                          </a:pathLst>
                        </a:custGeom>
                        <a:noFill/>
                        <a:ln w="12700" cap="rnd">
                          <a:solidFill>
                            <a:srgbClr val="3F7FFF"/>
                          </a:solidFill>
                          <a:round/>
                          <a:headEnd type="none" w="sm" len="sm"/>
                          <a:tailEnd type="none" w="sm" len="sm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sp>
                      <p:nvSpPr>
                        <p:cNvPr id="96" name="Freeform 128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18" y="992"/>
                          <a:ext cx="9" cy="147"/>
                        </a:xfrm>
                        <a:custGeom>
                          <a:avLst/>
                          <a:gdLst>
                            <a:gd name="T0" fmla="*/ 0 w 9"/>
                            <a:gd name="T1" fmla="*/ 0 h 147"/>
                            <a:gd name="T2" fmla="*/ 8 w 9"/>
                            <a:gd name="T3" fmla="*/ 60 h 147"/>
                            <a:gd name="T4" fmla="*/ 8 w 9"/>
                            <a:gd name="T5" fmla="*/ 146 h 147"/>
                            <a:gd name="T6" fmla="*/ 0 60000 65536"/>
                            <a:gd name="T7" fmla="*/ 0 60000 65536"/>
                            <a:gd name="T8" fmla="*/ 0 60000 65536"/>
                            <a:gd name="T9" fmla="*/ 0 w 9"/>
                            <a:gd name="T10" fmla="*/ 0 h 147"/>
                            <a:gd name="T11" fmla="*/ 9 w 9"/>
                            <a:gd name="T12" fmla="*/ 147 h 147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9" h="147">
                              <a:moveTo>
                                <a:pt x="0" y="0"/>
                              </a:moveTo>
                              <a:lnTo>
                                <a:pt x="8" y="60"/>
                              </a:lnTo>
                              <a:lnTo>
                                <a:pt x="8" y="146"/>
                              </a:lnTo>
                            </a:path>
                          </a:pathLst>
                        </a:custGeom>
                        <a:noFill/>
                        <a:ln w="12700" cap="rnd">
                          <a:solidFill>
                            <a:srgbClr val="3F7FFF"/>
                          </a:solidFill>
                          <a:round/>
                          <a:headEnd type="none" w="sm" len="sm"/>
                          <a:tailEnd type="none" w="sm" len="sm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sp>
                      <p:nvSpPr>
                        <p:cNvPr id="97" name="Freeform 128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85" y="1138"/>
                          <a:ext cx="66" cy="9"/>
                        </a:xfrm>
                        <a:custGeom>
                          <a:avLst/>
                          <a:gdLst>
                            <a:gd name="T0" fmla="*/ 0 w 66"/>
                            <a:gd name="T1" fmla="*/ 8 h 9"/>
                            <a:gd name="T2" fmla="*/ 36 w 66"/>
                            <a:gd name="T3" fmla="*/ 0 h 9"/>
                            <a:gd name="T4" fmla="*/ 65 w 66"/>
                            <a:gd name="T5" fmla="*/ 3 h 9"/>
                            <a:gd name="T6" fmla="*/ 0 60000 65536"/>
                            <a:gd name="T7" fmla="*/ 0 60000 65536"/>
                            <a:gd name="T8" fmla="*/ 0 60000 65536"/>
                            <a:gd name="T9" fmla="*/ 0 w 66"/>
                            <a:gd name="T10" fmla="*/ 0 h 9"/>
                            <a:gd name="T11" fmla="*/ 66 w 66"/>
                            <a:gd name="T12" fmla="*/ 9 h 9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66" h="9">
                              <a:moveTo>
                                <a:pt x="0" y="8"/>
                              </a:moveTo>
                              <a:lnTo>
                                <a:pt x="36" y="0"/>
                              </a:lnTo>
                              <a:lnTo>
                                <a:pt x="65" y="3"/>
                              </a:lnTo>
                            </a:path>
                          </a:pathLst>
                        </a:custGeom>
                        <a:noFill/>
                        <a:ln w="12700" cap="rnd">
                          <a:solidFill>
                            <a:srgbClr val="3F7FFF"/>
                          </a:solidFill>
                          <a:round/>
                          <a:headEnd type="none" w="sm" len="sm"/>
                          <a:tailEnd type="none" w="sm" len="sm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</p:grpSp>
                  <p:grpSp>
                    <p:nvGrpSpPr>
                      <p:cNvPr id="86" name="Group 128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667" y="1516"/>
                        <a:ext cx="90" cy="61"/>
                        <a:chOff x="2667" y="1516"/>
                        <a:chExt cx="90" cy="61"/>
                      </a:xfrm>
                    </p:grpSpPr>
                    <p:sp>
                      <p:nvSpPr>
                        <p:cNvPr id="93" name="Freeform 128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67" y="1521"/>
                          <a:ext cx="36" cy="56"/>
                        </a:xfrm>
                        <a:custGeom>
                          <a:avLst/>
                          <a:gdLst>
                            <a:gd name="T0" fmla="*/ 6 w 36"/>
                            <a:gd name="T1" fmla="*/ 27 h 56"/>
                            <a:gd name="T2" fmla="*/ 1 w 36"/>
                            <a:gd name="T3" fmla="*/ 35 h 56"/>
                            <a:gd name="T4" fmla="*/ 0 w 36"/>
                            <a:gd name="T5" fmla="*/ 42 h 56"/>
                            <a:gd name="T6" fmla="*/ 0 w 36"/>
                            <a:gd name="T7" fmla="*/ 47 h 56"/>
                            <a:gd name="T8" fmla="*/ 1 w 36"/>
                            <a:gd name="T9" fmla="*/ 50 h 56"/>
                            <a:gd name="T10" fmla="*/ 3 w 36"/>
                            <a:gd name="T11" fmla="*/ 53 h 56"/>
                            <a:gd name="T12" fmla="*/ 8 w 36"/>
                            <a:gd name="T13" fmla="*/ 55 h 56"/>
                            <a:gd name="T14" fmla="*/ 14 w 36"/>
                            <a:gd name="T15" fmla="*/ 54 h 56"/>
                            <a:gd name="T16" fmla="*/ 20 w 36"/>
                            <a:gd name="T17" fmla="*/ 52 h 56"/>
                            <a:gd name="T18" fmla="*/ 24 w 36"/>
                            <a:gd name="T19" fmla="*/ 46 h 56"/>
                            <a:gd name="T20" fmla="*/ 28 w 36"/>
                            <a:gd name="T21" fmla="*/ 39 h 56"/>
                            <a:gd name="T22" fmla="*/ 31 w 36"/>
                            <a:gd name="T23" fmla="*/ 24 h 56"/>
                            <a:gd name="T24" fmla="*/ 35 w 36"/>
                            <a:gd name="T25" fmla="*/ 9 h 56"/>
                            <a:gd name="T26" fmla="*/ 34 w 36"/>
                            <a:gd name="T27" fmla="*/ 0 h 56"/>
                            <a:gd name="T28" fmla="*/ 27 w 36"/>
                            <a:gd name="T29" fmla="*/ 21 h 56"/>
                            <a:gd name="T30" fmla="*/ 21 w 36"/>
                            <a:gd name="T31" fmla="*/ 34 h 56"/>
                            <a:gd name="T32" fmla="*/ 12 w 36"/>
                            <a:gd name="T33" fmla="*/ 34 h 56"/>
                            <a:gd name="T34" fmla="*/ 5 w 36"/>
                            <a:gd name="T35" fmla="*/ 33 h 56"/>
                            <a:gd name="T36" fmla="*/ 6 w 36"/>
                            <a:gd name="T37" fmla="*/ 27 h 56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60000 65536"/>
                            <a:gd name="T43" fmla="*/ 0 60000 65536"/>
                            <a:gd name="T44" fmla="*/ 0 60000 65536"/>
                            <a:gd name="T45" fmla="*/ 0 60000 65536"/>
                            <a:gd name="T46" fmla="*/ 0 60000 65536"/>
                            <a:gd name="T47" fmla="*/ 0 60000 65536"/>
                            <a:gd name="T48" fmla="*/ 0 60000 65536"/>
                            <a:gd name="T49" fmla="*/ 0 60000 65536"/>
                            <a:gd name="T50" fmla="*/ 0 60000 65536"/>
                            <a:gd name="T51" fmla="*/ 0 60000 65536"/>
                            <a:gd name="T52" fmla="*/ 0 60000 65536"/>
                            <a:gd name="T53" fmla="*/ 0 60000 65536"/>
                            <a:gd name="T54" fmla="*/ 0 60000 65536"/>
                            <a:gd name="T55" fmla="*/ 0 60000 65536"/>
                            <a:gd name="T56" fmla="*/ 0 60000 65536"/>
                            <a:gd name="T57" fmla="*/ 0 w 36"/>
                            <a:gd name="T58" fmla="*/ 0 h 56"/>
                            <a:gd name="T59" fmla="*/ 36 w 36"/>
                            <a:gd name="T60" fmla="*/ 56 h 56"/>
                          </a:gdLst>
                          <a:ahLst/>
                          <a:cxnLst>
                            <a:cxn ang="T38">
                              <a:pos x="T0" y="T1"/>
                            </a:cxn>
                            <a:cxn ang="T39">
                              <a:pos x="T2" y="T3"/>
                            </a:cxn>
                            <a:cxn ang="T40">
                              <a:pos x="T4" y="T5"/>
                            </a:cxn>
                            <a:cxn ang="T41">
                              <a:pos x="T6" y="T7"/>
                            </a:cxn>
                            <a:cxn ang="T42">
                              <a:pos x="T8" y="T9"/>
                            </a:cxn>
                            <a:cxn ang="T43">
                              <a:pos x="T10" y="T11"/>
                            </a:cxn>
                            <a:cxn ang="T44">
                              <a:pos x="T12" y="T13"/>
                            </a:cxn>
                            <a:cxn ang="T45">
                              <a:pos x="T14" y="T15"/>
                            </a:cxn>
                            <a:cxn ang="T46">
                              <a:pos x="T16" y="T17"/>
                            </a:cxn>
                            <a:cxn ang="T47">
                              <a:pos x="T18" y="T19"/>
                            </a:cxn>
                            <a:cxn ang="T48">
                              <a:pos x="T20" y="T21"/>
                            </a:cxn>
                            <a:cxn ang="T49">
                              <a:pos x="T22" y="T23"/>
                            </a:cxn>
                            <a:cxn ang="T50">
                              <a:pos x="T24" y="T25"/>
                            </a:cxn>
                            <a:cxn ang="T51">
                              <a:pos x="T26" y="T27"/>
                            </a:cxn>
                            <a:cxn ang="T52">
                              <a:pos x="T28" y="T29"/>
                            </a:cxn>
                            <a:cxn ang="T53">
                              <a:pos x="T30" y="T31"/>
                            </a:cxn>
                            <a:cxn ang="T54">
                              <a:pos x="T32" y="T33"/>
                            </a:cxn>
                            <a:cxn ang="T55">
                              <a:pos x="T34" y="T35"/>
                            </a:cxn>
                            <a:cxn ang="T56">
                              <a:pos x="T36" y="T37"/>
                            </a:cxn>
                          </a:cxnLst>
                          <a:rect l="T57" t="T58" r="T59" b="T60"/>
                          <a:pathLst>
                            <a:path w="36" h="56">
                              <a:moveTo>
                                <a:pt x="6" y="27"/>
                              </a:moveTo>
                              <a:lnTo>
                                <a:pt x="1" y="35"/>
                              </a:lnTo>
                              <a:lnTo>
                                <a:pt x="0" y="42"/>
                              </a:lnTo>
                              <a:lnTo>
                                <a:pt x="0" y="47"/>
                              </a:lnTo>
                              <a:lnTo>
                                <a:pt x="1" y="50"/>
                              </a:lnTo>
                              <a:lnTo>
                                <a:pt x="3" y="53"/>
                              </a:lnTo>
                              <a:lnTo>
                                <a:pt x="8" y="55"/>
                              </a:lnTo>
                              <a:lnTo>
                                <a:pt x="14" y="54"/>
                              </a:lnTo>
                              <a:lnTo>
                                <a:pt x="20" y="52"/>
                              </a:lnTo>
                              <a:lnTo>
                                <a:pt x="24" y="46"/>
                              </a:lnTo>
                              <a:lnTo>
                                <a:pt x="28" y="39"/>
                              </a:lnTo>
                              <a:lnTo>
                                <a:pt x="31" y="24"/>
                              </a:lnTo>
                              <a:lnTo>
                                <a:pt x="35" y="9"/>
                              </a:lnTo>
                              <a:lnTo>
                                <a:pt x="34" y="0"/>
                              </a:lnTo>
                              <a:lnTo>
                                <a:pt x="27" y="21"/>
                              </a:lnTo>
                              <a:lnTo>
                                <a:pt x="21" y="34"/>
                              </a:lnTo>
                              <a:lnTo>
                                <a:pt x="12" y="34"/>
                              </a:lnTo>
                              <a:lnTo>
                                <a:pt x="5" y="33"/>
                              </a:lnTo>
                              <a:lnTo>
                                <a:pt x="6" y="27"/>
                              </a:lnTo>
                            </a:path>
                          </a:pathLst>
                        </a:custGeom>
                        <a:solidFill>
                          <a:srgbClr val="000000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sp>
                      <p:nvSpPr>
                        <p:cNvPr id="94" name="Freeform 129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717" y="1516"/>
                          <a:ext cx="40" cy="61"/>
                        </a:xfrm>
                        <a:custGeom>
                          <a:avLst/>
                          <a:gdLst>
                            <a:gd name="T0" fmla="*/ 0 w 40"/>
                            <a:gd name="T1" fmla="*/ 0 h 61"/>
                            <a:gd name="T2" fmla="*/ 0 w 40"/>
                            <a:gd name="T3" fmla="*/ 6 h 61"/>
                            <a:gd name="T4" fmla="*/ 5 w 40"/>
                            <a:gd name="T5" fmla="*/ 21 h 61"/>
                            <a:gd name="T6" fmla="*/ 8 w 40"/>
                            <a:gd name="T7" fmla="*/ 33 h 61"/>
                            <a:gd name="T8" fmla="*/ 12 w 40"/>
                            <a:gd name="T9" fmla="*/ 45 h 61"/>
                            <a:gd name="T10" fmla="*/ 16 w 40"/>
                            <a:gd name="T11" fmla="*/ 52 h 61"/>
                            <a:gd name="T12" fmla="*/ 20 w 40"/>
                            <a:gd name="T13" fmla="*/ 57 h 61"/>
                            <a:gd name="T14" fmla="*/ 25 w 40"/>
                            <a:gd name="T15" fmla="*/ 59 h 61"/>
                            <a:gd name="T16" fmla="*/ 31 w 40"/>
                            <a:gd name="T17" fmla="*/ 60 h 61"/>
                            <a:gd name="T18" fmla="*/ 34 w 40"/>
                            <a:gd name="T19" fmla="*/ 58 h 61"/>
                            <a:gd name="T20" fmla="*/ 37 w 40"/>
                            <a:gd name="T21" fmla="*/ 56 h 61"/>
                            <a:gd name="T22" fmla="*/ 39 w 40"/>
                            <a:gd name="T23" fmla="*/ 50 h 61"/>
                            <a:gd name="T24" fmla="*/ 38 w 40"/>
                            <a:gd name="T25" fmla="*/ 42 h 61"/>
                            <a:gd name="T26" fmla="*/ 34 w 40"/>
                            <a:gd name="T27" fmla="*/ 33 h 61"/>
                            <a:gd name="T28" fmla="*/ 32 w 40"/>
                            <a:gd name="T29" fmla="*/ 28 h 61"/>
                            <a:gd name="T30" fmla="*/ 31 w 40"/>
                            <a:gd name="T31" fmla="*/ 32 h 61"/>
                            <a:gd name="T32" fmla="*/ 29 w 40"/>
                            <a:gd name="T33" fmla="*/ 34 h 61"/>
                            <a:gd name="T34" fmla="*/ 24 w 40"/>
                            <a:gd name="T35" fmla="*/ 36 h 61"/>
                            <a:gd name="T36" fmla="*/ 21 w 40"/>
                            <a:gd name="T37" fmla="*/ 36 h 61"/>
                            <a:gd name="T38" fmla="*/ 13 w 40"/>
                            <a:gd name="T39" fmla="*/ 35 h 61"/>
                            <a:gd name="T40" fmla="*/ 5 w 40"/>
                            <a:gd name="T41" fmla="*/ 12 h 61"/>
                            <a:gd name="T42" fmla="*/ 0 w 40"/>
                            <a:gd name="T43" fmla="*/ 0 h 61"/>
                            <a:gd name="T44" fmla="*/ 0 60000 65536"/>
                            <a:gd name="T45" fmla="*/ 0 60000 65536"/>
                            <a:gd name="T46" fmla="*/ 0 60000 65536"/>
                            <a:gd name="T47" fmla="*/ 0 60000 65536"/>
                            <a:gd name="T48" fmla="*/ 0 60000 65536"/>
                            <a:gd name="T49" fmla="*/ 0 60000 65536"/>
                            <a:gd name="T50" fmla="*/ 0 60000 65536"/>
                            <a:gd name="T51" fmla="*/ 0 60000 65536"/>
                            <a:gd name="T52" fmla="*/ 0 60000 65536"/>
                            <a:gd name="T53" fmla="*/ 0 60000 65536"/>
                            <a:gd name="T54" fmla="*/ 0 60000 65536"/>
                            <a:gd name="T55" fmla="*/ 0 60000 65536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w 40"/>
                            <a:gd name="T67" fmla="*/ 0 h 61"/>
                            <a:gd name="T68" fmla="*/ 40 w 40"/>
                            <a:gd name="T69" fmla="*/ 61 h 61"/>
                          </a:gdLst>
                          <a:ahLst/>
                          <a:cxnLst>
                            <a:cxn ang="T44">
                              <a:pos x="T0" y="T1"/>
                            </a:cxn>
                            <a:cxn ang="T45">
                              <a:pos x="T2" y="T3"/>
                            </a:cxn>
                            <a:cxn ang="T46">
                              <a:pos x="T4" y="T5"/>
                            </a:cxn>
                            <a:cxn ang="T47">
                              <a:pos x="T6" y="T7"/>
                            </a:cxn>
                            <a:cxn ang="T48">
                              <a:pos x="T8" y="T9"/>
                            </a:cxn>
                            <a:cxn ang="T49">
                              <a:pos x="T10" y="T11"/>
                            </a:cxn>
                            <a:cxn ang="T50">
                              <a:pos x="T12" y="T13"/>
                            </a:cxn>
                            <a:cxn ang="T51">
                              <a:pos x="T14" y="T15"/>
                            </a:cxn>
                            <a:cxn ang="T52">
                              <a:pos x="T16" y="T17"/>
                            </a:cxn>
                            <a:cxn ang="T53">
                              <a:pos x="T18" y="T19"/>
                            </a:cxn>
                            <a:cxn ang="T54">
                              <a:pos x="T20" y="T21"/>
                            </a:cxn>
                            <a:cxn ang="T55">
                              <a:pos x="T22" y="T23"/>
                            </a:cxn>
                            <a:cxn ang="T56">
                              <a:pos x="T24" y="T25"/>
                            </a:cxn>
                            <a:cxn ang="T57">
                              <a:pos x="T26" y="T27"/>
                            </a:cxn>
                            <a:cxn ang="T58">
                              <a:pos x="T28" y="T29"/>
                            </a:cxn>
                            <a:cxn ang="T59">
                              <a:pos x="T30" y="T31"/>
                            </a:cxn>
                            <a:cxn ang="T60">
                              <a:pos x="T32" y="T33"/>
                            </a:cxn>
                            <a:cxn ang="T61">
                              <a:pos x="T34" y="T35"/>
                            </a:cxn>
                            <a:cxn ang="T62">
                              <a:pos x="T36" y="T37"/>
                            </a:cxn>
                            <a:cxn ang="T63">
                              <a:pos x="T38" y="T39"/>
                            </a:cxn>
                            <a:cxn ang="T64">
                              <a:pos x="T40" y="T41"/>
                            </a:cxn>
                            <a:cxn ang="T65">
                              <a:pos x="T42" y="T43"/>
                            </a:cxn>
                          </a:cxnLst>
                          <a:rect l="T66" t="T67" r="T68" b="T69"/>
                          <a:pathLst>
                            <a:path w="40" h="61">
                              <a:moveTo>
                                <a:pt x="0" y="0"/>
                              </a:moveTo>
                              <a:lnTo>
                                <a:pt x="0" y="6"/>
                              </a:lnTo>
                              <a:lnTo>
                                <a:pt x="5" y="21"/>
                              </a:lnTo>
                              <a:lnTo>
                                <a:pt x="8" y="33"/>
                              </a:lnTo>
                              <a:lnTo>
                                <a:pt x="12" y="45"/>
                              </a:lnTo>
                              <a:lnTo>
                                <a:pt x="16" y="52"/>
                              </a:lnTo>
                              <a:lnTo>
                                <a:pt x="20" y="57"/>
                              </a:lnTo>
                              <a:lnTo>
                                <a:pt x="25" y="59"/>
                              </a:lnTo>
                              <a:lnTo>
                                <a:pt x="31" y="60"/>
                              </a:lnTo>
                              <a:lnTo>
                                <a:pt x="34" y="58"/>
                              </a:lnTo>
                              <a:lnTo>
                                <a:pt x="37" y="56"/>
                              </a:lnTo>
                              <a:lnTo>
                                <a:pt x="39" y="50"/>
                              </a:lnTo>
                              <a:lnTo>
                                <a:pt x="38" y="42"/>
                              </a:lnTo>
                              <a:lnTo>
                                <a:pt x="34" y="33"/>
                              </a:lnTo>
                              <a:lnTo>
                                <a:pt x="32" y="28"/>
                              </a:lnTo>
                              <a:lnTo>
                                <a:pt x="31" y="32"/>
                              </a:lnTo>
                              <a:lnTo>
                                <a:pt x="29" y="34"/>
                              </a:lnTo>
                              <a:lnTo>
                                <a:pt x="24" y="36"/>
                              </a:lnTo>
                              <a:lnTo>
                                <a:pt x="21" y="36"/>
                              </a:lnTo>
                              <a:lnTo>
                                <a:pt x="13" y="35"/>
                              </a:lnTo>
                              <a:lnTo>
                                <a:pt x="5" y="12"/>
                              </a:lnTo>
                              <a:lnTo>
                                <a:pt x="0" y="0"/>
                              </a:lnTo>
                            </a:path>
                          </a:pathLst>
                        </a:custGeom>
                        <a:solidFill>
                          <a:srgbClr val="000000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</p:grpSp>
                  <p:grpSp>
                    <p:nvGrpSpPr>
                      <p:cNvPr id="87" name="Group 129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678" y="888"/>
                        <a:ext cx="84" cy="101"/>
                        <a:chOff x="2678" y="888"/>
                        <a:chExt cx="84" cy="101"/>
                      </a:xfrm>
                    </p:grpSpPr>
                    <p:sp>
                      <p:nvSpPr>
                        <p:cNvPr id="88" name="Freeform 129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88" y="895"/>
                          <a:ext cx="62" cy="94"/>
                        </a:xfrm>
                        <a:custGeom>
                          <a:avLst/>
                          <a:gdLst>
                            <a:gd name="T0" fmla="*/ 15 w 62"/>
                            <a:gd name="T1" fmla="*/ 92 h 94"/>
                            <a:gd name="T2" fmla="*/ 15 w 62"/>
                            <a:gd name="T3" fmla="*/ 78 h 94"/>
                            <a:gd name="T4" fmla="*/ 10 w 62"/>
                            <a:gd name="T5" fmla="*/ 68 h 94"/>
                            <a:gd name="T6" fmla="*/ 5 w 62"/>
                            <a:gd name="T7" fmla="*/ 60 h 94"/>
                            <a:gd name="T8" fmla="*/ 3 w 62"/>
                            <a:gd name="T9" fmla="*/ 48 h 94"/>
                            <a:gd name="T10" fmla="*/ 1 w 62"/>
                            <a:gd name="T11" fmla="*/ 43 h 94"/>
                            <a:gd name="T12" fmla="*/ 0 w 62"/>
                            <a:gd name="T13" fmla="*/ 29 h 94"/>
                            <a:gd name="T14" fmla="*/ 5 w 62"/>
                            <a:gd name="T15" fmla="*/ 13 h 94"/>
                            <a:gd name="T16" fmla="*/ 15 w 62"/>
                            <a:gd name="T17" fmla="*/ 4 h 94"/>
                            <a:gd name="T18" fmla="*/ 25 w 62"/>
                            <a:gd name="T19" fmla="*/ 0 h 94"/>
                            <a:gd name="T20" fmla="*/ 38 w 62"/>
                            <a:gd name="T21" fmla="*/ 0 h 94"/>
                            <a:gd name="T22" fmla="*/ 49 w 62"/>
                            <a:gd name="T23" fmla="*/ 4 h 94"/>
                            <a:gd name="T24" fmla="*/ 57 w 62"/>
                            <a:gd name="T25" fmla="*/ 12 h 94"/>
                            <a:gd name="T26" fmla="*/ 61 w 62"/>
                            <a:gd name="T27" fmla="*/ 23 h 94"/>
                            <a:gd name="T28" fmla="*/ 61 w 62"/>
                            <a:gd name="T29" fmla="*/ 35 h 94"/>
                            <a:gd name="T30" fmla="*/ 59 w 62"/>
                            <a:gd name="T31" fmla="*/ 47 h 94"/>
                            <a:gd name="T32" fmla="*/ 53 w 62"/>
                            <a:gd name="T33" fmla="*/ 61 h 94"/>
                            <a:gd name="T34" fmla="*/ 51 w 62"/>
                            <a:gd name="T35" fmla="*/ 66 h 94"/>
                            <a:gd name="T36" fmla="*/ 48 w 62"/>
                            <a:gd name="T37" fmla="*/ 72 h 94"/>
                            <a:gd name="T38" fmla="*/ 47 w 62"/>
                            <a:gd name="T39" fmla="*/ 79 h 94"/>
                            <a:gd name="T40" fmla="*/ 45 w 62"/>
                            <a:gd name="T41" fmla="*/ 93 h 94"/>
                            <a:gd name="T42" fmla="*/ 15 w 62"/>
                            <a:gd name="T43" fmla="*/ 92 h 94"/>
                            <a:gd name="T44" fmla="*/ 0 60000 65536"/>
                            <a:gd name="T45" fmla="*/ 0 60000 65536"/>
                            <a:gd name="T46" fmla="*/ 0 60000 65536"/>
                            <a:gd name="T47" fmla="*/ 0 60000 65536"/>
                            <a:gd name="T48" fmla="*/ 0 60000 65536"/>
                            <a:gd name="T49" fmla="*/ 0 60000 65536"/>
                            <a:gd name="T50" fmla="*/ 0 60000 65536"/>
                            <a:gd name="T51" fmla="*/ 0 60000 65536"/>
                            <a:gd name="T52" fmla="*/ 0 60000 65536"/>
                            <a:gd name="T53" fmla="*/ 0 60000 65536"/>
                            <a:gd name="T54" fmla="*/ 0 60000 65536"/>
                            <a:gd name="T55" fmla="*/ 0 60000 65536"/>
                            <a:gd name="T56" fmla="*/ 0 60000 65536"/>
                            <a:gd name="T57" fmla="*/ 0 60000 65536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w 62"/>
                            <a:gd name="T67" fmla="*/ 0 h 94"/>
                            <a:gd name="T68" fmla="*/ 62 w 62"/>
                            <a:gd name="T69" fmla="*/ 94 h 94"/>
                          </a:gdLst>
                          <a:ahLst/>
                          <a:cxnLst>
                            <a:cxn ang="T44">
                              <a:pos x="T0" y="T1"/>
                            </a:cxn>
                            <a:cxn ang="T45">
                              <a:pos x="T2" y="T3"/>
                            </a:cxn>
                            <a:cxn ang="T46">
                              <a:pos x="T4" y="T5"/>
                            </a:cxn>
                            <a:cxn ang="T47">
                              <a:pos x="T6" y="T7"/>
                            </a:cxn>
                            <a:cxn ang="T48">
                              <a:pos x="T8" y="T9"/>
                            </a:cxn>
                            <a:cxn ang="T49">
                              <a:pos x="T10" y="T11"/>
                            </a:cxn>
                            <a:cxn ang="T50">
                              <a:pos x="T12" y="T13"/>
                            </a:cxn>
                            <a:cxn ang="T51">
                              <a:pos x="T14" y="T15"/>
                            </a:cxn>
                            <a:cxn ang="T52">
                              <a:pos x="T16" y="T17"/>
                            </a:cxn>
                            <a:cxn ang="T53">
                              <a:pos x="T18" y="T19"/>
                            </a:cxn>
                            <a:cxn ang="T54">
                              <a:pos x="T20" y="T21"/>
                            </a:cxn>
                            <a:cxn ang="T55">
                              <a:pos x="T22" y="T23"/>
                            </a:cxn>
                            <a:cxn ang="T56">
                              <a:pos x="T24" y="T25"/>
                            </a:cxn>
                            <a:cxn ang="T57">
                              <a:pos x="T26" y="T27"/>
                            </a:cxn>
                            <a:cxn ang="T58">
                              <a:pos x="T28" y="T29"/>
                            </a:cxn>
                            <a:cxn ang="T59">
                              <a:pos x="T30" y="T31"/>
                            </a:cxn>
                            <a:cxn ang="T60">
                              <a:pos x="T32" y="T33"/>
                            </a:cxn>
                            <a:cxn ang="T61">
                              <a:pos x="T34" y="T35"/>
                            </a:cxn>
                            <a:cxn ang="T62">
                              <a:pos x="T36" y="T37"/>
                            </a:cxn>
                            <a:cxn ang="T63">
                              <a:pos x="T38" y="T39"/>
                            </a:cxn>
                            <a:cxn ang="T64">
                              <a:pos x="T40" y="T41"/>
                            </a:cxn>
                            <a:cxn ang="T65">
                              <a:pos x="T42" y="T43"/>
                            </a:cxn>
                          </a:cxnLst>
                          <a:rect l="T66" t="T67" r="T68" b="T69"/>
                          <a:pathLst>
                            <a:path w="62" h="94">
                              <a:moveTo>
                                <a:pt x="15" y="92"/>
                              </a:moveTo>
                              <a:lnTo>
                                <a:pt x="15" y="78"/>
                              </a:lnTo>
                              <a:lnTo>
                                <a:pt x="10" y="68"/>
                              </a:lnTo>
                              <a:lnTo>
                                <a:pt x="5" y="60"/>
                              </a:lnTo>
                              <a:lnTo>
                                <a:pt x="3" y="48"/>
                              </a:lnTo>
                              <a:lnTo>
                                <a:pt x="1" y="43"/>
                              </a:lnTo>
                              <a:lnTo>
                                <a:pt x="0" y="29"/>
                              </a:lnTo>
                              <a:lnTo>
                                <a:pt x="5" y="13"/>
                              </a:lnTo>
                              <a:lnTo>
                                <a:pt x="15" y="4"/>
                              </a:lnTo>
                              <a:lnTo>
                                <a:pt x="25" y="0"/>
                              </a:lnTo>
                              <a:lnTo>
                                <a:pt x="38" y="0"/>
                              </a:lnTo>
                              <a:lnTo>
                                <a:pt x="49" y="4"/>
                              </a:lnTo>
                              <a:lnTo>
                                <a:pt x="57" y="12"/>
                              </a:lnTo>
                              <a:lnTo>
                                <a:pt x="61" y="23"/>
                              </a:lnTo>
                              <a:lnTo>
                                <a:pt x="61" y="35"/>
                              </a:lnTo>
                              <a:lnTo>
                                <a:pt x="59" y="47"/>
                              </a:lnTo>
                              <a:lnTo>
                                <a:pt x="53" y="61"/>
                              </a:lnTo>
                              <a:lnTo>
                                <a:pt x="51" y="66"/>
                              </a:lnTo>
                              <a:lnTo>
                                <a:pt x="48" y="72"/>
                              </a:lnTo>
                              <a:lnTo>
                                <a:pt x="47" y="79"/>
                              </a:lnTo>
                              <a:lnTo>
                                <a:pt x="45" y="93"/>
                              </a:lnTo>
                              <a:lnTo>
                                <a:pt x="15" y="92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sp>
                      <p:nvSpPr>
                        <p:cNvPr id="89" name="Freeform 129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678" y="888"/>
                          <a:ext cx="84" cy="74"/>
                        </a:xfrm>
                        <a:custGeom>
                          <a:avLst/>
                          <a:gdLst>
                            <a:gd name="T0" fmla="*/ 6 w 84"/>
                            <a:gd name="T1" fmla="*/ 63 h 74"/>
                            <a:gd name="T2" fmla="*/ 1 w 84"/>
                            <a:gd name="T3" fmla="*/ 56 h 74"/>
                            <a:gd name="T4" fmla="*/ 0 w 84"/>
                            <a:gd name="T5" fmla="*/ 48 h 74"/>
                            <a:gd name="T6" fmla="*/ 1 w 84"/>
                            <a:gd name="T7" fmla="*/ 38 h 74"/>
                            <a:gd name="T8" fmla="*/ 3 w 84"/>
                            <a:gd name="T9" fmla="*/ 30 h 74"/>
                            <a:gd name="T10" fmla="*/ 6 w 84"/>
                            <a:gd name="T11" fmla="*/ 21 h 74"/>
                            <a:gd name="T12" fmla="*/ 11 w 84"/>
                            <a:gd name="T13" fmla="*/ 16 h 74"/>
                            <a:gd name="T14" fmla="*/ 14 w 84"/>
                            <a:gd name="T15" fmla="*/ 9 h 74"/>
                            <a:gd name="T16" fmla="*/ 22 w 84"/>
                            <a:gd name="T17" fmla="*/ 3 h 74"/>
                            <a:gd name="T18" fmla="*/ 28 w 84"/>
                            <a:gd name="T19" fmla="*/ 1 h 74"/>
                            <a:gd name="T20" fmla="*/ 41 w 84"/>
                            <a:gd name="T21" fmla="*/ 0 h 74"/>
                            <a:gd name="T22" fmla="*/ 52 w 84"/>
                            <a:gd name="T23" fmla="*/ 1 h 74"/>
                            <a:gd name="T24" fmla="*/ 60 w 84"/>
                            <a:gd name="T25" fmla="*/ 3 h 74"/>
                            <a:gd name="T26" fmla="*/ 66 w 84"/>
                            <a:gd name="T27" fmla="*/ 6 h 74"/>
                            <a:gd name="T28" fmla="*/ 72 w 84"/>
                            <a:gd name="T29" fmla="*/ 12 h 74"/>
                            <a:gd name="T30" fmla="*/ 77 w 84"/>
                            <a:gd name="T31" fmla="*/ 18 h 74"/>
                            <a:gd name="T32" fmla="*/ 81 w 84"/>
                            <a:gd name="T33" fmla="*/ 24 h 74"/>
                            <a:gd name="T34" fmla="*/ 83 w 84"/>
                            <a:gd name="T35" fmla="*/ 32 h 74"/>
                            <a:gd name="T36" fmla="*/ 83 w 84"/>
                            <a:gd name="T37" fmla="*/ 45 h 74"/>
                            <a:gd name="T38" fmla="*/ 83 w 84"/>
                            <a:gd name="T39" fmla="*/ 54 h 74"/>
                            <a:gd name="T40" fmla="*/ 80 w 84"/>
                            <a:gd name="T41" fmla="*/ 58 h 74"/>
                            <a:gd name="T42" fmla="*/ 75 w 84"/>
                            <a:gd name="T43" fmla="*/ 64 h 74"/>
                            <a:gd name="T44" fmla="*/ 72 w 84"/>
                            <a:gd name="T45" fmla="*/ 68 h 74"/>
                            <a:gd name="T46" fmla="*/ 64 w 84"/>
                            <a:gd name="T47" fmla="*/ 71 h 74"/>
                            <a:gd name="T48" fmla="*/ 57 w 84"/>
                            <a:gd name="T49" fmla="*/ 73 h 74"/>
                            <a:gd name="T50" fmla="*/ 63 w 84"/>
                            <a:gd name="T51" fmla="*/ 64 h 74"/>
                            <a:gd name="T52" fmla="*/ 69 w 84"/>
                            <a:gd name="T53" fmla="*/ 48 h 74"/>
                            <a:gd name="T54" fmla="*/ 66 w 84"/>
                            <a:gd name="T55" fmla="*/ 30 h 74"/>
                            <a:gd name="T56" fmla="*/ 54 w 84"/>
                            <a:gd name="T57" fmla="*/ 34 h 74"/>
                            <a:gd name="T58" fmla="*/ 38 w 84"/>
                            <a:gd name="T59" fmla="*/ 34 h 74"/>
                            <a:gd name="T60" fmla="*/ 27 w 84"/>
                            <a:gd name="T61" fmla="*/ 33 h 74"/>
                            <a:gd name="T62" fmla="*/ 19 w 84"/>
                            <a:gd name="T63" fmla="*/ 31 h 74"/>
                            <a:gd name="T64" fmla="*/ 18 w 84"/>
                            <a:gd name="T65" fmla="*/ 36 h 74"/>
                            <a:gd name="T66" fmla="*/ 14 w 84"/>
                            <a:gd name="T67" fmla="*/ 49 h 74"/>
                            <a:gd name="T68" fmla="*/ 20 w 84"/>
                            <a:gd name="T69" fmla="*/ 64 h 74"/>
                            <a:gd name="T70" fmla="*/ 23 w 84"/>
                            <a:gd name="T71" fmla="*/ 73 h 74"/>
                            <a:gd name="T72" fmla="*/ 14 w 84"/>
                            <a:gd name="T73" fmla="*/ 68 h 74"/>
                            <a:gd name="T74" fmla="*/ 6 w 84"/>
                            <a:gd name="T75" fmla="*/ 63 h 74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  <a:gd name="T84" fmla="*/ 0 60000 65536"/>
                            <a:gd name="T85" fmla="*/ 0 60000 65536"/>
                            <a:gd name="T86" fmla="*/ 0 60000 65536"/>
                            <a:gd name="T87" fmla="*/ 0 60000 65536"/>
                            <a:gd name="T88" fmla="*/ 0 60000 65536"/>
                            <a:gd name="T89" fmla="*/ 0 60000 65536"/>
                            <a:gd name="T90" fmla="*/ 0 60000 65536"/>
                            <a:gd name="T91" fmla="*/ 0 60000 65536"/>
                            <a:gd name="T92" fmla="*/ 0 60000 65536"/>
                            <a:gd name="T93" fmla="*/ 0 60000 65536"/>
                            <a:gd name="T94" fmla="*/ 0 60000 65536"/>
                            <a:gd name="T95" fmla="*/ 0 60000 65536"/>
                            <a:gd name="T96" fmla="*/ 0 60000 65536"/>
                            <a:gd name="T97" fmla="*/ 0 60000 65536"/>
                            <a:gd name="T98" fmla="*/ 0 60000 65536"/>
                            <a:gd name="T99" fmla="*/ 0 60000 65536"/>
                            <a:gd name="T100" fmla="*/ 0 60000 65536"/>
                            <a:gd name="T101" fmla="*/ 0 60000 65536"/>
                            <a:gd name="T102" fmla="*/ 0 60000 65536"/>
                            <a:gd name="T103" fmla="*/ 0 60000 65536"/>
                            <a:gd name="T104" fmla="*/ 0 60000 65536"/>
                            <a:gd name="T105" fmla="*/ 0 60000 65536"/>
                            <a:gd name="T106" fmla="*/ 0 60000 65536"/>
                            <a:gd name="T107" fmla="*/ 0 60000 65536"/>
                            <a:gd name="T108" fmla="*/ 0 60000 65536"/>
                            <a:gd name="T109" fmla="*/ 0 60000 65536"/>
                            <a:gd name="T110" fmla="*/ 0 60000 65536"/>
                            <a:gd name="T111" fmla="*/ 0 60000 65536"/>
                            <a:gd name="T112" fmla="*/ 0 60000 65536"/>
                            <a:gd name="T113" fmla="*/ 0 60000 65536"/>
                            <a:gd name="T114" fmla="*/ 0 w 84"/>
                            <a:gd name="T115" fmla="*/ 0 h 74"/>
                            <a:gd name="T116" fmla="*/ 84 w 84"/>
                            <a:gd name="T117" fmla="*/ 74 h 74"/>
                          </a:gdLst>
                          <a:ahLst/>
                          <a:cxnLst>
                            <a:cxn ang="T76">
                              <a:pos x="T0" y="T1"/>
                            </a:cxn>
                            <a:cxn ang="T77">
                              <a:pos x="T2" y="T3"/>
                            </a:cxn>
                            <a:cxn ang="T78">
                              <a:pos x="T4" y="T5"/>
                            </a:cxn>
                            <a:cxn ang="T79">
                              <a:pos x="T6" y="T7"/>
                            </a:cxn>
                            <a:cxn ang="T80">
                              <a:pos x="T8" y="T9"/>
                            </a:cxn>
                            <a:cxn ang="T81">
                              <a:pos x="T10" y="T11"/>
                            </a:cxn>
                            <a:cxn ang="T82">
                              <a:pos x="T12" y="T13"/>
                            </a:cxn>
                            <a:cxn ang="T83">
                              <a:pos x="T14" y="T15"/>
                            </a:cxn>
                            <a:cxn ang="T84">
                              <a:pos x="T16" y="T17"/>
                            </a:cxn>
                            <a:cxn ang="T85">
                              <a:pos x="T18" y="T19"/>
                            </a:cxn>
                            <a:cxn ang="T86">
                              <a:pos x="T20" y="T21"/>
                            </a:cxn>
                            <a:cxn ang="T87">
                              <a:pos x="T22" y="T23"/>
                            </a:cxn>
                            <a:cxn ang="T88">
                              <a:pos x="T24" y="T25"/>
                            </a:cxn>
                            <a:cxn ang="T89">
                              <a:pos x="T26" y="T27"/>
                            </a:cxn>
                            <a:cxn ang="T90">
                              <a:pos x="T28" y="T29"/>
                            </a:cxn>
                            <a:cxn ang="T91">
                              <a:pos x="T30" y="T31"/>
                            </a:cxn>
                            <a:cxn ang="T92">
                              <a:pos x="T32" y="T33"/>
                            </a:cxn>
                            <a:cxn ang="T93">
                              <a:pos x="T34" y="T35"/>
                            </a:cxn>
                            <a:cxn ang="T94">
                              <a:pos x="T36" y="T37"/>
                            </a:cxn>
                            <a:cxn ang="T95">
                              <a:pos x="T38" y="T39"/>
                            </a:cxn>
                            <a:cxn ang="T96">
                              <a:pos x="T40" y="T41"/>
                            </a:cxn>
                            <a:cxn ang="T97">
                              <a:pos x="T42" y="T43"/>
                            </a:cxn>
                            <a:cxn ang="T98">
                              <a:pos x="T44" y="T45"/>
                            </a:cxn>
                            <a:cxn ang="T99">
                              <a:pos x="T46" y="T47"/>
                            </a:cxn>
                            <a:cxn ang="T100">
                              <a:pos x="T48" y="T49"/>
                            </a:cxn>
                            <a:cxn ang="T101">
                              <a:pos x="T50" y="T51"/>
                            </a:cxn>
                            <a:cxn ang="T102">
                              <a:pos x="T52" y="T53"/>
                            </a:cxn>
                            <a:cxn ang="T103">
                              <a:pos x="T54" y="T55"/>
                            </a:cxn>
                            <a:cxn ang="T104">
                              <a:pos x="T56" y="T57"/>
                            </a:cxn>
                            <a:cxn ang="T105">
                              <a:pos x="T58" y="T59"/>
                            </a:cxn>
                            <a:cxn ang="T106">
                              <a:pos x="T60" y="T61"/>
                            </a:cxn>
                            <a:cxn ang="T107">
                              <a:pos x="T62" y="T63"/>
                            </a:cxn>
                            <a:cxn ang="T108">
                              <a:pos x="T64" y="T65"/>
                            </a:cxn>
                            <a:cxn ang="T109">
                              <a:pos x="T66" y="T67"/>
                            </a:cxn>
                            <a:cxn ang="T110">
                              <a:pos x="T68" y="T69"/>
                            </a:cxn>
                            <a:cxn ang="T111">
                              <a:pos x="T70" y="T71"/>
                            </a:cxn>
                            <a:cxn ang="T112">
                              <a:pos x="T72" y="T73"/>
                            </a:cxn>
                            <a:cxn ang="T113">
                              <a:pos x="T74" y="T75"/>
                            </a:cxn>
                          </a:cxnLst>
                          <a:rect l="T114" t="T115" r="T116" b="T117"/>
                          <a:pathLst>
                            <a:path w="84" h="74">
                              <a:moveTo>
                                <a:pt x="6" y="63"/>
                              </a:moveTo>
                              <a:lnTo>
                                <a:pt x="1" y="56"/>
                              </a:lnTo>
                              <a:lnTo>
                                <a:pt x="0" y="48"/>
                              </a:lnTo>
                              <a:lnTo>
                                <a:pt x="1" y="38"/>
                              </a:lnTo>
                              <a:lnTo>
                                <a:pt x="3" y="30"/>
                              </a:lnTo>
                              <a:lnTo>
                                <a:pt x="6" y="21"/>
                              </a:lnTo>
                              <a:lnTo>
                                <a:pt x="11" y="16"/>
                              </a:lnTo>
                              <a:lnTo>
                                <a:pt x="14" y="9"/>
                              </a:lnTo>
                              <a:lnTo>
                                <a:pt x="22" y="3"/>
                              </a:lnTo>
                              <a:lnTo>
                                <a:pt x="28" y="1"/>
                              </a:lnTo>
                              <a:lnTo>
                                <a:pt x="41" y="0"/>
                              </a:lnTo>
                              <a:lnTo>
                                <a:pt x="52" y="1"/>
                              </a:lnTo>
                              <a:lnTo>
                                <a:pt x="60" y="3"/>
                              </a:lnTo>
                              <a:lnTo>
                                <a:pt x="66" y="6"/>
                              </a:lnTo>
                              <a:lnTo>
                                <a:pt x="72" y="12"/>
                              </a:lnTo>
                              <a:lnTo>
                                <a:pt x="77" y="18"/>
                              </a:lnTo>
                              <a:lnTo>
                                <a:pt x="81" y="24"/>
                              </a:lnTo>
                              <a:lnTo>
                                <a:pt x="83" y="32"/>
                              </a:lnTo>
                              <a:lnTo>
                                <a:pt x="83" y="45"/>
                              </a:lnTo>
                              <a:lnTo>
                                <a:pt x="83" y="54"/>
                              </a:lnTo>
                              <a:lnTo>
                                <a:pt x="80" y="58"/>
                              </a:lnTo>
                              <a:lnTo>
                                <a:pt x="75" y="64"/>
                              </a:lnTo>
                              <a:lnTo>
                                <a:pt x="72" y="68"/>
                              </a:lnTo>
                              <a:lnTo>
                                <a:pt x="64" y="71"/>
                              </a:lnTo>
                              <a:lnTo>
                                <a:pt x="57" y="73"/>
                              </a:lnTo>
                              <a:lnTo>
                                <a:pt x="63" y="64"/>
                              </a:lnTo>
                              <a:lnTo>
                                <a:pt x="69" y="48"/>
                              </a:lnTo>
                              <a:lnTo>
                                <a:pt x="66" y="30"/>
                              </a:lnTo>
                              <a:lnTo>
                                <a:pt x="54" y="34"/>
                              </a:lnTo>
                              <a:lnTo>
                                <a:pt x="38" y="34"/>
                              </a:lnTo>
                              <a:lnTo>
                                <a:pt x="27" y="33"/>
                              </a:lnTo>
                              <a:lnTo>
                                <a:pt x="19" y="31"/>
                              </a:lnTo>
                              <a:lnTo>
                                <a:pt x="18" y="36"/>
                              </a:lnTo>
                              <a:lnTo>
                                <a:pt x="14" y="49"/>
                              </a:lnTo>
                              <a:lnTo>
                                <a:pt x="20" y="64"/>
                              </a:lnTo>
                              <a:lnTo>
                                <a:pt x="23" y="73"/>
                              </a:lnTo>
                              <a:lnTo>
                                <a:pt x="14" y="68"/>
                              </a:lnTo>
                              <a:lnTo>
                                <a:pt x="6" y="63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grpSp>
                      <p:nvGrpSpPr>
                        <p:cNvPr id="90" name="Group 1294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687" y="940"/>
                          <a:ext cx="66" cy="12"/>
                          <a:chOff x="2687" y="940"/>
                          <a:chExt cx="66" cy="12"/>
                        </a:xfrm>
                      </p:grpSpPr>
                      <p:sp>
                        <p:nvSpPr>
                          <p:cNvPr id="91" name="Oval 1295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687" y="940"/>
                            <a:ext cx="9" cy="10"/>
                          </a:xfrm>
                          <a:prstGeom prst="ellipse">
                            <a:avLst/>
                          </a:prstGeom>
                          <a:blipFill dpi="0" rotWithShape="0">
                            <a:blip/>
                            <a:srcRect/>
                            <a:tile tx="0" ty="0" sx="100000" sy="100000" flip="none" algn="tl"/>
                          </a:blip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spcBef>
                                <a:spcPct val="20000"/>
                              </a:spcBef>
                              <a:buClr>
                                <a:schemeClr val="accent1"/>
                              </a:buClr>
                              <a:buFont typeface="Arial" panose="020B0604020202020204" pitchFamily="34" charset="0"/>
                              <a:buChar char="•"/>
                              <a:defRPr sz="28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lr>
                                <a:schemeClr val="accent1"/>
                              </a:buClr>
                              <a:buFont typeface="Wingdings" panose="05000000000000000000" pitchFamily="2" charset="2"/>
                              <a:buChar char="§"/>
                              <a:defRPr sz="28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lr>
                                <a:schemeClr val="accent1"/>
                              </a:buClr>
                              <a:buFont typeface="Arial" panose="020B0604020202020204" pitchFamily="34" charset="0"/>
                              <a:buChar char="•"/>
                              <a:defRPr sz="28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lr>
                                <a:schemeClr val="accent1"/>
                              </a:buClr>
                              <a:buFont typeface="Arial" panose="020B0604020202020204" pitchFamily="34" charset="0"/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lr>
                                <a:schemeClr val="accent1"/>
                              </a:buClr>
                              <a:buFont typeface="Arial" panose="020B0604020202020204" pitchFamily="34" charset="0"/>
                              <a:buChar char="»"/>
                              <a:defRPr sz="28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lr>
                                <a:schemeClr val="accent1"/>
                              </a:buClr>
                              <a:buFont typeface="Arial" panose="020B0604020202020204" pitchFamily="34" charset="0"/>
                              <a:buChar char="»"/>
                              <a:defRPr sz="28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lr>
                                <a:schemeClr val="accent1"/>
                              </a:buClr>
                              <a:buFont typeface="Arial" panose="020B0604020202020204" pitchFamily="34" charset="0"/>
                              <a:buChar char="»"/>
                              <a:defRPr sz="28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lr>
                                <a:schemeClr val="accent1"/>
                              </a:buClr>
                              <a:buFont typeface="Arial" panose="020B0604020202020204" pitchFamily="34" charset="0"/>
                              <a:buChar char="»"/>
                              <a:defRPr sz="28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lr>
                                <a:schemeClr val="accent1"/>
                              </a:buClr>
                              <a:buFont typeface="Arial" panose="020B0604020202020204" pitchFamily="34" charset="0"/>
                              <a:buChar char="»"/>
                              <a:defRPr sz="28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ClrTx/>
                              <a:buFontTx/>
                              <a:buNone/>
                            </a:pPr>
                            <a:endParaRPr lang="en-US" altLang="en-US" sz="1800">
                              <a:cs typeface="Arial" panose="020B0604020202020204" pitchFamily="34" charset="0"/>
                            </a:endParaRPr>
                          </a:p>
                        </p:txBody>
                      </p:sp>
                      <p:sp>
                        <p:nvSpPr>
                          <p:cNvPr id="92" name="Oval 1296"/>
                          <p:cNvSpPr>
                            <a:spLocks noChangeArrowheads="1"/>
                          </p:cNvSpPr>
                          <p:nvPr/>
                        </p:nvSpPr>
                        <p:spPr bwMode="auto">
                          <a:xfrm>
                            <a:off x="2744" y="942"/>
                            <a:ext cx="9" cy="10"/>
                          </a:xfrm>
                          <a:prstGeom prst="ellipse">
                            <a:avLst/>
                          </a:prstGeom>
                          <a:blipFill dpi="0" rotWithShape="0">
                            <a:blip/>
                            <a:srcRect/>
                            <a:tile tx="0" ty="0" sx="100000" sy="100000" flip="none" algn="tl"/>
                          </a:blip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 wrap="none" anchor="ctr"/>
                          <a:lstStyle>
                            <a:lvl1pPr>
                              <a:spcBef>
                                <a:spcPct val="20000"/>
                              </a:spcBef>
                              <a:buClr>
                                <a:schemeClr val="accent1"/>
                              </a:buClr>
                              <a:buFont typeface="Arial" panose="020B0604020202020204" pitchFamily="34" charset="0"/>
                              <a:buChar char="•"/>
                              <a:defRPr sz="28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defRPr>
                            </a:lvl1pPr>
                            <a:lvl2pPr marL="742950" indent="-285750">
                              <a:spcBef>
                                <a:spcPct val="20000"/>
                              </a:spcBef>
                              <a:buClr>
                                <a:schemeClr val="accent1"/>
                              </a:buClr>
                              <a:buFont typeface="Wingdings" panose="05000000000000000000" pitchFamily="2" charset="2"/>
                              <a:buChar char="§"/>
                              <a:defRPr sz="28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defRPr>
                            </a:lvl2pPr>
                            <a:lvl3pPr marL="1143000" indent="-228600">
                              <a:spcBef>
                                <a:spcPct val="20000"/>
                              </a:spcBef>
                              <a:buClr>
                                <a:schemeClr val="accent1"/>
                              </a:buClr>
                              <a:buFont typeface="Arial" panose="020B0604020202020204" pitchFamily="34" charset="0"/>
                              <a:buChar char="•"/>
                              <a:defRPr sz="28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defRPr>
                            </a:lvl3pPr>
                            <a:lvl4pPr marL="1600200" indent="-228600">
                              <a:spcBef>
                                <a:spcPct val="20000"/>
                              </a:spcBef>
                              <a:buClr>
                                <a:schemeClr val="accent1"/>
                              </a:buClr>
                              <a:buFont typeface="Arial" panose="020B0604020202020204" pitchFamily="34" charset="0"/>
                              <a:buChar char="–"/>
                              <a:defRPr sz="28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defRPr>
                            </a:lvl4pPr>
                            <a:lvl5pPr marL="2057400" indent="-228600">
                              <a:spcBef>
                                <a:spcPct val="20000"/>
                              </a:spcBef>
                              <a:buClr>
                                <a:schemeClr val="accent1"/>
                              </a:buClr>
                              <a:buFont typeface="Arial" panose="020B0604020202020204" pitchFamily="34" charset="0"/>
                              <a:buChar char="»"/>
                              <a:defRPr sz="28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defRPr>
                            </a:lvl5pPr>
                            <a:lvl6pPr marL="25146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lr>
                                <a:schemeClr val="accent1"/>
                              </a:buClr>
                              <a:buFont typeface="Arial" panose="020B0604020202020204" pitchFamily="34" charset="0"/>
                              <a:buChar char="»"/>
                              <a:defRPr sz="28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defRPr>
                            </a:lvl6pPr>
                            <a:lvl7pPr marL="29718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lr>
                                <a:schemeClr val="accent1"/>
                              </a:buClr>
                              <a:buFont typeface="Arial" panose="020B0604020202020204" pitchFamily="34" charset="0"/>
                              <a:buChar char="»"/>
                              <a:defRPr sz="28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defRPr>
                            </a:lvl7pPr>
                            <a:lvl8pPr marL="34290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lr>
                                <a:schemeClr val="accent1"/>
                              </a:buClr>
                              <a:buFont typeface="Arial" panose="020B0604020202020204" pitchFamily="34" charset="0"/>
                              <a:buChar char="»"/>
                              <a:defRPr sz="28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defRPr>
                            </a:lvl8pPr>
                            <a:lvl9pPr marL="3886200" indent="-228600" eaLnBrk="0" fontAlgn="base" hangingPunct="0">
                              <a:spcBef>
                                <a:spcPct val="20000"/>
                              </a:spcBef>
                              <a:spcAft>
                                <a:spcPct val="0"/>
                              </a:spcAft>
                              <a:buClr>
                                <a:schemeClr val="accent1"/>
                              </a:buClr>
                              <a:buFont typeface="Arial" panose="020B0604020202020204" pitchFamily="34" charset="0"/>
                              <a:buChar char="»"/>
                              <a:defRPr sz="2800">
                                <a:solidFill>
                                  <a:schemeClr val="tx1"/>
                                </a:solidFill>
                                <a:latin typeface="Times New Roman" panose="02020603050405020304" pitchFamily="18" charset="0"/>
                                <a:cs typeface="Times New Roman" panose="02020603050405020304" pitchFamily="18" charset="0"/>
                              </a:defRPr>
                            </a:lvl9pPr>
                          </a:lstStyle>
                          <a:p>
                            <a:pPr eaLnBrk="1" hangingPunct="1">
                              <a:spcBef>
                                <a:spcPct val="0"/>
                              </a:spcBef>
                              <a:buClrTx/>
                              <a:buFontTx/>
                              <a:buNone/>
                            </a:pPr>
                            <a:endParaRPr lang="en-US" altLang="en-US" sz="1800">
                              <a:cs typeface="Arial" panose="020B0604020202020204" pitchFamily="34" charset="0"/>
                            </a:endParaRPr>
                          </a:p>
                        </p:txBody>
                      </p:sp>
                    </p:grpSp>
                  </p:grpSp>
                </p:grpSp>
              </p:grpSp>
              <p:grpSp>
                <p:nvGrpSpPr>
                  <p:cNvPr id="19" name="Group 1297"/>
                  <p:cNvGrpSpPr>
                    <a:grpSpLocks/>
                  </p:cNvGrpSpPr>
                  <p:nvPr/>
                </p:nvGrpSpPr>
                <p:grpSpPr bwMode="auto">
                  <a:xfrm>
                    <a:off x="2872" y="830"/>
                    <a:ext cx="938" cy="784"/>
                    <a:chOff x="2872" y="830"/>
                    <a:chExt cx="938" cy="784"/>
                  </a:xfrm>
                </p:grpSpPr>
                <p:grpSp>
                  <p:nvGrpSpPr>
                    <p:cNvPr id="20" name="Group 1298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236" y="858"/>
                      <a:ext cx="238" cy="710"/>
                      <a:chOff x="3236" y="858"/>
                      <a:chExt cx="238" cy="710"/>
                    </a:xfrm>
                  </p:grpSpPr>
                  <p:grpSp>
                    <p:nvGrpSpPr>
                      <p:cNvPr id="63" name="Group 1299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236" y="949"/>
                        <a:ext cx="238" cy="619"/>
                        <a:chOff x="3236" y="949"/>
                        <a:chExt cx="238" cy="619"/>
                      </a:xfrm>
                    </p:grpSpPr>
                    <p:grpSp>
                      <p:nvGrpSpPr>
                        <p:cNvPr id="69" name="Group 1300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244" y="1503"/>
                          <a:ext cx="211" cy="65"/>
                          <a:chOff x="3244" y="1503"/>
                          <a:chExt cx="211" cy="65"/>
                        </a:xfrm>
                      </p:grpSpPr>
                      <p:sp>
                        <p:nvSpPr>
                          <p:cNvPr id="79" name="Freeform 1301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244" y="1517"/>
                            <a:ext cx="67" cy="51"/>
                          </a:xfrm>
                          <a:custGeom>
                            <a:avLst/>
                            <a:gdLst>
                              <a:gd name="T0" fmla="*/ 25 w 67"/>
                              <a:gd name="T1" fmla="*/ 10 h 51"/>
                              <a:gd name="T2" fmla="*/ 10 w 67"/>
                              <a:gd name="T3" fmla="*/ 24 h 51"/>
                              <a:gd name="T4" fmla="*/ 0 w 67"/>
                              <a:gd name="T5" fmla="*/ 37 h 51"/>
                              <a:gd name="T6" fmla="*/ 1 w 67"/>
                              <a:gd name="T7" fmla="*/ 46 h 51"/>
                              <a:gd name="T8" fmla="*/ 8 w 67"/>
                              <a:gd name="T9" fmla="*/ 50 h 51"/>
                              <a:gd name="T10" fmla="*/ 29 w 67"/>
                              <a:gd name="T11" fmla="*/ 49 h 51"/>
                              <a:gd name="T12" fmla="*/ 41 w 67"/>
                              <a:gd name="T13" fmla="*/ 43 h 51"/>
                              <a:gd name="T14" fmla="*/ 47 w 67"/>
                              <a:gd name="T15" fmla="*/ 33 h 51"/>
                              <a:gd name="T16" fmla="*/ 65 w 67"/>
                              <a:gd name="T17" fmla="*/ 25 h 51"/>
                              <a:gd name="T18" fmla="*/ 66 w 67"/>
                              <a:gd name="T19" fmla="*/ 12 h 51"/>
                              <a:gd name="T20" fmla="*/ 63 w 67"/>
                              <a:gd name="T21" fmla="*/ 0 h 51"/>
                              <a:gd name="T22" fmla="*/ 45 w 67"/>
                              <a:gd name="T23" fmla="*/ 9 h 51"/>
                              <a:gd name="T24" fmla="*/ 25 w 67"/>
                              <a:gd name="T25" fmla="*/ 10 h 51"/>
                              <a:gd name="T26" fmla="*/ 0 60000 65536"/>
                              <a:gd name="T27" fmla="*/ 0 60000 65536"/>
                              <a:gd name="T28" fmla="*/ 0 60000 65536"/>
                              <a:gd name="T29" fmla="*/ 0 60000 65536"/>
                              <a:gd name="T30" fmla="*/ 0 60000 65536"/>
                              <a:gd name="T31" fmla="*/ 0 60000 65536"/>
                              <a:gd name="T32" fmla="*/ 0 60000 65536"/>
                              <a:gd name="T33" fmla="*/ 0 60000 65536"/>
                              <a:gd name="T34" fmla="*/ 0 60000 65536"/>
                              <a:gd name="T35" fmla="*/ 0 60000 65536"/>
                              <a:gd name="T36" fmla="*/ 0 60000 65536"/>
                              <a:gd name="T37" fmla="*/ 0 60000 65536"/>
                              <a:gd name="T38" fmla="*/ 0 60000 65536"/>
                              <a:gd name="T39" fmla="*/ 0 w 67"/>
                              <a:gd name="T40" fmla="*/ 0 h 51"/>
                              <a:gd name="T41" fmla="*/ 67 w 67"/>
                              <a:gd name="T42" fmla="*/ 51 h 51"/>
                            </a:gdLst>
                            <a:ahLst/>
                            <a:cxnLst>
                              <a:cxn ang="T26">
                                <a:pos x="T0" y="T1"/>
                              </a:cxn>
                              <a:cxn ang="T27">
                                <a:pos x="T2" y="T3"/>
                              </a:cxn>
                              <a:cxn ang="T28">
                                <a:pos x="T4" y="T5"/>
                              </a:cxn>
                              <a:cxn ang="T29">
                                <a:pos x="T6" y="T7"/>
                              </a:cxn>
                              <a:cxn ang="T30">
                                <a:pos x="T8" y="T9"/>
                              </a:cxn>
                              <a:cxn ang="T31">
                                <a:pos x="T10" y="T11"/>
                              </a:cxn>
                              <a:cxn ang="T32">
                                <a:pos x="T12" y="T13"/>
                              </a:cxn>
                              <a:cxn ang="T33">
                                <a:pos x="T14" y="T15"/>
                              </a:cxn>
                              <a:cxn ang="T34">
                                <a:pos x="T16" y="T17"/>
                              </a:cxn>
                              <a:cxn ang="T35">
                                <a:pos x="T18" y="T19"/>
                              </a:cxn>
                              <a:cxn ang="T36">
                                <a:pos x="T20" y="T21"/>
                              </a:cxn>
                              <a:cxn ang="T37">
                                <a:pos x="T22" y="T23"/>
                              </a:cxn>
                              <a:cxn ang="T38">
                                <a:pos x="T24" y="T25"/>
                              </a:cxn>
                            </a:cxnLst>
                            <a:rect l="T39" t="T40" r="T41" b="T42"/>
                            <a:pathLst>
                              <a:path w="67" h="51">
                                <a:moveTo>
                                  <a:pt x="25" y="10"/>
                                </a:moveTo>
                                <a:lnTo>
                                  <a:pt x="10" y="24"/>
                                </a:lnTo>
                                <a:lnTo>
                                  <a:pt x="0" y="37"/>
                                </a:lnTo>
                                <a:lnTo>
                                  <a:pt x="1" y="46"/>
                                </a:lnTo>
                                <a:lnTo>
                                  <a:pt x="8" y="50"/>
                                </a:lnTo>
                                <a:lnTo>
                                  <a:pt x="29" y="49"/>
                                </a:lnTo>
                                <a:lnTo>
                                  <a:pt x="41" y="43"/>
                                </a:lnTo>
                                <a:lnTo>
                                  <a:pt x="47" y="33"/>
                                </a:lnTo>
                                <a:lnTo>
                                  <a:pt x="65" y="25"/>
                                </a:lnTo>
                                <a:lnTo>
                                  <a:pt x="66" y="12"/>
                                </a:lnTo>
                                <a:lnTo>
                                  <a:pt x="63" y="0"/>
                                </a:lnTo>
                                <a:lnTo>
                                  <a:pt x="45" y="9"/>
                                </a:lnTo>
                                <a:lnTo>
                                  <a:pt x="25" y="10"/>
                                </a:lnTo>
                              </a:path>
                            </a:pathLst>
                          </a:custGeom>
                          <a:solidFill>
                            <a:srgbClr val="000000"/>
                          </a:solid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 cap="rnd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SG"/>
                          </a:p>
                        </p:txBody>
                      </p:sp>
                      <p:sp>
                        <p:nvSpPr>
                          <p:cNvPr id="80" name="Freeform 1302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380" y="1503"/>
                            <a:ext cx="75" cy="53"/>
                          </a:xfrm>
                          <a:custGeom>
                            <a:avLst/>
                            <a:gdLst>
                              <a:gd name="T0" fmla="*/ 1 w 75"/>
                              <a:gd name="T1" fmla="*/ 3 h 53"/>
                              <a:gd name="T2" fmla="*/ 0 w 75"/>
                              <a:gd name="T3" fmla="*/ 24 h 53"/>
                              <a:gd name="T4" fmla="*/ 10 w 75"/>
                              <a:gd name="T5" fmla="*/ 32 h 53"/>
                              <a:gd name="T6" fmla="*/ 20 w 75"/>
                              <a:gd name="T7" fmla="*/ 35 h 53"/>
                              <a:gd name="T8" fmla="*/ 27 w 75"/>
                              <a:gd name="T9" fmla="*/ 39 h 53"/>
                              <a:gd name="T10" fmla="*/ 39 w 75"/>
                              <a:gd name="T11" fmla="*/ 46 h 53"/>
                              <a:gd name="T12" fmla="*/ 60 w 75"/>
                              <a:gd name="T13" fmla="*/ 52 h 53"/>
                              <a:gd name="T14" fmla="*/ 68 w 75"/>
                              <a:gd name="T15" fmla="*/ 50 h 53"/>
                              <a:gd name="T16" fmla="*/ 74 w 75"/>
                              <a:gd name="T17" fmla="*/ 47 h 53"/>
                              <a:gd name="T18" fmla="*/ 74 w 75"/>
                              <a:gd name="T19" fmla="*/ 42 h 53"/>
                              <a:gd name="T20" fmla="*/ 66 w 75"/>
                              <a:gd name="T21" fmla="*/ 30 h 53"/>
                              <a:gd name="T22" fmla="*/ 49 w 75"/>
                              <a:gd name="T23" fmla="*/ 18 h 53"/>
                              <a:gd name="T24" fmla="*/ 36 w 75"/>
                              <a:gd name="T25" fmla="*/ 7 h 53"/>
                              <a:gd name="T26" fmla="*/ 31 w 75"/>
                              <a:gd name="T27" fmla="*/ 0 h 53"/>
                              <a:gd name="T28" fmla="*/ 1 w 75"/>
                              <a:gd name="T29" fmla="*/ 3 h 53"/>
                              <a:gd name="T30" fmla="*/ 0 60000 65536"/>
                              <a:gd name="T31" fmla="*/ 0 60000 65536"/>
                              <a:gd name="T32" fmla="*/ 0 60000 65536"/>
                              <a:gd name="T33" fmla="*/ 0 60000 65536"/>
                              <a:gd name="T34" fmla="*/ 0 60000 65536"/>
                              <a:gd name="T35" fmla="*/ 0 60000 65536"/>
                              <a:gd name="T36" fmla="*/ 0 60000 65536"/>
                              <a:gd name="T37" fmla="*/ 0 60000 65536"/>
                              <a:gd name="T38" fmla="*/ 0 60000 65536"/>
                              <a:gd name="T39" fmla="*/ 0 60000 65536"/>
                              <a:gd name="T40" fmla="*/ 0 60000 65536"/>
                              <a:gd name="T41" fmla="*/ 0 60000 65536"/>
                              <a:gd name="T42" fmla="*/ 0 60000 65536"/>
                              <a:gd name="T43" fmla="*/ 0 60000 65536"/>
                              <a:gd name="T44" fmla="*/ 0 60000 65536"/>
                              <a:gd name="T45" fmla="*/ 0 w 75"/>
                              <a:gd name="T46" fmla="*/ 0 h 53"/>
                              <a:gd name="T47" fmla="*/ 75 w 75"/>
                              <a:gd name="T48" fmla="*/ 53 h 53"/>
                            </a:gdLst>
                            <a:ahLst/>
                            <a:cxnLst>
                              <a:cxn ang="T30">
                                <a:pos x="T0" y="T1"/>
                              </a:cxn>
                              <a:cxn ang="T31">
                                <a:pos x="T2" y="T3"/>
                              </a:cxn>
                              <a:cxn ang="T32">
                                <a:pos x="T4" y="T5"/>
                              </a:cxn>
                              <a:cxn ang="T33">
                                <a:pos x="T6" y="T7"/>
                              </a:cxn>
                              <a:cxn ang="T34">
                                <a:pos x="T8" y="T9"/>
                              </a:cxn>
                              <a:cxn ang="T35">
                                <a:pos x="T10" y="T11"/>
                              </a:cxn>
                              <a:cxn ang="T36">
                                <a:pos x="T12" y="T13"/>
                              </a:cxn>
                              <a:cxn ang="T37">
                                <a:pos x="T14" y="T15"/>
                              </a:cxn>
                              <a:cxn ang="T38">
                                <a:pos x="T16" y="T17"/>
                              </a:cxn>
                              <a:cxn ang="T39">
                                <a:pos x="T18" y="T19"/>
                              </a:cxn>
                              <a:cxn ang="T40">
                                <a:pos x="T20" y="T21"/>
                              </a:cxn>
                              <a:cxn ang="T41">
                                <a:pos x="T22" y="T23"/>
                              </a:cxn>
                              <a:cxn ang="T42">
                                <a:pos x="T24" y="T25"/>
                              </a:cxn>
                              <a:cxn ang="T43">
                                <a:pos x="T26" y="T27"/>
                              </a:cxn>
                              <a:cxn ang="T44">
                                <a:pos x="T28" y="T29"/>
                              </a:cxn>
                            </a:cxnLst>
                            <a:rect l="T45" t="T46" r="T47" b="T48"/>
                            <a:pathLst>
                              <a:path w="75" h="53">
                                <a:moveTo>
                                  <a:pt x="1" y="3"/>
                                </a:moveTo>
                                <a:lnTo>
                                  <a:pt x="0" y="24"/>
                                </a:lnTo>
                                <a:lnTo>
                                  <a:pt x="10" y="32"/>
                                </a:lnTo>
                                <a:lnTo>
                                  <a:pt x="20" y="35"/>
                                </a:lnTo>
                                <a:lnTo>
                                  <a:pt x="27" y="39"/>
                                </a:lnTo>
                                <a:lnTo>
                                  <a:pt x="39" y="46"/>
                                </a:lnTo>
                                <a:lnTo>
                                  <a:pt x="60" y="52"/>
                                </a:lnTo>
                                <a:lnTo>
                                  <a:pt x="68" y="50"/>
                                </a:lnTo>
                                <a:lnTo>
                                  <a:pt x="74" y="47"/>
                                </a:lnTo>
                                <a:lnTo>
                                  <a:pt x="74" y="42"/>
                                </a:lnTo>
                                <a:lnTo>
                                  <a:pt x="66" y="30"/>
                                </a:lnTo>
                                <a:lnTo>
                                  <a:pt x="49" y="18"/>
                                </a:lnTo>
                                <a:lnTo>
                                  <a:pt x="36" y="7"/>
                                </a:lnTo>
                                <a:lnTo>
                                  <a:pt x="31" y="0"/>
                                </a:lnTo>
                                <a:lnTo>
                                  <a:pt x="1" y="3"/>
                                </a:lnTo>
                              </a:path>
                            </a:pathLst>
                          </a:custGeom>
                          <a:solidFill>
                            <a:srgbClr val="000000"/>
                          </a:solid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 cap="rnd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SG"/>
                          </a:p>
                        </p:txBody>
                      </p:sp>
                    </p:grpSp>
                    <p:grpSp>
                      <p:nvGrpSpPr>
                        <p:cNvPr id="70" name="Group 1303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236" y="949"/>
                          <a:ext cx="238" cy="585"/>
                          <a:chOff x="3236" y="949"/>
                          <a:chExt cx="238" cy="585"/>
                        </a:xfrm>
                      </p:grpSpPr>
                      <p:grpSp>
                        <p:nvGrpSpPr>
                          <p:cNvPr id="71" name="Group 1304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3266" y="949"/>
                            <a:ext cx="151" cy="188"/>
                            <a:chOff x="3266" y="949"/>
                            <a:chExt cx="151" cy="188"/>
                          </a:xfrm>
                        </p:grpSpPr>
                        <p:sp>
                          <p:nvSpPr>
                            <p:cNvPr id="76" name="Freeform 1305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3266" y="959"/>
                              <a:ext cx="151" cy="178"/>
                            </a:xfrm>
                            <a:custGeom>
                              <a:avLst/>
                              <a:gdLst>
                                <a:gd name="T0" fmla="*/ 0 w 151"/>
                                <a:gd name="T1" fmla="*/ 34 h 178"/>
                                <a:gd name="T2" fmla="*/ 45 w 151"/>
                                <a:gd name="T3" fmla="*/ 0 h 178"/>
                                <a:gd name="T4" fmla="*/ 95 w 151"/>
                                <a:gd name="T5" fmla="*/ 78 h 178"/>
                                <a:gd name="T6" fmla="*/ 103 w 151"/>
                                <a:gd name="T7" fmla="*/ 4 h 178"/>
                                <a:gd name="T8" fmla="*/ 133 w 151"/>
                                <a:gd name="T9" fmla="*/ 13 h 178"/>
                                <a:gd name="T10" fmla="*/ 150 w 151"/>
                                <a:gd name="T11" fmla="*/ 40 h 178"/>
                                <a:gd name="T12" fmla="*/ 147 w 151"/>
                                <a:gd name="T13" fmla="*/ 177 h 178"/>
                                <a:gd name="T14" fmla="*/ 17 w 151"/>
                                <a:gd name="T15" fmla="*/ 177 h 178"/>
                                <a:gd name="T16" fmla="*/ 0 w 151"/>
                                <a:gd name="T17" fmla="*/ 34 h 178"/>
                                <a:gd name="T18" fmla="*/ 0 60000 65536"/>
                                <a:gd name="T19" fmla="*/ 0 60000 65536"/>
                                <a:gd name="T20" fmla="*/ 0 60000 65536"/>
                                <a:gd name="T21" fmla="*/ 0 60000 65536"/>
                                <a:gd name="T22" fmla="*/ 0 60000 65536"/>
                                <a:gd name="T23" fmla="*/ 0 60000 65536"/>
                                <a:gd name="T24" fmla="*/ 0 60000 65536"/>
                                <a:gd name="T25" fmla="*/ 0 60000 65536"/>
                                <a:gd name="T26" fmla="*/ 0 60000 65536"/>
                                <a:gd name="T27" fmla="*/ 0 w 151"/>
                                <a:gd name="T28" fmla="*/ 0 h 178"/>
                                <a:gd name="T29" fmla="*/ 151 w 151"/>
                                <a:gd name="T30" fmla="*/ 178 h 178"/>
                              </a:gdLst>
                              <a:ahLst/>
                              <a:cxnLst>
                                <a:cxn ang="T18">
                                  <a:pos x="T0" y="T1"/>
                                </a:cxn>
                                <a:cxn ang="T19">
                                  <a:pos x="T2" y="T3"/>
                                </a:cxn>
                                <a:cxn ang="T20">
                                  <a:pos x="T4" y="T5"/>
                                </a:cxn>
                                <a:cxn ang="T21">
                                  <a:pos x="T6" y="T7"/>
                                </a:cxn>
                                <a:cxn ang="T22">
                                  <a:pos x="T8" y="T9"/>
                                </a:cxn>
                                <a:cxn ang="T23">
                                  <a:pos x="T10" y="T11"/>
                                </a:cxn>
                                <a:cxn ang="T24">
                                  <a:pos x="T12" y="T13"/>
                                </a:cxn>
                                <a:cxn ang="T25">
                                  <a:pos x="T14" y="T15"/>
                                </a:cxn>
                                <a:cxn ang="T26">
                                  <a:pos x="T16" y="T17"/>
                                </a:cxn>
                              </a:cxnLst>
                              <a:rect l="T27" t="T28" r="T29" b="T30"/>
                              <a:pathLst>
                                <a:path w="151" h="178">
                                  <a:moveTo>
                                    <a:pt x="0" y="34"/>
                                  </a:moveTo>
                                  <a:lnTo>
                                    <a:pt x="45" y="0"/>
                                  </a:lnTo>
                                  <a:lnTo>
                                    <a:pt x="95" y="78"/>
                                  </a:lnTo>
                                  <a:lnTo>
                                    <a:pt x="103" y="4"/>
                                  </a:lnTo>
                                  <a:lnTo>
                                    <a:pt x="133" y="13"/>
                                  </a:lnTo>
                                  <a:lnTo>
                                    <a:pt x="150" y="40"/>
                                  </a:lnTo>
                                  <a:lnTo>
                                    <a:pt x="147" y="177"/>
                                  </a:lnTo>
                                  <a:lnTo>
                                    <a:pt x="17" y="177"/>
                                  </a:lnTo>
                                  <a:lnTo>
                                    <a:pt x="0" y="34"/>
                                  </a:lnTo>
                                </a:path>
                              </a:pathLst>
                            </a:custGeom>
                            <a:blipFill dpi="0" rotWithShape="0">
                              <a:blip/>
                              <a:srcRect/>
                              <a:tile tx="0" ty="0" sx="100000" sy="100000" flip="none" algn="tl"/>
                            </a:blipFill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9525" cap="rnd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/>
                            <a:lstStyle/>
                            <a:p>
                              <a:endParaRPr lang="en-SG"/>
                            </a:p>
                          </p:txBody>
                        </p:sp>
                        <p:sp>
                          <p:nvSpPr>
                            <p:cNvPr id="77" name="Freeform 1306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3310" y="949"/>
                              <a:ext cx="61" cy="104"/>
                            </a:xfrm>
                            <a:custGeom>
                              <a:avLst/>
                              <a:gdLst>
                                <a:gd name="T0" fmla="*/ 0 w 61"/>
                                <a:gd name="T1" fmla="*/ 10 h 104"/>
                                <a:gd name="T2" fmla="*/ 5 w 61"/>
                                <a:gd name="T3" fmla="*/ 0 h 104"/>
                                <a:gd name="T4" fmla="*/ 42 w 61"/>
                                <a:gd name="T5" fmla="*/ 18 h 104"/>
                                <a:gd name="T6" fmla="*/ 51 w 61"/>
                                <a:gd name="T7" fmla="*/ 6 h 104"/>
                                <a:gd name="T8" fmla="*/ 57 w 61"/>
                                <a:gd name="T9" fmla="*/ 10 h 104"/>
                                <a:gd name="T10" fmla="*/ 60 w 61"/>
                                <a:gd name="T11" fmla="*/ 71 h 104"/>
                                <a:gd name="T12" fmla="*/ 59 w 61"/>
                                <a:gd name="T13" fmla="*/ 103 h 104"/>
                                <a:gd name="T14" fmla="*/ 0 w 61"/>
                                <a:gd name="T15" fmla="*/ 10 h 104"/>
                                <a:gd name="T16" fmla="*/ 0 60000 65536"/>
                                <a:gd name="T17" fmla="*/ 0 60000 65536"/>
                                <a:gd name="T18" fmla="*/ 0 60000 65536"/>
                                <a:gd name="T19" fmla="*/ 0 60000 65536"/>
                                <a:gd name="T20" fmla="*/ 0 60000 65536"/>
                                <a:gd name="T21" fmla="*/ 0 60000 65536"/>
                                <a:gd name="T22" fmla="*/ 0 60000 65536"/>
                                <a:gd name="T23" fmla="*/ 0 60000 65536"/>
                                <a:gd name="T24" fmla="*/ 0 w 61"/>
                                <a:gd name="T25" fmla="*/ 0 h 104"/>
                                <a:gd name="T26" fmla="*/ 61 w 61"/>
                                <a:gd name="T27" fmla="*/ 104 h 104"/>
                              </a:gdLst>
                              <a:ahLst/>
                              <a:cxnLst>
                                <a:cxn ang="T16">
                                  <a:pos x="T0" y="T1"/>
                                </a:cxn>
                                <a:cxn ang="T17">
                                  <a:pos x="T2" y="T3"/>
                                </a:cxn>
                                <a:cxn ang="T18">
                                  <a:pos x="T4" y="T5"/>
                                </a:cxn>
                                <a:cxn ang="T19">
                                  <a:pos x="T6" y="T7"/>
                                </a:cxn>
                                <a:cxn ang="T20">
                                  <a:pos x="T8" y="T9"/>
                                </a:cxn>
                                <a:cxn ang="T21">
                                  <a:pos x="T10" y="T11"/>
                                </a:cxn>
                                <a:cxn ang="T22">
                                  <a:pos x="T12" y="T13"/>
                                </a:cxn>
                                <a:cxn ang="T23">
                                  <a:pos x="T14" y="T15"/>
                                </a:cxn>
                              </a:cxnLst>
                              <a:rect l="T24" t="T25" r="T26" b="T27"/>
                              <a:pathLst>
                                <a:path w="61" h="104">
                                  <a:moveTo>
                                    <a:pt x="0" y="10"/>
                                  </a:moveTo>
                                  <a:lnTo>
                                    <a:pt x="5" y="0"/>
                                  </a:lnTo>
                                  <a:lnTo>
                                    <a:pt x="42" y="18"/>
                                  </a:lnTo>
                                  <a:lnTo>
                                    <a:pt x="51" y="6"/>
                                  </a:lnTo>
                                  <a:lnTo>
                                    <a:pt x="57" y="10"/>
                                  </a:lnTo>
                                  <a:lnTo>
                                    <a:pt x="60" y="71"/>
                                  </a:lnTo>
                                  <a:lnTo>
                                    <a:pt x="59" y="103"/>
                                  </a:lnTo>
                                  <a:lnTo>
                                    <a:pt x="0" y="10"/>
                                  </a:lnTo>
                                </a:path>
                              </a:pathLst>
                            </a:custGeom>
                            <a:blipFill dpi="0" rotWithShape="0">
                              <a:blip/>
                              <a:srcRect/>
                              <a:tile tx="0" ty="0" sx="100000" sy="100000" flip="none" algn="tl"/>
                            </a:blipFill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9525" cap="rnd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/>
                            <a:lstStyle/>
                            <a:p>
                              <a:endParaRPr lang="en-SG"/>
                            </a:p>
                          </p:txBody>
                        </p:sp>
                        <p:sp>
                          <p:nvSpPr>
                            <p:cNvPr id="78" name="Freeform 1307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3329" y="970"/>
                              <a:ext cx="39" cy="21"/>
                            </a:xfrm>
                            <a:custGeom>
                              <a:avLst/>
                              <a:gdLst>
                                <a:gd name="T0" fmla="*/ 0 w 39"/>
                                <a:gd name="T1" fmla="*/ 20 h 21"/>
                                <a:gd name="T2" fmla="*/ 21 w 39"/>
                                <a:gd name="T3" fmla="*/ 0 h 21"/>
                                <a:gd name="T4" fmla="*/ 38 w 39"/>
                                <a:gd name="T5" fmla="*/ 16 h 21"/>
                                <a:gd name="T6" fmla="*/ 0 60000 65536"/>
                                <a:gd name="T7" fmla="*/ 0 60000 65536"/>
                                <a:gd name="T8" fmla="*/ 0 60000 65536"/>
                                <a:gd name="T9" fmla="*/ 0 w 39"/>
                                <a:gd name="T10" fmla="*/ 0 h 21"/>
                                <a:gd name="T11" fmla="*/ 39 w 39"/>
                                <a:gd name="T12" fmla="*/ 21 h 21"/>
                              </a:gdLst>
                              <a:ahLst/>
                              <a:cxnLst>
                                <a:cxn ang="T6">
                                  <a:pos x="T0" y="T1"/>
                                </a:cxn>
                                <a:cxn ang="T7">
                                  <a:pos x="T2" y="T3"/>
                                </a:cxn>
                                <a:cxn ang="T8">
                                  <a:pos x="T4" y="T5"/>
                                </a:cxn>
                              </a:cxnLst>
                              <a:rect l="T9" t="T10" r="T11" b="T12"/>
                              <a:pathLst>
                                <a:path w="39" h="21">
                                  <a:moveTo>
                                    <a:pt x="0" y="20"/>
                                  </a:moveTo>
                                  <a:lnTo>
                                    <a:pt x="21" y="0"/>
                                  </a:lnTo>
                                  <a:lnTo>
                                    <a:pt x="38" y="16"/>
                                  </a:lnTo>
                                </a:path>
                              </a:pathLst>
                            </a:custGeom>
                            <a:noFill/>
                            <a:ln w="12700" cap="rnd">
                              <a:solidFill>
                                <a:srgbClr val="000000"/>
                              </a:solidFill>
                              <a:round/>
                              <a:headEnd type="none" w="sm" len="sm"/>
                              <a:tailEnd type="none" w="sm" len="sm"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  <p:txBody>
                            <a:bodyPr/>
                            <a:lstStyle/>
                            <a:p>
                              <a:endParaRPr lang="en-SG"/>
                            </a:p>
                          </p:txBody>
                        </p:sp>
                      </p:grpSp>
                      <p:grpSp>
                        <p:nvGrpSpPr>
                          <p:cNvPr id="72" name="Group 1308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3236" y="958"/>
                            <a:ext cx="238" cy="576"/>
                            <a:chOff x="3236" y="958"/>
                            <a:chExt cx="238" cy="576"/>
                          </a:xfrm>
                        </p:grpSpPr>
                        <p:sp>
                          <p:nvSpPr>
                            <p:cNvPr id="73" name="Freeform 1309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3236" y="958"/>
                              <a:ext cx="238" cy="576"/>
                            </a:xfrm>
                            <a:custGeom>
                              <a:avLst/>
                              <a:gdLst>
                                <a:gd name="T0" fmla="*/ 75 w 238"/>
                                <a:gd name="T1" fmla="*/ 0 h 576"/>
                                <a:gd name="T2" fmla="*/ 18 w 238"/>
                                <a:gd name="T3" fmla="*/ 42 h 576"/>
                                <a:gd name="T4" fmla="*/ 0 w 238"/>
                                <a:gd name="T5" fmla="*/ 178 h 576"/>
                                <a:gd name="T6" fmla="*/ 44 w 238"/>
                                <a:gd name="T7" fmla="*/ 268 h 576"/>
                                <a:gd name="T8" fmla="*/ 45 w 238"/>
                                <a:gd name="T9" fmla="*/ 285 h 576"/>
                                <a:gd name="T10" fmla="*/ 48 w 238"/>
                                <a:gd name="T11" fmla="*/ 306 h 576"/>
                                <a:gd name="T12" fmla="*/ 53 w 238"/>
                                <a:gd name="T13" fmla="*/ 319 h 576"/>
                                <a:gd name="T14" fmla="*/ 46 w 238"/>
                                <a:gd name="T15" fmla="*/ 417 h 576"/>
                                <a:gd name="T16" fmla="*/ 31 w 238"/>
                                <a:gd name="T17" fmla="*/ 573 h 576"/>
                                <a:gd name="T18" fmla="*/ 47 w 238"/>
                                <a:gd name="T19" fmla="*/ 575 h 576"/>
                                <a:gd name="T20" fmla="*/ 72 w 238"/>
                                <a:gd name="T21" fmla="*/ 567 h 576"/>
                                <a:gd name="T22" fmla="*/ 90 w 238"/>
                                <a:gd name="T23" fmla="*/ 461 h 576"/>
                                <a:gd name="T24" fmla="*/ 99 w 238"/>
                                <a:gd name="T25" fmla="*/ 422 h 576"/>
                                <a:gd name="T26" fmla="*/ 125 w 238"/>
                                <a:gd name="T27" fmla="*/ 321 h 576"/>
                                <a:gd name="T28" fmla="*/ 129 w 238"/>
                                <a:gd name="T29" fmla="*/ 428 h 576"/>
                                <a:gd name="T30" fmla="*/ 143 w 238"/>
                                <a:gd name="T31" fmla="*/ 558 h 576"/>
                                <a:gd name="T32" fmla="*/ 180 w 238"/>
                                <a:gd name="T33" fmla="*/ 559 h 576"/>
                                <a:gd name="T34" fmla="*/ 184 w 238"/>
                                <a:gd name="T35" fmla="*/ 419 h 576"/>
                                <a:gd name="T36" fmla="*/ 181 w 238"/>
                                <a:gd name="T37" fmla="*/ 280 h 576"/>
                                <a:gd name="T38" fmla="*/ 182 w 238"/>
                                <a:gd name="T39" fmla="*/ 210 h 576"/>
                                <a:gd name="T40" fmla="*/ 190 w 238"/>
                                <a:gd name="T41" fmla="*/ 188 h 576"/>
                                <a:gd name="T42" fmla="*/ 194 w 238"/>
                                <a:gd name="T43" fmla="*/ 190 h 576"/>
                                <a:gd name="T44" fmla="*/ 234 w 238"/>
                                <a:gd name="T45" fmla="*/ 166 h 576"/>
                                <a:gd name="T46" fmla="*/ 237 w 238"/>
                                <a:gd name="T47" fmla="*/ 122 h 576"/>
                                <a:gd name="T48" fmla="*/ 173 w 238"/>
                                <a:gd name="T49" fmla="*/ 15 h 576"/>
                                <a:gd name="T50" fmla="*/ 129 w 238"/>
                                <a:gd name="T51" fmla="*/ 0 h 576"/>
                                <a:gd name="T52" fmla="*/ 138 w 238"/>
                                <a:gd name="T53" fmla="*/ 72 h 576"/>
                                <a:gd name="T54" fmla="*/ 127 w 238"/>
                                <a:gd name="T55" fmla="*/ 142 h 576"/>
                                <a:gd name="T56" fmla="*/ 110 w 238"/>
                                <a:gd name="T57" fmla="*/ 76 h 576"/>
                                <a:gd name="T58" fmla="*/ 75 w 238"/>
                                <a:gd name="T59" fmla="*/ 0 h 576"/>
                                <a:gd name="T60" fmla="*/ 0 60000 65536"/>
                                <a:gd name="T61" fmla="*/ 0 60000 65536"/>
                                <a:gd name="T62" fmla="*/ 0 60000 65536"/>
                                <a:gd name="T63" fmla="*/ 0 60000 65536"/>
                                <a:gd name="T64" fmla="*/ 0 60000 65536"/>
                                <a:gd name="T65" fmla="*/ 0 60000 65536"/>
                                <a:gd name="T66" fmla="*/ 0 60000 65536"/>
                                <a:gd name="T67" fmla="*/ 0 60000 65536"/>
                                <a:gd name="T68" fmla="*/ 0 60000 65536"/>
                                <a:gd name="T69" fmla="*/ 0 60000 65536"/>
                                <a:gd name="T70" fmla="*/ 0 60000 65536"/>
                                <a:gd name="T71" fmla="*/ 0 60000 65536"/>
                                <a:gd name="T72" fmla="*/ 0 60000 65536"/>
                                <a:gd name="T73" fmla="*/ 0 60000 65536"/>
                                <a:gd name="T74" fmla="*/ 0 60000 65536"/>
                                <a:gd name="T75" fmla="*/ 0 60000 65536"/>
                                <a:gd name="T76" fmla="*/ 0 60000 65536"/>
                                <a:gd name="T77" fmla="*/ 0 60000 65536"/>
                                <a:gd name="T78" fmla="*/ 0 60000 65536"/>
                                <a:gd name="T79" fmla="*/ 0 60000 65536"/>
                                <a:gd name="T80" fmla="*/ 0 60000 65536"/>
                                <a:gd name="T81" fmla="*/ 0 60000 65536"/>
                                <a:gd name="T82" fmla="*/ 0 60000 65536"/>
                                <a:gd name="T83" fmla="*/ 0 60000 65536"/>
                                <a:gd name="T84" fmla="*/ 0 60000 65536"/>
                                <a:gd name="T85" fmla="*/ 0 60000 65536"/>
                                <a:gd name="T86" fmla="*/ 0 60000 65536"/>
                                <a:gd name="T87" fmla="*/ 0 60000 65536"/>
                                <a:gd name="T88" fmla="*/ 0 60000 65536"/>
                                <a:gd name="T89" fmla="*/ 0 60000 65536"/>
                                <a:gd name="T90" fmla="*/ 0 w 238"/>
                                <a:gd name="T91" fmla="*/ 0 h 576"/>
                                <a:gd name="T92" fmla="*/ 238 w 238"/>
                                <a:gd name="T93" fmla="*/ 576 h 576"/>
                              </a:gdLst>
                              <a:ahLst/>
                              <a:cxnLst>
                                <a:cxn ang="T60">
                                  <a:pos x="T0" y="T1"/>
                                </a:cxn>
                                <a:cxn ang="T61">
                                  <a:pos x="T2" y="T3"/>
                                </a:cxn>
                                <a:cxn ang="T62">
                                  <a:pos x="T4" y="T5"/>
                                </a:cxn>
                                <a:cxn ang="T63">
                                  <a:pos x="T6" y="T7"/>
                                </a:cxn>
                                <a:cxn ang="T64">
                                  <a:pos x="T8" y="T9"/>
                                </a:cxn>
                                <a:cxn ang="T65">
                                  <a:pos x="T10" y="T11"/>
                                </a:cxn>
                                <a:cxn ang="T66">
                                  <a:pos x="T12" y="T13"/>
                                </a:cxn>
                                <a:cxn ang="T67">
                                  <a:pos x="T14" y="T15"/>
                                </a:cxn>
                                <a:cxn ang="T68">
                                  <a:pos x="T16" y="T17"/>
                                </a:cxn>
                                <a:cxn ang="T69">
                                  <a:pos x="T18" y="T19"/>
                                </a:cxn>
                                <a:cxn ang="T70">
                                  <a:pos x="T20" y="T21"/>
                                </a:cxn>
                                <a:cxn ang="T71">
                                  <a:pos x="T22" y="T23"/>
                                </a:cxn>
                                <a:cxn ang="T72">
                                  <a:pos x="T24" y="T25"/>
                                </a:cxn>
                                <a:cxn ang="T73">
                                  <a:pos x="T26" y="T27"/>
                                </a:cxn>
                                <a:cxn ang="T74">
                                  <a:pos x="T28" y="T29"/>
                                </a:cxn>
                                <a:cxn ang="T75">
                                  <a:pos x="T30" y="T31"/>
                                </a:cxn>
                                <a:cxn ang="T76">
                                  <a:pos x="T32" y="T33"/>
                                </a:cxn>
                                <a:cxn ang="T77">
                                  <a:pos x="T34" y="T35"/>
                                </a:cxn>
                                <a:cxn ang="T78">
                                  <a:pos x="T36" y="T37"/>
                                </a:cxn>
                                <a:cxn ang="T79">
                                  <a:pos x="T38" y="T39"/>
                                </a:cxn>
                                <a:cxn ang="T80">
                                  <a:pos x="T40" y="T41"/>
                                </a:cxn>
                                <a:cxn ang="T81">
                                  <a:pos x="T42" y="T43"/>
                                </a:cxn>
                                <a:cxn ang="T82">
                                  <a:pos x="T44" y="T45"/>
                                </a:cxn>
                                <a:cxn ang="T83">
                                  <a:pos x="T46" y="T47"/>
                                </a:cxn>
                                <a:cxn ang="T84">
                                  <a:pos x="T48" y="T49"/>
                                </a:cxn>
                                <a:cxn ang="T85">
                                  <a:pos x="T50" y="T51"/>
                                </a:cxn>
                                <a:cxn ang="T86">
                                  <a:pos x="T52" y="T53"/>
                                </a:cxn>
                                <a:cxn ang="T87">
                                  <a:pos x="T54" y="T55"/>
                                </a:cxn>
                                <a:cxn ang="T88">
                                  <a:pos x="T56" y="T57"/>
                                </a:cxn>
                                <a:cxn ang="T89">
                                  <a:pos x="T58" y="T59"/>
                                </a:cxn>
                              </a:cxnLst>
                              <a:rect l="T90" t="T91" r="T92" b="T93"/>
                              <a:pathLst>
                                <a:path w="238" h="576">
                                  <a:moveTo>
                                    <a:pt x="75" y="0"/>
                                  </a:moveTo>
                                  <a:lnTo>
                                    <a:pt x="18" y="42"/>
                                  </a:lnTo>
                                  <a:lnTo>
                                    <a:pt x="0" y="178"/>
                                  </a:lnTo>
                                  <a:lnTo>
                                    <a:pt x="44" y="268"/>
                                  </a:lnTo>
                                  <a:lnTo>
                                    <a:pt x="45" y="285"/>
                                  </a:lnTo>
                                  <a:lnTo>
                                    <a:pt x="48" y="306"/>
                                  </a:lnTo>
                                  <a:lnTo>
                                    <a:pt x="53" y="319"/>
                                  </a:lnTo>
                                  <a:lnTo>
                                    <a:pt x="46" y="417"/>
                                  </a:lnTo>
                                  <a:lnTo>
                                    <a:pt x="31" y="573"/>
                                  </a:lnTo>
                                  <a:lnTo>
                                    <a:pt x="47" y="575"/>
                                  </a:lnTo>
                                  <a:lnTo>
                                    <a:pt x="72" y="567"/>
                                  </a:lnTo>
                                  <a:lnTo>
                                    <a:pt x="90" y="461"/>
                                  </a:lnTo>
                                  <a:lnTo>
                                    <a:pt x="99" y="422"/>
                                  </a:lnTo>
                                  <a:lnTo>
                                    <a:pt x="125" y="321"/>
                                  </a:lnTo>
                                  <a:lnTo>
                                    <a:pt x="129" y="428"/>
                                  </a:lnTo>
                                  <a:lnTo>
                                    <a:pt x="143" y="558"/>
                                  </a:lnTo>
                                  <a:lnTo>
                                    <a:pt x="180" y="559"/>
                                  </a:lnTo>
                                  <a:lnTo>
                                    <a:pt x="184" y="419"/>
                                  </a:lnTo>
                                  <a:lnTo>
                                    <a:pt x="181" y="280"/>
                                  </a:lnTo>
                                  <a:lnTo>
                                    <a:pt x="182" y="210"/>
                                  </a:lnTo>
                                  <a:lnTo>
                                    <a:pt x="190" y="188"/>
                                  </a:lnTo>
                                  <a:lnTo>
                                    <a:pt x="194" y="190"/>
                                  </a:lnTo>
                                  <a:lnTo>
                                    <a:pt x="234" y="166"/>
                                  </a:lnTo>
                                  <a:lnTo>
                                    <a:pt x="237" y="122"/>
                                  </a:lnTo>
                                  <a:lnTo>
                                    <a:pt x="173" y="15"/>
                                  </a:lnTo>
                                  <a:lnTo>
                                    <a:pt x="129" y="0"/>
                                  </a:lnTo>
                                  <a:lnTo>
                                    <a:pt x="138" y="72"/>
                                  </a:lnTo>
                                  <a:lnTo>
                                    <a:pt x="127" y="142"/>
                                  </a:lnTo>
                                  <a:lnTo>
                                    <a:pt x="110" y="76"/>
                                  </a:lnTo>
                                  <a:lnTo>
                                    <a:pt x="75" y="0"/>
                                  </a:lnTo>
                                </a:path>
                              </a:pathLst>
                            </a:custGeom>
                            <a:blipFill dpi="0" rotWithShape="0">
                              <a:blip/>
                              <a:srcRect/>
                              <a:tile tx="0" ty="0" sx="100000" sy="100000" flip="none" algn="tl"/>
                            </a:blipFill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9525" cap="rnd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/>
                            <a:lstStyle/>
                            <a:p>
                              <a:endParaRPr lang="en-SG"/>
                            </a:p>
                          </p:txBody>
                        </p:sp>
                        <p:sp>
                          <p:nvSpPr>
                            <p:cNvPr id="74" name="Freeform 1310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3249" y="1020"/>
                              <a:ext cx="61" cy="150"/>
                            </a:xfrm>
                            <a:custGeom>
                              <a:avLst/>
                              <a:gdLst>
                                <a:gd name="T0" fmla="*/ 30 w 61"/>
                                <a:gd name="T1" fmla="*/ 0 h 150"/>
                                <a:gd name="T2" fmla="*/ 36 w 61"/>
                                <a:gd name="T3" fmla="*/ 36 h 150"/>
                                <a:gd name="T4" fmla="*/ 33 w 61"/>
                                <a:gd name="T5" fmla="*/ 90 h 150"/>
                                <a:gd name="T6" fmla="*/ 0 w 61"/>
                                <a:gd name="T7" fmla="*/ 99 h 150"/>
                                <a:gd name="T8" fmla="*/ 33 w 61"/>
                                <a:gd name="T9" fmla="*/ 102 h 150"/>
                                <a:gd name="T10" fmla="*/ 42 w 61"/>
                                <a:gd name="T11" fmla="*/ 134 h 150"/>
                                <a:gd name="T12" fmla="*/ 60 w 61"/>
                                <a:gd name="T13" fmla="*/ 149 h 150"/>
                                <a:gd name="T14" fmla="*/ 54 w 61"/>
                                <a:gd name="T15" fmla="*/ 123 h 150"/>
                                <a:gd name="T16" fmla="*/ 48 w 61"/>
                                <a:gd name="T17" fmla="*/ 108 h 150"/>
                                <a:gd name="T18" fmla="*/ 45 w 61"/>
                                <a:gd name="T19" fmla="*/ 72 h 150"/>
                                <a:gd name="T20" fmla="*/ 30 w 61"/>
                                <a:gd name="T21" fmla="*/ 0 h 150"/>
                                <a:gd name="T22" fmla="*/ 0 60000 65536"/>
                                <a:gd name="T23" fmla="*/ 0 60000 65536"/>
                                <a:gd name="T24" fmla="*/ 0 60000 65536"/>
                                <a:gd name="T25" fmla="*/ 0 60000 65536"/>
                                <a:gd name="T26" fmla="*/ 0 60000 65536"/>
                                <a:gd name="T27" fmla="*/ 0 60000 65536"/>
                                <a:gd name="T28" fmla="*/ 0 60000 65536"/>
                                <a:gd name="T29" fmla="*/ 0 60000 65536"/>
                                <a:gd name="T30" fmla="*/ 0 60000 65536"/>
                                <a:gd name="T31" fmla="*/ 0 60000 65536"/>
                                <a:gd name="T32" fmla="*/ 0 60000 65536"/>
                                <a:gd name="T33" fmla="*/ 0 w 61"/>
                                <a:gd name="T34" fmla="*/ 0 h 150"/>
                                <a:gd name="T35" fmla="*/ 61 w 61"/>
                                <a:gd name="T36" fmla="*/ 150 h 150"/>
                              </a:gdLst>
                              <a:ahLst/>
                              <a:cxnLst>
                                <a:cxn ang="T22">
                                  <a:pos x="T0" y="T1"/>
                                </a:cxn>
                                <a:cxn ang="T23">
                                  <a:pos x="T2" y="T3"/>
                                </a:cxn>
                                <a:cxn ang="T24">
                                  <a:pos x="T4" y="T5"/>
                                </a:cxn>
                                <a:cxn ang="T25">
                                  <a:pos x="T6" y="T7"/>
                                </a:cxn>
                                <a:cxn ang="T26">
                                  <a:pos x="T8" y="T9"/>
                                </a:cxn>
                                <a:cxn ang="T27">
                                  <a:pos x="T10" y="T11"/>
                                </a:cxn>
                                <a:cxn ang="T28">
                                  <a:pos x="T12" y="T13"/>
                                </a:cxn>
                                <a:cxn ang="T29">
                                  <a:pos x="T14" y="T15"/>
                                </a:cxn>
                                <a:cxn ang="T30">
                                  <a:pos x="T16" y="T17"/>
                                </a:cxn>
                                <a:cxn ang="T31">
                                  <a:pos x="T18" y="T19"/>
                                </a:cxn>
                                <a:cxn ang="T32">
                                  <a:pos x="T20" y="T21"/>
                                </a:cxn>
                              </a:cxnLst>
                              <a:rect l="T33" t="T34" r="T35" b="T36"/>
                              <a:pathLst>
                                <a:path w="61" h="150">
                                  <a:moveTo>
                                    <a:pt x="30" y="0"/>
                                  </a:moveTo>
                                  <a:lnTo>
                                    <a:pt x="36" y="36"/>
                                  </a:lnTo>
                                  <a:lnTo>
                                    <a:pt x="33" y="90"/>
                                  </a:lnTo>
                                  <a:lnTo>
                                    <a:pt x="0" y="99"/>
                                  </a:lnTo>
                                  <a:lnTo>
                                    <a:pt x="33" y="102"/>
                                  </a:lnTo>
                                  <a:lnTo>
                                    <a:pt x="42" y="134"/>
                                  </a:lnTo>
                                  <a:lnTo>
                                    <a:pt x="60" y="149"/>
                                  </a:lnTo>
                                  <a:lnTo>
                                    <a:pt x="54" y="123"/>
                                  </a:lnTo>
                                  <a:lnTo>
                                    <a:pt x="48" y="108"/>
                                  </a:lnTo>
                                  <a:lnTo>
                                    <a:pt x="45" y="72"/>
                                  </a:lnTo>
                                  <a:lnTo>
                                    <a:pt x="30" y="0"/>
                                  </a:lnTo>
                                </a:path>
                              </a:pathLst>
                            </a:custGeom>
                            <a:blipFill dpi="0" rotWithShape="0">
                              <a:blip/>
                              <a:srcRect/>
                              <a:tile tx="0" ty="0" sx="100000" sy="100000" flip="none" algn="tl"/>
                            </a:blipFill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9525" cap="rnd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/>
                            <a:lstStyle/>
                            <a:p>
                              <a:endParaRPr lang="en-SG"/>
                            </a:p>
                          </p:txBody>
                        </p:sp>
                        <p:sp>
                          <p:nvSpPr>
                            <p:cNvPr id="75" name="Freeform 1311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3304" y="1028"/>
                              <a:ext cx="22" cy="22"/>
                            </a:xfrm>
                            <a:custGeom>
                              <a:avLst/>
                              <a:gdLst>
                                <a:gd name="T0" fmla="*/ 0 w 22"/>
                                <a:gd name="T1" fmla="*/ 21 h 22"/>
                                <a:gd name="T2" fmla="*/ 4 w 22"/>
                                <a:gd name="T3" fmla="*/ 0 h 22"/>
                                <a:gd name="T4" fmla="*/ 21 w 22"/>
                                <a:gd name="T5" fmla="*/ 18 h 22"/>
                                <a:gd name="T6" fmla="*/ 0 w 22"/>
                                <a:gd name="T7" fmla="*/ 21 h 22"/>
                                <a:gd name="T8" fmla="*/ 0 60000 65536"/>
                                <a:gd name="T9" fmla="*/ 0 60000 65536"/>
                                <a:gd name="T10" fmla="*/ 0 60000 65536"/>
                                <a:gd name="T11" fmla="*/ 0 60000 65536"/>
                                <a:gd name="T12" fmla="*/ 0 w 22"/>
                                <a:gd name="T13" fmla="*/ 0 h 22"/>
                                <a:gd name="T14" fmla="*/ 22 w 22"/>
                                <a:gd name="T15" fmla="*/ 22 h 22"/>
                              </a:gdLst>
                              <a:ahLst/>
                              <a:cxnLst>
                                <a:cxn ang="T8">
                                  <a:pos x="T0" y="T1"/>
                                </a:cxn>
                                <a:cxn ang="T9">
                                  <a:pos x="T2" y="T3"/>
                                </a:cxn>
                                <a:cxn ang="T10">
                                  <a:pos x="T4" y="T5"/>
                                </a:cxn>
                                <a:cxn ang="T11">
                                  <a:pos x="T6" y="T7"/>
                                </a:cxn>
                              </a:cxnLst>
                              <a:rect l="T12" t="T13" r="T14" b="T15"/>
                              <a:pathLst>
                                <a:path w="22" h="22">
                                  <a:moveTo>
                                    <a:pt x="0" y="21"/>
                                  </a:moveTo>
                                  <a:lnTo>
                                    <a:pt x="4" y="0"/>
                                  </a:lnTo>
                                  <a:lnTo>
                                    <a:pt x="21" y="18"/>
                                  </a:lnTo>
                                  <a:lnTo>
                                    <a:pt x="0" y="21"/>
                                  </a:lnTo>
                                </a:path>
                              </a:pathLst>
                            </a:custGeom>
                            <a:blipFill dpi="0" rotWithShape="0">
                              <a:blip/>
                              <a:srcRect/>
                              <a:tile tx="0" ty="0" sx="100000" sy="100000" flip="none" algn="tl"/>
                            </a:blipFill>
                            <a:ln>
                              <a:noFill/>
                            </a:ln>
                            <a:extLst>
                              <a:ext uri="{91240B29-F687-4F45-9708-019B960494DF}">
                                <a14:hiddenLine xmlns:a14="http://schemas.microsoft.com/office/drawing/2010/main" w="9525" cap="rnd">
                                  <a:solidFill>
                                    <a:srgbClr val="000000"/>
                                  </a:solidFill>
                                  <a:round/>
                                  <a:headEnd/>
                                  <a:tailEnd/>
                                </a14:hiddenLine>
                              </a:ext>
                            </a:extLst>
                          </p:spPr>
                          <p:txBody>
                            <a:bodyPr/>
                            <a:lstStyle/>
                            <a:p>
                              <a:endParaRPr lang="en-SG"/>
                            </a:p>
                          </p:txBody>
                        </p:sp>
                      </p:grpSp>
                    </p:grpSp>
                  </p:grpSp>
                  <p:grpSp>
                    <p:nvGrpSpPr>
                      <p:cNvPr id="64" name="Group 1312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303" y="858"/>
                        <a:ext cx="76" cy="113"/>
                        <a:chOff x="3303" y="858"/>
                        <a:chExt cx="76" cy="113"/>
                      </a:xfrm>
                    </p:grpSpPr>
                    <p:sp>
                      <p:nvSpPr>
                        <p:cNvPr id="66" name="Freeform 131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305" y="859"/>
                          <a:ext cx="68" cy="112"/>
                        </a:xfrm>
                        <a:custGeom>
                          <a:avLst/>
                          <a:gdLst>
                            <a:gd name="T0" fmla="*/ 66 w 68"/>
                            <a:gd name="T1" fmla="*/ 19 h 112"/>
                            <a:gd name="T2" fmla="*/ 67 w 68"/>
                            <a:gd name="T3" fmla="*/ 36 h 112"/>
                            <a:gd name="T4" fmla="*/ 64 w 68"/>
                            <a:gd name="T5" fmla="*/ 43 h 112"/>
                            <a:gd name="T6" fmla="*/ 67 w 68"/>
                            <a:gd name="T7" fmla="*/ 49 h 112"/>
                            <a:gd name="T8" fmla="*/ 66 w 68"/>
                            <a:gd name="T9" fmla="*/ 55 h 112"/>
                            <a:gd name="T10" fmla="*/ 65 w 68"/>
                            <a:gd name="T11" fmla="*/ 64 h 112"/>
                            <a:gd name="T12" fmla="*/ 64 w 68"/>
                            <a:gd name="T13" fmla="*/ 73 h 112"/>
                            <a:gd name="T14" fmla="*/ 65 w 68"/>
                            <a:gd name="T15" fmla="*/ 83 h 112"/>
                            <a:gd name="T16" fmla="*/ 61 w 68"/>
                            <a:gd name="T17" fmla="*/ 89 h 112"/>
                            <a:gd name="T18" fmla="*/ 55 w 68"/>
                            <a:gd name="T19" fmla="*/ 93 h 112"/>
                            <a:gd name="T20" fmla="*/ 57 w 68"/>
                            <a:gd name="T21" fmla="*/ 98 h 112"/>
                            <a:gd name="T22" fmla="*/ 46 w 68"/>
                            <a:gd name="T23" fmla="*/ 111 h 112"/>
                            <a:gd name="T24" fmla="*/ 10 w 68"/>
                            <a:gd name="T25" fmla="*/ 92 h 112"/>
                            <a:gd name="T26" fmla="*/ 8 w 68"/>
                            <a:gd name="T27" fmla="*/ 68 h 112"/>
                            <a:gd name="T28" fmla="*/ 7 w 68"/>
                            <a:gd name="T29" fmla="*/ 65 h 112"/>
                            <a:gd name="T30" fmla="*/ 5 w 68"/>
                            <a:gd name="T31" fmla="*/ 61 h 112"/>
                            <a:gd name="T32" fmla="*/ 2 w 68"/>
                            <a:gd name="T33" fmla="*/ 54 h 112"/>
                            <a:gd name="T34" fmla="*/ 0 w 68"/>
                            <a:gd name="T35" fmla="*/ 41 h 112"/>
                            <a:gd name="T36" fmla="*/ 4 w 68"/>
                            <a:gd name="T37" fmla="*/ 39 h 112"/>
                            <a:gd name="T38" fmla="*/ 3 w 68"/>
                            <a:gd name="T39" fmla="*/ 35 h 112"/>
                            <a:gd name="T40" fmla="*/ 3 w 68"/>
                            <a:gd name="T41" fmla="*/ 26 h 112"/>
                            <a:gd name="T42" fmla="*/ 4 w 68"/>
                            <a:gd name="T43" fmla="*/ 20 h 112"/>
                            <a:gd name="T44" fmla="*/ 7 w 68"/>
                            <a:gd name="T45" fmla="*/ 13 h 112"/>
                            <a:gd name="T46" fmla="*/ 10 w 68"/>
                            <a:gd name="T47" fmla="*/ 8 h 112"/>
                            <a:gd name="T48" fmla="*/ 17 w 68"/>
                            <a:gd name="T49" fmla="*/ 3 h 112"/>
                            <a:gd name="T50" fmla="*/ 24 w 68"/>
                            <a:gd name="T51" fmla="*/ 1 h 112"/>
                            <a:gd name="T52" fmla="*/ 31 w 68"/>
                            <a:gd name="T53" fmla="*/ 0 h 112"/>
                            <a:gd name="T54" fmla="*/ 39 w 68"/>
                            <a:gd name="T55" fmla="*/ 0 h 112"/>
                            <a:gd name="T56" fmla="*/ 46 w 68"/>
                            <a:gd name="T57" fmla="*/ 1 h 112"/>
                            <a:gd name="T58" fmla="*/ 52 w 68"/>
                            <a:gd name="T59" fmla="*/ 2 h 112"/>
                            <a:gd name="T60" fmla="*/ 59 w 68"/>
                            <a:gd name="T61" fmla="*/ 5 h 112"/>
                            <a:gd name="T62" fmla="*/ 62 w 68"/>
                            <a:gd name="T63" fmla="*/ 9 h 112"/>
                            <a:gd name="T64" fmla="*/ 64 w 68"/>
                            <a:gd name="T65" fmla="*/ 12 h 112"/>
                            <a:gd name="T66" fmla="*/ 66 w 68"/>
                            <a:gd name="T67" fmla="*/ 19 h 112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  <a:gd name="T84" fmla="*/ 0 60000 65536"/>
                            <a:gd name="T85" fmla="*/ 0 60000 65536"/>
                            <a:gd name="T86" fmla="*/ 0 60000 65536"/>
                            <a:gd name="T87" fmla="*/ 0 60000 65536"/>
                            <a:gd name="T88" fmla="*/ 0 60000 65536"/>
                            <a:gd name="T89" fmla="*/ 0 60000 65536"/>
                            <a:gd name="T90" fmla="*/ 0 60000 65536"/>
                            <a:gd name="T91" fmla="*/ 0 60000 65536"/>
                            <a:gd name="T92" fmla="*/ 0 60000 65536"/>
                            <a:gd name="T93" fmla="*/ 0 60000 65536"/>
                            <a:gd name="T94" fmla="*/ 0 60000 65536"/>
                            <a:gd name="T95" fmla="*/ 0 60000 65536"/>
                            <a:gd name="T96" fmla="*/ 0 60000 65536"/>
                            <a:gd name="T97" fmla="*/ 0 60000 65536"/>
                            <a:gd name="T98" fmla="*/ 0 60000 65536"/>
                            <a:gd name="T99" fmla="*/ 0 60000 65536"/>
                            <a:gd name="T100" fmla="*/ 0 60000 65536"/>
                            <a:gd name="T101" fmla="*/ 0 60000 65536"/>
                            <a:gd name="T102" fmla="*/ 0 w 68"/>
                            <a:gd name="T103" fmla="*/ 0 h 112"/>
                            <a:gd name="T104" fmla="*/ 68 w 68"/>
                            <a:gd name="T105" fmla="*/ 112 h 112"/>
                          </a:gdLst>
                          <a:ahLst/>
                          <a:cxnLst>
                            <a:cxn ang="T68">
                              <a:pos x="T0" y="T1"/>
                            </a:cxn>
                            <a:cxn ang="T69">
                              <a:pos x="T2" y="T3"/>
                            </a:cxn>
                            <a:cxn ang="T70">
                              <a:pos x="T4" y="T5"/>
                            </a:cxn>
                            <a:cxn ang="T71">
                              <a:pos x="T6" y="T7"/>
                            </a:cxn>
                            <a:cxn ang="T72">
                              <a:pos x="T8" y="T9"/>
                            </a:cxn>
                            <a:cxn ang="T73">
                              <a:pos x="T10" y="T11"/>
                            </a:cxn>
                            <a:cxn ang="T74">
                              <a:pos x="T12" y="T13"/>
                            </a:cxn>
                            <a:cxn ang="T75">
                              <a:pos x="T14" y="T15"/>
                            </a:cxn>
                            <a:cxn ang="T76">
                              <a:pos x="T16" y="T17"/>
                            </a:cxn>
                            <a:cxn ang="T77">
                              <a:pos x="T18" y="T19"/>
                            </a:cxn>
                            <a:cxn ang="T78">
                              <a:pos x="T20" y="T21"/>
                            </a:cxn>
                            <a:cxn ang="T79">
                              <a:pos x="T22" y="T23"/>
                            </a:cxn>
                            <a:cxn ang="T80">
                              <a:pos x="T24" y="T25"/>
                            </a:cxn>
                            <a:cxn ang="T81">
                              <a:pos x="T26" y="T27"/>
                            </a:cxn>
                            <a:cxn ang="T82">
                              <a:pos x="T28" y="T29"/>
                            </a:cxn>
                            <a:cxn ang="T83">
                              <a:pos x="T30" y="T31"/>
                            </a:cxn>
                            <a:cxn ang="T84">
                              <a:pos x="T32" y="T33"/>
                            </a:cxn>
                            <a:cxn ang="T85">
                              <a:pos x="T34" y="T35"/>
                            </a:cxn>
                            <a:cxn ang="T86">
                              <a:pos x="T36" y="T37"/>
                            </a:cxn>
                            <a:cxn ang="T87">
                              <a:pos x="T38" y="T39"/>
                            </a:cxn>
                            <a:cxn ang="T88">
                              <a:pos x="T40" y="T41"/>
                            </a:cxn>
                            <a:cxn ang="T89">
                              <a:pos x="T42" y="T43"/>
                            </a:cxn>
                            <a:cxn ang="T90">
                              <a:pos x="T44" y="T45"/>
                            </a:cxn>
                            <a:cxn ang="T91">
                              <a:pos x="T46" y="T47"/>
                            </a:cxn>
                            <a:cxn ang="T92">
                              <a:pos x="T48" y="T49"/>
                            </a:cxn>
                            <a:cxn ang="T93">
                              <a:pos x="T50" y="T51"/>
                            </a:cxn>
                            <a:cxn ang="T94">
                              <a:pos x="T52" y="T53"/>
                            </a:cxn>
                            <a:cxn ang="T95">
                              <a:pos x="T54" y="T55"/>
                            </a:cxn>
                            <a:cxn ang="T96">
                              <a:pos x="T56" y="T57"/>
                            </a:cxn>
                            <a:cxn ang="T97">
                              <a:pos x="T58" y="T59"/>
                            </a:cxn>
                            <a:cxn ang="T98">
                              <a:pos x="T60" y="T61"/>
                            </a:cxn>
                            <a:cxn ang="T99">
                              <a:pos x="T62" y="T63"/>
                            </a:cxn>
                            <a:cxn ang="T100">
                              <a:pos x="T64" y="T65"/>
                            </a:cxn>
                            <a:cxn ang="T101">
                              <a:pos x="T66" y="T67"/>
                            </a:cxn>
                          </a:cxnLst>
                          <a:rect l="T102" t="T103" r="T104" b="T105"/>
                          <a:pathLst>
                            <a:path w="68" h="112">
                              <a:moveTo>
                                <a:pt x="66" y="19"/>
                              </a:moveTo>
                              <a:lnTo>
                                <a:pt x="67" y="36"/>
                              </a:lnTo>
                              <a:lnTo>
                                <a:pt x="64" y="43"/>
                              </a:lnTo>
                              <a:lnTo>
                                <a:pt x="67" y="49"/>
                              </a:lnTo>
                              <a:lnTo>
                                <a:pt x="66" y="55"/>
                              </a:lnTo>
                              <a:lnTo>
                                <a:pt x="65" y="64"/>
                              </a:lnTo>
                              <a:lnTo>
                                <a:pt x="64" y="73"/>
                              </a:lnTo>
                              <a:lnTo>
                                <a:pt x="65" y="83"/>
                              </a:lnTo>
                              <a:lnTo>
                                <a:pt x="61" y="89"/>
                              </a:lnTo>
                              <a:lnTo>
                                <a:pt x="55" y="93"/>
                              </a:lnTo>
                              <a:lnTo>
                                <a:pt x="57" y="98"/>
                              </a:lnTo>
                              <a:lnTo>
                                <a:pt x="46" y="111"/>
                              </a:lnTo>
                              <a:lnTo>
                                <a:pt x="10" y="92"/>
                              </a:lnTo>
                              <a:lnTo>
                                <a:pt x="8" y="68"/>
                              </a:lnTo>
                              <a:lnTo>
                                <a:pt x="7" y="65"/>
                              </a:lnTo>
                              <a:lnTo>
                                <a:pt x="5" y="61"/>
                              </a:lnTo>
                              <a:lnTo>
                                <a:pt x="2" y="54"/>
                              </a:lnTo>
                              <a:lnTo>
                                <a:pt x="0" y="41"/>
                              </a:lnTo>
                              <a:lnTo>
                                <a:pt x="4" y="39"/>
                              </a:lnTo>
                              <a:lnTo>
                                <a:pt x="3" y="35"/>
                              </a:lnTo>
                              <a:lnTo>
                                <a:pt x="3" y="26"/>
                              </a:lnTo>
                              <a:lnTo>
                                <a:pt x="4" y="20"/>
                              </a:lnTo>
                              <a:lnTo>
                                <a:pt x="7" y="13"/>
                              </a:lnTo>
                              <a:lnTo>
                                <a:pt x="10" y="8"/>
                              </a:lnTo>
                              <a:lnTo>
                                <a:pt x="17" y="3"/>
                              </a:lnTo>
                              <a:lnTo>
                                <a:pt x="24" y="1"/>
                              </a:lnTo>
                              <a:lnTo>
                                <a:pt x="31" y="0"/>
                              </a:lnTo>
                              <a:lnTo>
                                <a:pt x="39" y="0"/>
                              </a:lnTo>
                              <a:lnTo>
                                <a:pt x="46" y="1"/>
                              </a:lnTo>
                              <a:lnTo>
                                <a:pt x="52" y="2"/>
                              </a:lnTo>
                              <a:lnTo>
                                <a:pt x="59" y="5"/>
                              </a:lnTo>
                              <a:lnTo>
                                <a:pt x="62" y="9"/>
                              </a:lnTo>
                              <a:lnTo>
                                <a:pt x="64" y="12"/>
                              </a:lnTo>
                              <a:lnTo>
                                <a:pt x="66" y="19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sp>
                      <p:nvSpPr>
                        <p:cNvPr id="67" name="Freeform 131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312" y="922"/>
                          <a:ext cx="38" cy="29"/>
                        </a:xfrm>
                        <a:custGeom>
                          <a:avLst/>
                          <a:gdLst>
                            <a:gd name="T0" fmla="*/ 3 w 38"/>
                            <a:gd name="T1" fmla="*/ 3 h 29"/>
                            <a:gd name="T2" fmla="*/ 7 w 38"/>
                            <a:gd name="T3" fmla="*/ 2 h 29"/>
                            <a:gd name="T4" fmla="*/ 16 w 38"/>
                            <a:gd name="T5" fmla="*/ 18 h 29"/>
                            <a:gd name="T6" fmla="*/ 37 w 38"/>
                            <a:gd name="T7" fmla="*/ 28 h 29"/>
                            <a:gd name="T8" fmla="*/ 15 w 38"/>
                            <a:gd name="T9" fmla="*/ 21 h 29"/>
                            <a:gd name="T10" fmla="*/ 7 w 38"/>
                            <a:gd name="T11" fmla="*/ 12 h 29"/>
                            <a:gd name="T12" fmla="*/ 2 w 38"/>
                            <a:gd name="T13" fmla="*/ 16 h 29"/>
                            <a:gd name="T14" fmla="*/ 0 w 38"/>
                            <a:gd name="T15" fmla="*/ 0 h 29"/>
                            <a:gd name="T16" fmla="*/ 3 w 38"/>
                            <a:gd name="T17" fmla="*/ 3 h 29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w 38"/>
                            <a:gd name="T28" fmla="*/ 0 h 29"/>
                            <a:gd name="T29" fmla="*/ 38 w 38"/>
                            <a:gd name="T30" fmla="*/ 29 h 29"/>
                          </a:gdLst>
                          <a:ahLst/>
                          <a:cxnLst>
                            <a:cxn ang="T18">
                              <a:pos x="T0" y="T1"/>
                            </a:cxn>
                            <a:cxn ang="T19">
                              <a:pos x="T2" y="T3"/>
                            </a:cxn>
                            <a:cxn ang="T20">
                              <a:pos x="T4" y="T5"/>
                            </a:cxn>
                            <a:cxn ang="T21">
                              <a:pos x="T6" y="T7"/>
                            </a:cxn>
                            <a:cxn ang="T22">
                              <a:pos x="T8" y="T9"/>
                            </a:cxn>
                            <a:cxn ang="T23">
                              <a:pos x="T10" y="T11"/>
                            </a:cxn>
                            <a:cxn ang="T24">
                              <a:pos x="T12" y="T13"/>
                            </a:cxn>
                            <a:cxn ang="T25">
                              <a:pos x="T14" y="T15"/>
                            </a:cxn>
                            <a:cxn ang="T26">
                              <a:pos x="T16" y="T17"/>
                            </a:cxn>
                          </a:cxnLst>
                          <a:rect l="T27" t="T28" r="T29" b="T30"/>
                          <a:pathLst>
                            <a:path w="38" h="29">
                              <a:moveTo>
                                <a:pt x="3" y="3"/>
                              </a:moveTo>
                              <a:lnTo>
                                <a:pt x="7" y="2"/>
                              </a:lnTo>
                              <a:lnTo>
                                <a:pt x="16" y="18"/>
                              </a:lnTo>
                              <a:lnTo>
                                <a:pt x="37" y="28"/>
                              </a:lnTo>
                              <a:lnTo>
                                <a:pt x="15" y="21"/>
                              </a:lnTo>
                              <a:lnTo>
                                <a:pt x="7" y="12"/>
                              </a:lnTo>
                              <a:lnTo>
                                <a:pt x="2" y="16"/>
                              </a:lnTo>
                              <a:lnTo>
                                <a:pt x="0" y="0"/>
                              </a:lnTo>
                              <a:lnTo>
                                <a:pt x="3" y="3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sp>
                      <p:nvSpPr>
                        <p:cNvPr id="68" name="Freeform 131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303" y="858"/>
                          <a:ext cx="76" cy="72"/>
                        </a:xfrm>
                        <a:custGeom>
                          <a:avLst/>
                          <a:gdLst>
                            <a:gd name="T0" fmla="*/ 11 w 76"/>
                            <a:gd name="T1" fmla="*/ 71 h 72"/>
                            <a:gd name="T2" fmla="*/ 5 w 76"/>
                            <a:gd name="T3" fmla="*/ 63 h 72"/>
                            <a:gd name="T4" fmla="*/ 2 w 76"/>
                            <a:gd name="T5" fmla="*/ 52 h 72"/>
                            <a:gd name="T6" fmla="*/ 0 w 76"/>
                            <a:gd name="T7" fmla="*/ 37 h 72"/>
                            <a:gd name="T8" fmla="*/ 0 w 76"/>
                            <a:gd name="T9" fmla="*/ 23 h 72"/>
                            <a:gd name="T10" fmla="*/ 2 w 76"/>
                            <a:gd name="T11" fmla="*/ 12 h 72"/>
                            <a:gd name="T12" fmla="*/ 10 w 76"/>
                            <a:gd name="T13" fmla="*/ 5 h 72"/>
                            <a:gd name="T14" fmla="*/ 18 w 76"/>
                            <a:gd name="T15" fmla="*/ 1 h 72"/>
                            <a:gd name="T16" fmla="*/ 33 w 76"/>
                            <a:gd name="T17" fmla="*/ 0 h 72"/>
                            <a:gd name="T18" fmla="*/ 52 w 76"/>
                            <a:gd name="T19" fmla="*/ 1 h 72"/>
                            <a:gd name="T20" fmla="*/ 64 w 76"/>
                            <a:gd name="T21" fmla="*/ 5 h 72"/>
                            <a:gd name="T22" fmla="*/ 72 w 76"/>
                            <a:gd name="T23" fmla="*/ 6 h 72"/>
                            <a:gd name="T24" fmla="*/ 75 w 76"/>
                            <a:gd name="T25" fmla="*/ 6 h 72"/>
                            <a:gd name="T26" fmla="*/ 71 w 76"/>
                            <a:gd name="T27" fmla="*/ 11 h 72"/>
                            <a:gd name="T28" fmla="*/ 68 w 76"/>
                            <a:gd name="T29" fmla="*/ 18 h 72"/>
                            <a:gd name="T30" fmla="*/ 68 w 76"/>
                            <a:gd name="T31" fmla="*/ 21 h 72"/>
                            <a:gd name="T32" fmla="*/ 61 w 76"/>
                            <a:gd name="T33" fmla="*/ 17 h 72"/>
                            <a:gd name="T34" fmla="*/ 52 w 76"/>
                            <a:gd name="T35" fmla="*/ 16 h 72"/>
                            <a:gd name="T36" fmla="*/ 41 w 76"/>
                            <a:gd name="T37" fmla="*/ 15 h 72"/>
                            <a:gd name="T38" fmla="*/ 34 w 76"/>
                            <a:gd name="T39" fmla="*/ 15 h 72"/>
                            <a:gd name="T40" fmla="*/ 25 w 76"/>
                            <a:gd name="T41" fmla="*/ 15 h 72"/>
                            <a:gd name="T42" fmla="*/ 29 w 76"/>
                            <a:gd name="T43" fmla="*/ 17 h 72"/>
                            <a:gd name="T44" fmla="*/ 29 w 76"/>
                            <a:gd name="T45" fmla="*/ 22 h 72"/>
                            <a:gd name="T46" fmla="*/ 27 w 76"/>
                            <a:gd name="T47" fmla="*/ 27 h 72"/>
                            <a:gd name="T48" fmla="*/ 22 w 76"/>
                            <a:gd name="T49" fmla="*/ 34 h 72"/>
                            <a:gd name="T50" fmla="*/ 20 w 76"/>
                            <a:gd name="T51" fmla="*/ 42 h 72"/>
                            <a:gd name="T52" fmla="*/ 20 w 76"/>
                            <a:gd name="T53" fmla="*/ 52 h 72"/>
                            <a:gd name="T54" fmla="*/ 13 w 76"/>
                            <a:gd name="T55" fmla="*/ 46 h 72"/>
                            <a:gd name="T56" fmla="*/ 13 w 76"/>
                            <a:gd name="T57" fmla="*/ 42 h 72"/>
                            <a:gd name="T58" fmla="*/ 9 w 76"/>
                            <a:gd name="T59" fmla="*/ 40 h 72"/>
                            <a:gd name="T60" fmla="*/ 4 w 76"/>
                            <a:gd name="T61" fmla="*/ 41 h 72"/>
                            <a:gd name="T62" fmla="*/ 3 w 76"/>
                            <a:gd name="T63" fmla="*/ 43 h 72"/>
                            <a:gd name="T64" fmla="*/ 5 w 76"/>
                            <a:gd name="T65" fmla="*/ 57 h 72"/>
                            <a:gd name="T66" fmla="*/ 8 w 76"/>
                            <a:gd name="T67" fmla="*/ 63 h 72"/>
                            <a:gd name="T68" fmla="*/ 11 w 76"/>
                            <a:gd name="T69" fmla="*/ 71 h 72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  <a:gd name="T84" fmla="*/ 0 60000 65536"/>
                            <a:gd name="T85" fmla="*/ 0 60000 65536"/>
                            <a:gd name="T86" fmla="*/ 0 60000 65536"/>
                            <a:gd name="T87" fmla="*/ 0 60000 65536"/>
                            <a:gd name="T88" fmla="*/ 0 60000 65536"/>
                            <a:gd name="T89" fmla="*/ 0 60000 65536"/>
                            <a:gd name="T90" fmla="*/ 0 60000 65536"/>
                            <a:gd name="T91" fmla="*/ 0 60000 65536"/>
                            <a:gd name="T92" fmla="*/ 0 60000 65536"/>
                            <a:gd name="T93" fmla="*/ 0 60000 65536"/>
                            <a:gd name="T94" fmla="*/ 0 60000 65536"/>
                            <a:gd name="T95" fmla="*/ 0 60000 65536"/>
                            <a:gd name="T96" fmla="*/ 0 60000 65536"/>
                            <a:gd name="T97" fmla="*/ 0 60000 65536"/>
                            <a:gd name="T98" fmla="*/ 0 60000 65536"/>
                            <a:gd name="T99" fmla="*/ 0 60000 65536"/>
                            <a:gd name="T100" fmla="*/ 0 60000 65536"/>
                            <a:gd name="T101" fmla="*/ 0 60000 65536"/>
                            <a:gd name="T102" fmla="*/ 0 60000 65536"/>
                            <a:gd name="T103" fmla="*/ 0 60000 65536"/>
                            <a:gd name="T104" fmla="*/ 0 60000 65536"/>
                            <a:gd name="T105" fmla="*/ 0 w 76"/>
                            <a:gd name="T106" fmla="*/ 0 h 72"/>
                            <a:gd name="T107" fmla="*/ 76 w 76"/>
                            <a:gd name="T108" fmla="*/ 72 h 72"/>
                          </a:gdLst>
                          <a:ahLst/>
                          <a:cxnLst>
                            <a:cxn ang="T70">
                              <a:pos x="T0" y="T1"/>
                            </a:cxn>
                            <a:cxn ang="T71">
                              <a:pos x="T2" y="T3"/>
                            </a:cxn>
                            <a:cxn ang="T72">
                              <a:pos x="T4" y="T5"/>
                            </a:cxn>
                            <a:cxn ang="T73">
                              <a:pos x="T6" y="T7"/>
                            </a:cxn>
                            <a:cxn ang="T74">
                              <a:pos x="T8" y="T9"/>
                            </a:cxn>
                            <a:cxn ang="T75">
                              <a:pos x="T10" y="T11"/>
                            </a:cxn>
                            <a:cxn ang="T76">
                              <a:pos x="T12" y="T13"/>
                            </a:cxn>
                            <a:cxn ang="T77">
                              <a:pos x="T14" y="T15"/>
                            </a:cxn>
                            <a:cxn ang="T78">
                              <a:pos x="T16" y="T17"/>
                            </a:cxn>
                            <a:cxn ang="T79">
                              <a:pos x="T18" y="T19"/>
                            </a:cxn>
                            <a:cxn ang="T80">
                              <a:pos x="T20" y="T21"/>
                            </a:cxn>
                            <a:cxn ang="T81">
                              <a:pos x="T22" y="T23"/>
                            </a:cxn>
                            <a:cxn ang="T82">
                              <a:pos x="T24" y="T25"/>
                            </a:cxn>
                            <a:cxn ang="T83">
                              <a:pos x="T26" y="T27"/>
                            </a:cxn>
                            <a:cxn ang="T84">
                              <a:pos x="T28" y="T29"/>
                            </a:cxn>
                            <a:cxn ang="T85">
                              <a:pos x="T30" y="T31"/>
                            </a:cxn>
                            <a:cxn ang="T86">
                              <a:pos x="T32" y="T33"/>
                            </a:cxn>
                            <a:cxn ang="T87">
                              <a:pos x="T34" y="T35"/>
                            </a:cxn>
                            <a:cxn ang="T88">
                              <a:pos x="T36" y="T37"/>
                            </a:cxn>
                            <a:cxn ang="T89">
                              <a:pos x="T38" y="T39"/>
                            </a:cxn>
                            <a:cxn ang="T90">
                              <a:pos x="T40" y="T41"/>
                            </a:cxn>
                            <a:cxn ang="T91">
                              <a:pos x="T42" y="T43"/>
                            </a:cxn>
                            <a:cxn ang="T92">
                              <a:pos x="T44" y="T45"/>
                            </a:cxn>
                            <a:cxn ang="T93">
                              <a:pos x="T46" y="T47"/>
                            </a:cxn>
                            <a:cxn ang="T94">
                              <a:pos x="T48" y="T49"/>
                            </a:cxn>
                            <a:cxn ang="T95">
                              <a:pos x="T50" y="T51"/>
                            </a:cxn>
                            <a:cxn ang="T96">
                              <a:pos x="T52" y="T53"/>
                            </a:cxn>
                            <a:cxn ang="T97">
                              <a:pos x="T54" y="T55"/>
                            </a:cxn>
                            <a:cxn ang="T98">
                              <a:pos x="T56" y="T57"/>
                            </a:cxn>
                            <a:cxn ang="T99">
                              <a:pos x="T58" y="T59"/>
                            </a:cxn>
                            <a:cxn ang="T100">
                              <a:pos x="T60" y="T61"/>
                            </a:cxn>
                            <a:cxn ang="T101">
                              <a:pos x="T62" y="T63"/>
                            </a:cxn>
                            <a:cxn ang="T102">
                              <a:pos x="T64" y="T65"/>
                            </a:cxn>
                            <a:cxn ang="T103">
                              <a:pos x="T66" y="T67"/>
                            </a:cxn>
                            <a:cxn ang="T104">
                              <a:pos x="T68" y="T69"/>
                            </a:cxn>
                          </a:cxnLst>
                          <a:rect l="T105" t="T106" r="T107" b="T108"/>
                          <a:pathLst>
                            <a:path w="76" h="72">
                              <a:moveTo>
                                <a:pt x="11" y="71"/>
                              </a:moveTo>
                              <a:lnTo>
                                <a:pt x="5" y="63"/>
                              </a:lnTo>
                              <a:lnTo>
                                <a:pt x="2" y="52"/>
                              </a:lnTo>
                              <a:lnTo>
                                <a:pt x="0" y="37"/>
                              </a:lnTo>
                              <a:lnTo>
                                <a:pt x="0" y="23"/>
                              </a:lnTo>
                              <a:lnTo>
                                <a:pt x="2" y="12"/>
                              </a:lnTo>
                              <a:lnTo>
                                <a:pt x="10" y="5"/>
                              </a:lnTo>
                              <a:lnTo>
                                <a:pt x="18" y="1"/>
                              </a:lnTo>
                              <a:lnTo>
                                <a:pt x="33" y="0"/>
                              </a:lnTo>
                              <a:lnTo>
                                <a:pt x="52" y="1"/>
                              </a:lnTo>
                              <a:lnTo>
                                <a:pt x="64" y="5"/>
                              </a:lnTo>
                              <a:lnTo>
                                <a:pt x="72" y="6"/>
                              </a:lnTo>
                              <a:lnTo>
                                <a:pt x="75" y="6"/>
                              </a:lnTo>
                              <a:lnTo>
                                <a:pt x="71" y="11"/>
                              </a:lnTo>
                              <a:lnTo>
                                <a:pt x="68" y="18"/>
                              </a:lnTo>
                              <a:lnTo>
                                <a:pt x="68" y="21"/>
                              </a:lnTo>
                              <a:lnTo>
                                <a:pt x="61" y="17"/>
                              </a:lnTo>
                              <a:lnTo>
                                <a:pt x="52" y="16"/>
                              </a:lnTo>
                              <a:lnTo>
                                <a:pt x="41" y="15"/>
                              </a:lnTo>
                              <a:lnTo>
                                <a:pt x="34" y="15"/>
                              </a:lnTo>
                              <a:lnTo>
                                <a:pt x="25" y="15"/>
                              </a:lnTo>
                              <a:lnTo>
                                <a:pt x="29" y="17"/>
                              </a:lnTo>
                              <a:lnTo>
                                <a:pt x="29" y="22"/>
                              </a:lnTo>
                              <a:lnTo>
                                <a:pt x="27" y="27"/>
                              </a:lnTo>
                              <a:lnTo>
                                <a:pt x="22" y="34"/>
                              </a:lnTo>
                              <a:lnTo>
                                <a:pt x="20" y="42"/>
                              </a:lnTo>
                              <a:lnTo>
                                <a:pt x="20" y="52"/>
                              </a:lnTo>
                              <a:lnTo>
                                <a:pt x="13" y="46"/>
                              </a:lnTo>
                              <a:lnTo>
                                <a:pt x="13" y="42"/>
                              </a:lnTo>
                              <a:lnTo>
                                <a:pt x="9" y="40"/>
                              </a:lnTo>
                              <a:lnTo>
                                <a:pt x="4" y="41"/>
                              </a:lnTo>
                              <a:lnTo>
                                <a:pt x="3" y="43"/>
                              </a:lnTo>
                              <a:lnTo>
                                <a:pt x="5" y="57"/>
                              </a:lnTo>
                              <a:lnTo>
                                <a:pt x="8" y="63"/>
                              </a:lnTo>
                              <a:lnTo>
                                <a:pt x="11" y="71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</p:grpSp>
                  <p:sp>
                    <p:nvSpPr>
                      <p:cNvPr id="65" name="Freeform 131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365" y="1111"/>
                        <a:ext cx="66" cy="37"/>
                      </a:xfrm>
                      <a:custGeom>
                        <a:avLst/>
                        <a:gdLst>
                          <a:gd name="T0" fmla="*/ 65 w 66"/>
                          <a:gd name="T1" fmla="*/ 32 h 37"/>
                          <a:gd name="T2" fmla="*/ 50 w 66"/>
                          <a:gd name="T3" fmla="*/ 36 h 37"/>
                          <a:gd name="T4" fmla="*/ 28 w 66"/>
                          <a:gd name="T5" fmla="*/ 33 h 37"/>
                          <a:gd name="T6" fmla="*/ 11 w 66"/>
                          <a:gd name="T7" fmla="*/ 27 h 37"/>
                          <a:gd name="T8" fmla="*/ 0 w 66"/>
                          <a:gd name="T9" fmla="*/ 6 h 37"/>
                          <a:gd name="T10" fmla="*/ 30 w 66"/>
                          <a:gd name="T11" fmla="*/ 9 h 37"/>
                          <a:gd name="T12" fmla="*/ 27 w 66"/>
                          <a:gd name="T13" fmla="*/ 0 h 37"/>
                          <a:gd name="T14" fmla="*/ 41 w 66"/>
                          <a:gd name="T15" fmla="*/ 2 h 37"/>
                          <a:gd name="T16" fmla="*/ 54 w 66"/>
                          <a:gd name="T17" fmla="*/ 9 h 37"/>
                          <a:gd name="T18" fmla="*/ 60 w 66"/>
                          <a:gd name="T19" fmla="*/ 12 h 37"/>
                          <a:gd name="T20" fmla="*/ 65 w 66"/>
                          <a:gd name="T21" fmla="*/ 32 h 37"/>
                          <a:gd name="T22" fmla="*/ 0 60000 65536"/>
                          <a:gd name="T23" fmla="*/ 0 60000 65536"/>
                          <a:gd name="T24" fmla="*/ 0 60000 65536"/>
                          <a:gd name="T25" fmla="*/ 0 60000 65536"/>
                          <a:gd name="T26" fmla="*/ 0 60000 65536"/>
                          <a:gd name="T27" fmla="*/ 0 60000 65536"/>
                          <a:gd name="T28" fmla="*/ 0 60000 65536"/>
                          <a:gd name="T29" fmla="*/ 0 60000 65536"/>
                          <a:gd name="T30" fmla="*/ 0 60000 65536"/>
                          <a:gd name="T31" fmla="*/ 0 60000 65536"/>
                          <a:gd name="T32" fmla="*/ 0 60000 65536"/>
                          <a:gd name="T33" fmla="*/ 0 w 66"/>
                          <a:gd name="T34" fmla="*/ 0 h 37"/>
                          <a:gd name="T35" fmla="*/ 66 w 66"/>
                          <a:gd name="T36" fmla="*/ 37 h 37"/>
                        </a:gdLst>
                        <a:ahLst/>
                        <a:cxnLst>
                          <a:cxn ang="T22">
                            <a:pos x="T0" y="T1"/>
                          </a:cxn>
                          <a:cxn ang="T23">
                            <a:pos x="T2" y="T3"/>
                          </a:cxn>
                          <a:cxn ang="T24">
                            <a:pos x="T4" y="T5"/>
                          </a:cxn>
                          <a:cxn ang="T25">
                            <a:pos x="T6" y="T7"/>
                          </a:cxn>
                          <a:cxn ang="T26">
                            <a:pos x="T8" y="T9"/>
                          </a:cxn>
                          <a:cxn ang="T27">
                            <a:pos x="T10" y="T11"/>
                          </a:cxn>
                          <a:cxn ang="T28">
                            <a:pos x="T12" y="T13"/>
                          </a:cxn>
                          <a:cxn ang="T29">
                            <a:pos x="T14" y="T15"/>
                          </a:cxn>
                          <a:cxn ang="T30">
                            <a:pos x="T16" y="T17"/>
                          </a:cxn>
                          <a:cxn ang="T31">
                            <a:pos x="T18" y="T19"/>
                          </a:cxn>
                          <a:cxn ang="T32">
                            <a:pos x="T20" y="T21"/>
                          </a:cxn>
                        </a:cxnLst>
                        <a:rect l="T33" t="T34" r="T35" b="T36"/>
                        <a:pathLst>
                          <a:path w="66" h="37">
                            <a:moveTo>
                              <a:pt x="65" y="32"/>
                            </a:moveTo>
                            <a:lnTo>
                              <a:pt x="50" y="36"/>
                            </a:lnTo>
                            <a:lnTo>
                              <a:pt x="28" y="33"/>
                            </a:lnTo>
                            <a:lnTo>
                              <a:pt x="11" y="27"/>
                            </a:lnTo>
                            <a:lnTo>
                              <a:pt x="0" y="6"/>
                            </a:lnTo>
                            <a:lnTo>
                              <a:pt x="30" y="9"/>
                            </a:lnTo>
                            <a:lnTo>
                              <a:pt x="27" y="0"/>
                            </a:lnTo>
                            <a:lnTo>
                              <a:pt x="41" y="2"/>
                            </a:lnTo>
                            <a:lnTo>
                              <a:pt x="54" y="9"/>
                            </a:lnTo>
                            <a:lnTo>
                              <a:pt x="60" y="12"/>
                            </a:lnTo>
                            <a:lnTo>
                              <a:pt x="65" y="32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</p:grpSp>
                <p:grpSp>
                  <p:nvGrpSpPr>
                    <p:cNvPr id="21" name="Group 131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2872" y="830"/>
                      <a:ext cx="186" cy="767"/>
                      <a:chOff x="2872" y="830"/>
                      <a:chExt cx="186" cy="767"/>
                    </a:xfrm>
                  </p:grpSpPr>
                  <p:grpSp>
                    <p:nvGrpSpPr>
                      <p:cNvPr id="44" name="Group 131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72" y="1521"/>
                        <a:ext cx="183" cy="76"/>
                        <a:chOff x="2872" y="1521"/>
                        <a:chExt cx="183" cy="76"/>
                      </a:xfrm>
                    </p:grpSpPr>
                    <p:sp>
                      <p:nvSpPr>
                        <p:cNvPr id="61" name="Freeform 131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872" y="1521"/>
                          <a:ext cx="76" cy="47"/>
                        </a:xfrm>
                        <a:custGeom>
                          <a:avLst/>
                          <a:gdLst>
                            <a:gd name="T0" fmla="*/ 38 w 76"/>
                            <a:gd name="T1" fmla="*/ 0 h 47"/>
                            <a:gd name="T2" fmla="*/ 26 w 76"/>
                            <a:gd name="T3" fmla="*/ 12 h 47"/>
                            <a:gd name="T4" fmla="*/ 15 w 76"/>
                            <a:gd name="T5" fmla="*/ 25 h 47"/>
                            <a:gd name="T6" fmla="*/ 1 w 76"/>
                            <a:gd name="T7" fmla="*/ 36 h 47"/>
                            <a:gd name="T8" fmla="*/ 0 w 76"/>
                            <a:gd name="T9" fmla="*/ 42 h 47"/>
                            <a:gd name="T10" fmla="*/ 13 w 76"/>
                            <a:gd name="T11" fmla="*/ 46 h 47"/>
                            <a:gd name="T12" fmla="*/ 27 w 76"/>
                            <a:gd name="T13" fmla="*/ 44 h 47"/>
                            <a:gd name="T14" fmla="*/ 45 w 76"/>
                            <a:gd name="T15" fmla="*/ 36 h 47"/>
                            <a:gd name="T16" fmla="*/ 57 w 76"/>
                            <a:gd name="T17" fmla="*/ 29 h 47"/>
                            <a:gd name="T18" fmla="*/ 71 w 76"/>
                            <a:gd name="T19" fmla="*/ 27 h 47"/>
                            <a:gd name="T20" fmla="*/ 75 w 76"/>
                            <a:gd name="T21" fmla="*/ 24 h 47"/>
                            <a:gd name="T22" fmla="*/ 74 w 76"/>
                            <a:gd name="T23" fmla="*/ 2 h 47"/>
                            <a:gd name="T24" fmla="*/ 38 w 76"/>
                            <a:gd name="T25" fmla="*/ 0 h 47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60000 65536"/>
                            <a:gd name="T37" fmla="*/ 0 60000 65536"/>
                            <a:gd name="T38" fmla="*/ 0 60000 65536"/>
                            <a:gd name="T39" fmla="*/ 0 w 76"/>
                            <a:gd name="T40" fmla="*/ 0 h 47"/>
                            <a:gd name="T41" fmla="*/ 76 w 76"/>
                            <a:gd name="T42" fmla="*/ 47 h 47"/>
                          </a:gdLst>
                          <a:ahLst/>
                          <a:cxnLst>
                            <a:cxn ang="T26">
                              <a:pos x="T0" y="T1"/>
                            </a:cxn>
                            <a:cxn ang="T27">
                              <a:pos x="T2" y="T3"/>
                            </a:cxn>
                            <a:cxn ang="T28">
                              <a:pos x="T4" y="T5"/>
                            </a:cxn>
                            <a:cxn ang="T29">
                              <a:pos x="T6" y="T7"/>
                            </a:cxn>
                            <a:cxn ang="T30">
                              <a:pos x="T8" y="T9"/>
                            </a:cxn>
                            <a:cxn ang="T31">
                              <a:pos x="T10" y="T11"/>
                            </a:cxn>
                            <a:cxn ang="T32">
                              <a:pos x="T12" y="T13"/>
                            </a:cxn>
                            <a:cxn ang="T33">
                              <a:pos x="T14" y="T15"/>
                            </a:cxn>
                            <a:cxn ang="T34">
                              <a:pos x="T16" y="T17"/>
                            </a:cxn>
                            <a:cxn ang="T35">
                              <a:pos x="T18" y="T19"/>
                            </a:cxn>
                            <a:cxn ang="T36">
                              <a:pos x="T20" y="T21"/>
                            </a:cxn>
                            <a:cxn ang="T37">
                              <a:pos x="T22" y="T23"/>
                            </a:cxn>
                            <a:cxn ang="T38">
                              <a:pos x="T24" y="T25"/>
                            </a:cxn>
                          </a:cxnLst>
                          <a:rect l="T39" t="T40" r="T41" b="T42"/>
                          <a:pathLst>
                            <a:path w="76" h="47">
                              <a:moveTo>
                                <a:pt x="38" y="0"/>
                              </a:moveTo>
                              <a:lnTo>
                                <a:pt x="26" y="12"/>
                              </a:lnTo>
                              <a:lnTo>
                                <a:pt x="15" y="25"/>
                              </a:lnTo>
                              <a:lnTo>
                                <a:pt x="1" y="36"/>
                              </a:lnTo>
                              <a:lnTo>
                                <a:pt x="0" y="42"/>
                              </a:lnTo>
                              <a:lnTo>
                                <a:pt x="13" y="46"/>
                              </a:lnTo>
                              <a:lnTo>
                                <a:pt x="27" y="44"/>
                              </a:lnTo>
                              <a:lnTo>
                                <a:pt x="45" y="36"/>
                              </a:lnTo>
                              <a:lnTo>
                                <a:pt x="57" y="29"/>
                              </a:lnTo>
                              <a:lnTo>
                                <a:pt x="71" y="27"/>
                              </a:lnTo>
                              <a:lnTo>
                                <a:pt x="75" y="24"/>
                              </a:lnTo>
                              <a:lnTo>
                                <a:pt x="74" y="2"/>
                              </a:lnTo>
                              <a:lnTo>
                                <a:pt x="38" y="0"/>
                              </a:lnTo>
                            </a:path>
                          </a:pathLst>
                        </a:custGeom>
                        <a:solidFill>
                          <a:srgbClr val="000000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sp>
                      <p:nvSpPr>
                        <p:cNvPr id="62" name="Freeform 132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007" y="1545"/>
                          <a:ext cx="48" cy="52"/>
                        </a:xfrm>
                        <a:custGeom>
                          <a:avLst/>
                          <a:gdLst>
                            <a:gd name="T0" fmla="*/ 0 w 48"/>
                            <a:gd name="T1" fmla="*/ 1 h 52"/>
                            <a:gd name="T2" fmla="*/ 0 w 48"/>
                            <a:gd name="T3" fmla="*/ 14 h 52"/>
                            <a:gd name="T4" fmla="*/ 6 w 48"/>
                            <a:gd name="T5" fmla="*/ 21 h 52"/>
                            <a:gd name="T6" fmla="*/ 8 w 48"/>
                            <a:gd name="T7" fmla="*/ 32 h 52"/>
                            <a:gd name="T8" fmla="*/ 18 w 48"/>
                            <a:gd name="T9" fmla="*/ 43 h 52"/>
                            <a:gd name="T10" fmla="*/ 27 w 48"/>
                            <a:gd name="T11" fmla="*/ 49 h 52"/>
                            <a:gd name="T12" fmla="*/ 35 w 48"/>
                            <a:gd name="T13" fmla="*/ 51 h 52"/>
                            <a:gd name="T14" fmla="*/ 43 w 48"/>
                            <a:gd name="T15" fmla="*/ 50 h 52"/>
                            <a:gd name="T16" fmla="*/ 47 w 48"/>
                            <a:gd name="T17" fmla="*/ 42 h 52"/>
                            <a:gd name="T18" fmla="*/ 46 w 48"/>
                            <a:gd name="T19" fmla="*/ 31 h 52"/>
                            <a:gd name="T20" fmla="*/ 38 w 48"/>
                            <a:gd name="T21" fmla="*/ 18 h 52"/>
                            <a:gd name="T22" fmla="*/ 26 w 48"/>
                            <a:gd name="T23" fmla="*/ 4 h 52"/>
                            <a:gd name="T24" fmla="*/ 26 w 48"/>
                            <a:gd name="T25" fmla="*/ 0 h 52"/>
                            <a:gd name="T26" fmla="*/ 0 w 48"/>
                            <a:gd name="T27" fmla="*/ 1 h 52"/>
                            <a:gd name="T28" fmla="*/ 0 60000 65536"/>
                            <a:gd name="T29" fmla="*/ 0 60000 65536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60000 65536"/>
                            <a:gd name="T37" fmla="*/ 0 60000 65536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w 48"/>
                            <a:gd name="T43" fmla="*/ 0 h 52"/>
                            <a:gd name="T44" fmla="*/ 48 w 48"/>
                            <a:gd name="T45" fmla="*/ 52 h 52"/>
                          </a:gdLst>
                          <a:ahLst/>
                          <a:cxnLst>
                            <a:cxn ang="T28">
                              <a:pos x="T0" y="T1"/>
                            </a:cxn>
                            <a:cxn ang="T29">
                              <a:pos x="T2" y="T3"/>
                            </a:cxn>
                            <a:cxn ang="T30">
                              <a:pos x="T4" y="T5"/>
                            </a:cxn>
                            <a:cxn ang="T31">
                              <a:pos x="T6" y="T7"/>
                            </a:cxn>
                            <a:cxn ang="T32">
                              <a:pos x="T8" y="T9"/>
                            </a:cxn>
                            <a:cxn ang="T33">
                              <a:pos x="T10" y="T11"/>
                            </a:cxn>
                            <a:cxn ang="T34">
                              <a:pos x="T12" y="T13"/>
                            </a:cxn>
                            <a:cxn ang="T35">
                              <a:pos x="T14" y="T15"/>
                            </a:cxn>
                            <a:cxn ang="T36">
                              <a:pos x="T16" y="T17"/>
                            </a:cxn>
                            <a:cxn ang="T37">
                              <a:pos x="T18" y="T19"/>
                            </a:cxn>
                            <a:cxn ang="T38">
                              <a:pos x="T20" y="T21"/>
                            </a:cxn>
                            <a:cxn ang="T39">
                              <a:pos x="T22" y="T23"/>
                            </a:cxn>
                            <a:cxn ang="T40">
                              <a:pos x="T24" y="T25"/>
                            </a:cxn>
                            <a:cxn ang="T41">
                              <a:pos x="T26" y="T27"/>
                            </a:cxn>
                          </a:cxnLst>
                          <a:rect l="T42" t="T43" r="T44" b="T45"/>
                          <a:pathLst>
                            <a:path w="48" h="52">
                              <a:moveTo>
                                <a:pt x="0" y="1"/>
                              </a:moveTo>
                              <a:lnTo>
                                <a:pt x="0" y="14"/>
                              </a:lnTo>
                              <a:lnTo>
                                <a:pt x="6" y="21"/>
                              </a:lnTo>
                              <a:lnTo>
                                <a:pt x="8" y="32"/>
                              </a:lnTo>
                              <a:lnTo>
                                <a:pt x="18" y="43"/>
                              </a:lnTo>
                              <a:lnTo>
                                <a:pt x="27" y="49"/>
                              </a:lnTo>
                              <a:lnTo>
                                <a:pt x="35" y="51"/>
                              </a:lnTo>
                              <a:lnTo>
                                <a:pt x="43" y="50"/>
                              </a:lnTo>
                              <a:lnTo>
                                <a:pt x="47" y="42"/>
                              </a:lnTo>
                              <a:lnTo>
                                <a:pt x="46" y="31"/>
                              </a:lnTo>
                              <a:lnTo>
                                <a:pt x="38" y="18"/>
                              </a:lnTo>
                              <a:lnTo>
                                <a:pt x="26" y="4"/>
                              </a:lnTo>
                              <a:lnTo>
                                <a:pt x="26" y="0"/>
                              </a:lnTo>
                              <a:lnTo>
                                <a:pt x="0" y="1"/>
                              </a:lnTo>
                            </a:path>
                          </a:pathLst>
                        </a:custGeom>
                        <a:solidFill>
                          <a:srgbClr val="000000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</p:grpSp>
                  <p:grpSp>
                    <p:nvGrpSpPr>
                      <p:cNvPr id="45" name="Group 132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890" y="927"/>
                        <a:ext cx="168" cy="620"/>
                        <a:chOff x="2890" y="927"/>
                        <a:chExt cx="168" cy="620"/>
                      </a:xfrm>
                    </p:grpSpPr>
                    <p:sp>
                      <p:nvSpPr>
                        <p:cNvPr id="50" name="Freeform 132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894" y="1247"/>
                          <a:ext cx="24" cy="58"/>
                        </a:xfrm>
                        <a:custGeom>
                          <a:avLst/>
                          <a:gdLst>
                            <a:gd name="T0" fmla="*/ 1 w 24"/>
                            <a:gd name="T1" fmla="*/ 0 h 58"/>
                            <a:gd name="T2" fmla="*/ 0 w 24"/>
                            <a:gd name="T3" fmla="*/ 32 h 58"/>
                            <a:gd name="T4" fmla="*/ 12 w 24"/>
                            <a:gd name="T5" fmla="*/ 51 h 58"/>
                            <a:gd name="T6" fmla="*/ 18 w 24"/>
                            <a:gd name="T7" fmla="*/ 57 h 58"/>
                            <a:gd name="T8" fmla="*/ 17 w 24"/>
                            <a:gd name="T9" fmla="*/ 30 h 58"/>
                            <a:gd name="T10" fmla="*/ 19 w 24"/>
                            <a:gd name="T11" fmla="*/ 33 h 58"/>
                            <a:gd name="T12" fmla="*/ 22 w 24"/>
                            <a:gd name="T13" fmla="*/ 41 h 58"/>
                            <a:gd name="T14" fmla="*/ 23 w 24"/>
                            <a:gd name="T15" fmla="*/ 32 h 58"/>
                            <a:gd name="T16" fmla="*/ 20 w 24"/>
                            <a:gd name="T17" fmla="*/ 15 h 58"/>
                            <a:gd name="T18" fmla="*/ 12 w 24"/>
                            <a:gd name="T19" fmla="*/ 0 h 58"/>
                            <a:gd name="T20" fmla="*/ 1 w 24"/>
                            <a:gd name="T21" fmla="*/ 0 h 58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60000 65536"/>
                            <a:gd name="T31" fmla="*/ 0 60000 65536"/>
                            <a:gd name="T32" fmla="*/ 0 60000 65536"/>
                            <a:gd name="T33" fmla="*/ 0 w 24"/>
                            <a:gd name="T34" fmla="*/ 0 h 58"/>
                            <a:gd name="T35" fmla="*/ 24 w 24"/>
                            <a:gd name="T36" fmla="*/ 58 h 58"/>
                          </a:gdLst>
                          <a:ahLst/>
                          <a:cxnLst>
                            <a:cxn ang="T22">
                              <a:pos x="T0" y="T1"/>
                            </a:cxn>
                            <a:cxn ang="T23">
                              <a:pos x="T2" y="T3"/>
                            </a:cxn>
                            <a:cxn ang="T24">
                              <a:pos x="T4" y="T5"/>
                            </a:cxn>
                            <a:cxn ang="T25">
                              <a:pos x="T6" y="T7"/>
                            </a:cxn>
                            <a:cxn ang="T26">
                              <a:pos x="T8" y="T9"/>
                            </a:cxn>
                            <a:cxn ang="T27">
                              <a:pos x="T10" y="T11"/>
                            </a:cxn>
                            <a:cxn ang="T28">
                              <a:pos x="T12" y="T13"/>
                            </a:cxn>
                            <a:cxn ang="T29">
                              <a:pos x="T14" y="T15"/>
                            </a:cxn>
                            <a:cxn ang="T30">
                              <a:pos x="T16" y="T17"/>
                            </a:cxn>
                            <a:cxn ang="T31">
                              <a:pos x="T18" y="T19"/>
                            </a:cxn>
                            <a:cxn ang="T32">
                              <a:pos x="T20" y="T21"/>
                            </a:cxn>
                          </a:cxnLst>
                          <a:rect l="T33" t="T34" r="T35" b="T36"/>
                          <a:pathLst>
                            <a:path w="24" h="58">
                              <a:moveTo>
                                <a:pt x="1" y="0"/>
                              </a:moveTo>
                              <a:lnTo>
                                <a:pt x="0" y="32"/>
                              </a:lnTo>
                              <a:lnTo>
                                <a:pt x="12" y="51"/>
                              </a:lnTo>
                              <a:lnTo>
                                <a:pt x="18" y="57"/>
                              </a:lnTo>
                              <a:lnTo>
                                <a:pt x="17" y="30"/>
                              </a:lnTo>
                              <a:lnTo>
                                <a:pt x="19" y="33"/>
                              </a:lnTo>
                              <a:lnTo>
                                <a:pt x="22" y="41"/>
                              </a:lnTo>
                              <a:lnTo>
                                <a:pt x="23" y="32"/>
                              </a:lnTo>
                              <a:lnTo>
                                <a:pt x="20" y="15"/>
                              </a:lnTo>
                              <a:lnTo>
                                <a:pt x="12" y="0"/>
                              </a:lnTo>
                              <a:lnTo>
                                <a:pt x="1" y="0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sp>
                      <p:nvSpPr>
                        <p:cNvPr id="51" name="Freeform 132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905" y="1122"/>
                          <a:ext cx="132" cy="425"/>
                        </a:xfrm>
                        <a:custGeom>
                          <a:avLst/>
                          <a:gdLst>
                            <a:gd name="T0" fmla="*/ 2 w 132"/>
                            <a:gd name="T1" fmla="*/ 0 h 425"/>
                            <a:gd name="T2" fmla="*/ 0 w 132"/>
                            <a:gd name="T3" fmla="*/ 230 h 425"/>
                            <a:gd name="T4" fmla="*/ 2 w 132"/>
                            <a:gd name="T5" fmla="*/ 401 h 425"/>
                            <a:gd name="T6" fmla="*/ 41 w 132"/>
                            <a:gd name="T7" fmla="*/ 409 h 425"/>
                            <a:gd name="T8" fmla="*/ 47 w 132"/>
                            <a:gd name="T9" fmla="*/ 269 h 425"/>
                            <a:gd name="T10" fmla="*/ 42 w 132"/>
                            <a:gd name="T11" fmla="*/ 255 h 425"/>
                            <a:gd name="T12" fmla="*/ 47 w 132"/>
                            <a:gd name="T13" fmla="*/ 248 h 425"/>
                            <a:gd name="T14" fmla="*/ 47 w 132"/>
                            <a:gd name="T15" fmla="*/ 162 h 425"/>
                            <a:gd name="T16" fmla="*/ 56 w 132"/>
                            <a:gd name="T17" fmla="*/ 189 h 425"/>
                            <a:gd name="T18" fmla="*/ 78 w 132"/>
                            <a:gd name="T19" fmla="*/ 305 h 425"/>
                            <a:gd name="T20" fmla="*/ 98 w 132"/>
                            <a:gd name="T21" fmla="*/ 424 h 425"/>
                            <a:gd name="T22" fmla="*/ 131 w 132"/>
                            <a:gd name="T23" fmla="*/ 424 h 425"/>
                            <a:gd name="T24" fmla="*/ 116 w 132"/>
                            <a:gd name="T25" fmla="*/ 264 h 425"/>
                            <a:gd name="T26" fmla="*/ 110 w 132"/>
                            <a:gd name="T27" fmla="*/ 130 h 425"/>
                            <a:gd name="T28" fmla="*/ 113 w 132"/>
                            <a:gd name="T29" fmla="*/ 3 h 425"/>
                            <a:gd name="T30" fmla="*/ 2 w 132"/>
                            <a:gd name="T31" fmla="*/ 0 h 425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60000 65536"/>
                            <a:gd name="T37" fmla="*/ 0 60000 65536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60000 65536"/>
                            <a:gd name="T43" fmla="*/ 0 60000 65536"/>
                            <a:gd name="T44" fmla="*/ 0 60000 65536"/>
                            <a:gd name="T45" fmla="*/ 0 60000 65536"/>
                            <a:gd name="T46" fmla="*/ 0 60000 65536"/>
                            <a:gd name="T47" fmla="*/ 0 60000 65536"/>
                            <a:gd name="T48" fmla="*/ 0 w 132"/>
                            <a:gd name="T49" fmla="*/ 0 h 425"/>
                            <a:gd name="T50" fmla="*/ 132 w 132"/>
                            <a:gd name="T51" fmla="*/ 425 h 425"/>
                          </a:gdLst>
                          <a:ahLst/>
                          <a:cxnLst>
                            <a:cxn ang="T32">
                              <a:pos x="T0" y="T1"/>
                            </a:cxn>
                            <a:cxn ang="T33">
                              <a:pos x="T2" y="T3"/>
                            </a:cxn>
                            <a:cxn ang="T34">
                              <a:pos x="T4" y="T5"/>
                            </a:cxn>
                            <a:cxn ang="T35">
                              <a:pos x="T6" y="T7"/>
                            </a:cxn>
                            <a:cxn ang="T36">
                              <a:pos x="T8" y="T9"/>
                            </a:cxn>
                            <a:cxn ang="T37">
                              <a:pos x="T10" y="T11"/>
                            </a:cxn>
                            <a:cxn ang="T38">
                              <a:pos x="T12" y="T13"/>
                            </a:cxn>
                            <a:cxn ang="T39">
                              <a:pos x="T14" y="T15"/>
                            </a:cxn>
                            <a:cxn ang="T40">
                              <a:pos x="T16" y="T17"/>
                            </a:cxn>
                            <a:cxn ang="T41">
                              <a:pos x="T18" y="T19"/>
                            </a:cxn>
                            <a:cxn ang="T42">
                              <a:pos x="T20" y="T21"/>
                            </a:cxn>
                            <a:cxn ang="T43">
                              <a:pos x="T22" y="T23"/>
                            </a:cxn>
                            <a:cxn ang="T44">
                              <a:pos x="T24" y="T25"/>
                            </a:cxn>
                            <a:cxn ang="T45">
                              <a:pos x="T26" y="T27"/>
                            </a:cxn>
                            <a:cxn ang="T46">
                              <a:pos x="T28" y="T29"/>
                            </a:cxn>
                            <a:cxn ang="T47">
                              <a:pos x="T30" y="T31"/>
                            </a:cxn>
                          </a:cxnLst>
                          <a:rect l="T48" t="T49" r="T50" b="T51"/>
                          <a:pathLst>
                            <a:path w="132" h="425">
                              <a:moveTo>
                                <a:pt x="2" y="0"/>
                              </a:moveTo>
                              <a:lnTo>
                                <a:pt x="0" y="230"/>
                              </a:lnTo>
                              <a:lnTo>
                                <a:pt x="2" y="401"/>
                              </a:lnTo>
                              <a:lnTo>
                                <a:pt x="41" y="409"/>
                              </a:lnTo>
                              <a:lnTo>
                                <a:pt x="47" y="269"/>
                              </a:lnTo>
                              <a:lnTo>
                                <a:pt x="42" y="255"/>
                              </a:lnTo>
                              <a:lnTo>
                                <a:pt x="47" y="248"/>
                              </a:lnTo>
                              <a:lnTo>
                                <a:pt x="47" y="162"/>
                              </a:lnTo>
                              <a:lnTo>
                                <a:pt x="56" y="189"/>
                              </a:lnTo>
                              <a:lnTo>
                                <a:pt x="78" y="305"/>
                              </a:lnTo>
                              <a:lnTo>
                                <a:pt x="98" y="424"/>
                              </a:lnTo>
                              <a:lnTo>
                                <a:pt x="131" y="424"/>
                              </a:lnTo>
                              <a:lnTo>
                                <a:pt x="116" y="264"/>
                              </a:lnTo>
                              <a:lnTo>
                                <a:pt x="110" y="130"/>
                              </a:lnTo>
                              <a:lnTo>
                                <a:pt x="113" y="3"/>
                              </a:lnTo>
                              <a:lnTo>
                                <a:pt x="2" y="0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sp>
                      <p:nvSpPr>
                        <p:cNvPr id="52" name="Freeform 132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890" y="927"/>
                          <a:ext cx="168" cy="325"/>
                        </a:xfrm>
                        <a:custGeom>
                          <a:avLst/>
                          <a:gdLst>
                            <a:gd name="T0" fmla="*/ 55 w 168"/>
                            <a:gd name="T1" fmla="*/ 4 h 325"/>
                            <a:gd name="T2" fmla="*/ 5 w 168"/>
                            <a:gd name="T3" fmla="*/ 43 h 325"/>
                            <a:gd name="T4" fmla="*/ 1 w 168"/>
                            <a:gd name="T5" fmla="*/ 147 h 325"/>
                            <a:gd name="T6" fmla="*/ 0 w 168"/>
                            <a:gd name="T7" fmla="*/ 200 h 325"/>
                            <a:gd name="T8" fmla="*/ 3 w 168"/>
                            <a:gd name="T9" fmla="*/ 324 h 325"/>
                            <a:gd name="T10" fmla="*/ 15 w 168"/>
                            <a:gd name="T11" fmla="*/ 324 h 325"/>
                            <a:gd name="T12" fmla="*/ 20 w 168"/>
                            <a:gd name="T13" fmla="*/ 197 h 325"/>
                            <a:gd name="T14" fmla="*/ 127 w 168"/>
                            <a:gd name="T15" fmla="*/ 197 h 325"/>
                            <a:gd name="T16" fmla="*/ 130 w 168"/>
                            <a:gd name="T17" fmla="*/ 165 h 325"/>
                            <a:gd name="T18" fmla="*/ 133 w 168"/>
                            <a:gd name="T19" fmla="*/ 187 h 325"/>
                            <a:gd name="T20" fmla="*/ 126 w 168"/>
                            <a:gd name="T21" fmla="*/ 235 h 325"/>
                            <a:gd name="T22" fmla="*/ 119 w 168"/>
                            <a:gd name="T23" fmla="*/ 307 h 325"/>
                            <a:gd name="T24" fmla="*/ 137 w 168"/>
                            <a:gd name="T25" fmla="*/ 312 h 325"/>
                            <a:gd name="T26" fmla="*/ 167 w 168"/>
                            <a:gd name="T27" fmla="*/ 185 h 325"/>
                            <a:gd name="T28" fmla="*/ 148 w 168"/>
                            <a:gd name="T29" fmla="*/ 36 h 325"/>
                            <a:gd name="T30" fmla="*/ 91 w 168"/>
                            <a:gd name="T31" fmla="*/ 0 h 325"/>
                            <a:gd name="T32" fmla="*/ 66 w 168"/>
                            <a:gd name="T33" fmla="*/ 16 h 325"/>
                            <a:gd name="T34" fmla="*/ 55 w 168"/>
                            <a:gd name="T35" fmla="*/ 4 h 325"/>
                            <a:gd name="T36" fmla="*/ 0 60000 65536"/>
                            <a:gd name="T37" fmla="*/ 0 60000 65536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60000 65536"/>
                            <a:gd name="T43" fmla="*/ 0 60000 65536"/>
                            <a:gd name="T44" fmla="*/ 0 60000 65536"/>
                            <a:gd name="T45" fmla="*/ 0 60000 65536"/>
                            <a:gd name="T46" fmla="*/ 0 60000 65536"/>
                            <a:gd name="T47" fmla="*/ 0 60000 65536"/>
                            <a:gd name="T48" fmla="*/ 0 60000 65536"/>
                            <a:gd name="T49" fmla="*/ 0 60000 65536"/>
                            <a:gd name="T50" fmla="*/ 0 60000 65536"/>
                            <a:gd name="T51" fmla="*/ 0 60000 65536"/>
                            <a:gd name="T52" fmla="*/ 0 60000 65536"/>
                            <a:gd name="T53" fmla="*/ 0 60000 65536"/>
                            <a:gd name="T54" fmla="*/ 0 w 168"/>
                            <a:gd name="T55" fmla="*/ 0 h 325"/>
                            <a:gd name="T56" fmla="*/ 168 w 168"/>
                            <a:gd name="T57" fmla="*/ 325 h 325"/>
                          </a:gdLst>
                          <a:ahLst/>
                          <a:cxnLst>
                            <a:cxn ang="T36">
                              <a:pos x="T0" y="T1"/>
                            </a:cxn>
                            <a:cxn ang="T37">
                              <a:pos x="T2" y="T3"/>
                            </a:cxn>
                            <a:cxn ang="T38">
                              <a:pos x="T4" y="T5"/>
                            </a:cxn>
                            <a:cxn ang="T39">
                              <a:pos x="T6" y="T7"/>
                            </a:cxn>
                            <a:cxn ang="T40">
                              <a:pos x="T8" y="T9"/>
                            </a:cxn>
                            <a:cxn ang="T41">
                              <a:pos x="T10" y="T11"/>
                            </a:cxn>
                            <a:cxn ang="T42">
                              <a:pos x="T12" y="T13"/>
                            </a:cxn>
                            <a:cxn ang="T43">
                              <a:pos x="T14" y="T15"/>
                            </a:cxn>
                            <a:cxn ang="T44">
                              <a:pos x="T16" y="T17"/>
                            </a:cxn>
                            <a:cxn ang="T45">
                              <a:pos x="T18" y="T19"/>
                            </a:cxn>
                            <a:cxn ang="T46">
                              <a:pos x="T20" y="T21"/>
                            </a:cxn>
                            <a:cxn ang="T47">
                              <a:pos x="T22" y="T23"/>
                            </a:cxn>
                            <a:cxn ang="T48">
                              <a:pos x="T24" y="T25"/>
                            </a:cxn>
                            <a:cxn ang="T49">
                              <a:pos x="T26" y="T27"/>
                            </a:cxn>
                            <a:cxn ang="T50">
                              <a:pos x="T28" y="T29"/>
                            </a:cxn>
                            <a:cxn ang="T51">
                              <a:pos x="T30" y="T31"/>
                            </a:cxn>
                            <a:cxn ang="T52">
                              <a:pos x="T32" y="T33"/>
                            </a:cxn>
                            <a:cxn ang="T53">
                              <a:pos x="T34" y="T35"/>
                            </a:cxn>
                          </a:cxnLst>
                          <a:rect l="T54" t="T55" r="T56" b="T57"/>
                          <a:pathLst>
                            <a:path w="168" h="325">
                              <a:moveTo>
                                <a:pt x="55" y="4"/>
                              </a:moveTo>
                              <a:lnTo>
                                <a:pt x="5" y="43"/>
                              </a:lnTo>
                              <a:lnTo>
                                <a:pt x="1" y="147"/>
                              </a:lnTo>
                              <a:lnTo>
                                <a:pt x="0" y="200"/>
                              </a:lnTo>
                              <a:lnTo>
                                <a:pt x="3" y="324"/>
                              </a:lnTo>
                              <a:lnTo>
                                <a:pt x="15" y="324"/>
                              </a:lnTo>
                              <a:lnTo>
                                <a:pt x="20" y="197"/>
                              </a:lnTo>
                              <a:lnTo>
                                <a:pt x="127" y="197"/>
                              </a:lnTo>
                              <a:lnTo>
                                <a:pt x="130" y="165"/>
                              </a:lnTo>
                              <a:lnTo>
                                <a:pt x="133" y="187"/>
                              </a:lnTo>
                              <a:lnTo>
                                <a:pt x="126" y="235"/>
                              </a:lnTo>
                              <a:lnTo>
                                <a:pt x="119" y="307"/>
                              </a:lnTo>
                              <a:lnTo>
                                <a:pt x="137" y="312"/>
                              </a:lnTo>
                              <a:lnTo>
                                <a:pt x="167" y="185"/>
                              </a:lnTo>
                              <a:lnTo>
                                <a:pt x="148" y="36"/>
                              </a:lnTo>
                              <a:lnTo>
                                <a:pt x="91" y="0"/>
                              </a:lnTo>
                              <a:lnTo>
                                <a:pt x="66" y="16"/>
                              </a:lnTo>
                              <a:lnTo>
                                <a:pt x="55" y="4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sp>
                      <p:nvSpPr>
                        <p:cNvPr id="53" name="Freeform 132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004" y="1232"/>
                          <a:ext cx="26" cy="55"/>
                        </a:xfrm>
                        <a:custGeom>
                          <a:avLst/>
                          <a:gdLst>
                            <a:gd name="T0" fmla="*/ 7 w 26"/>
                            <a:gd name="T1" fmla="*/ 0 h 55"/>
                            <a:gd name="T2" fmla="*/ 0 w 26"/>
                            <a:gd name="T3" fmla="*/ 28 h 55"/>
                            <a:gd name="T4" fmla="*/ 13 w 26"/>
                            <a:gd name="T5" fmla="*/ 54 h 55"/>
                            <a:gd name="T6" fmla="*/ 17 w 26"/>
                            <a:gd name="T7" fmla="*/ 51 h 55"/>
                            <a:gd name="T8" fmla="*/ 25 w 26"/>
                            <a:gd name="T9" fmla="*/ 48 h 55"/>
                            <a:gd name="T10" fmla="*/ 22 w 26"/>
                            <a:gd name="T11" fmla="*/ 40 h 55"/>
                            <a:gd name="T12" fmla="*/ 21 w 26"/>
                            <a:gd name="T13" fmla="*/ 30 h 55"/>
                            <a:gd name="T14" fmla="*/ 25 w 26"/>
                            <a:gd name="T15" fmla="*/ 20 h 55"/>
                            <a:gd name="T16" fmla="*/ 22 w 26"/>
                            <a:gd name="T17" fmla="*/ 2 h 55"/>
                            <a:gd name="T18" fmla="*/ 7 w 26"/>
                            <a:gd name="T19" fmla="*/ 0 h 55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w 26"/>
                            <a:gd name="T31" fmla="*/ 0 h 55"/>
                            <a:gd name="T32" fmla="*/ 26 w 26"/>
                            <a:gd name="T33" fmla="*/ 55 h 55"/>
                          </a:gdLst>
                          <a:ahLst/>
                          <a:cxnLst>
                            <a:cxn ang="T20">
                              <a:pos x="T0" y="T1"/>
                            </a:cxn>
                            <a:cxn ang="T21">
                              <a:pos x="T2" y="T3"/>
                            </a:cxn>
                            <a:cxn ang="T22">
                              <a:pos x="T4" y="T5"/>
                            </a:cxn>
                            <a:cxn ang="T23">
                              <a:pos x="T6" y="T7"/>
                            </a:cxn>
                            <a:cxn ang="T24">
                              <a:pos x="T8" y="T9"/>
                            </a:cxn>
                            <a:cxn ang="T25">
                              <a:pos x="T10" y="T11"/>
                            </a:cxn>
                            <a:cxn ang="T26">
                              <a:pos x="T12" y="T13"/>
                            </a:cxn>
                            <a:cxn ang="T27">
                              <a:pos x="T14" y="T15"/>
                            </a:cxn>
                            <a:cxn ang="T28">
                              <a:pos x="T16" y="T17"/>
                            </a:cxn>
                            <a:cxn ang="T29">
                              <a:pos x="T18" y="T19"/>
                            </a:cxn>
                          </a:cxnLst>
                          <a:rect l="T30" t="T31" r="T32" b="T33"/>
                          <a:pathLst>
                            <a:path w="26" h="55">
                              <a:moveTo>
                                <a:pt x="7" y="0"/>
                              </a:moveTo>
                              <a:lnTo>
                                <a:pt x="0" y="28"/>
                              </a:lnTo>
                              <a:lnTo>
                                <a:pt x="13" y="54"/>
                              </a:lnTo>
                              <a:lnTo>
                                <a:pt x="17" y="51"/>
                              </a:lnTo>
                              <a:lnTo>
                                <a:pt x="25" y="48"/>
                              </a:lnTo>
                              <a:lnTo>
                                <a:pt x="22" y="40"/>
                              </a:lnTo>
                              <a:lnTo>
                                <a:pt x="21" y="30"/>
                              </a:lnTo>
                              <a:lnTo>
                                <a:pt x="25" y="20"/>
                              </a:lnTo>
                              <a:lnTo>
                                <a:pt x="22" y="2"/>
                              </a:lnTo>
                              <a:lnTo>
                                <a:pt x="7" y="0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grpSp>
                      <p:nvGrpSpPr>
                        <p:cNvPr id="54" name="Group 1326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2911" y="933"/>
                          <a:ext cx="107" cy="202"/>
                          <a:chOff x="2911" y="933"/>
                          <a:chExt cx="107" cy="202"/>
                        </a:xfrm>
                      </p:grpSpPr>
                      <p:grpSp>
                        <p:nvGrpSpPr>
                          <p:cNvPr id="55" name="Group 1327"/>
                          <p:cNvGrpSpPr>
                            <a:grpSpLocks/>
                          </p:cNvGrpSpPr>
                          <p:nvPr/>
                        </p:nvGrpSpPr>
                        <p:grpSpPr bwMode="auto">
                          <a:xfrm>
                            <a:off x="2911" y="933"/>
                            <a:ext cx="107" cy="202"/>
                            <a:chOff x="2911" y="933"/>
                            <a:chExt cx="107" cy="202"/>
                          </a:xfrm>
                        </p:grpSpPr>
                        <p:grpSp>
                          <p:nvGrpSpPr>
                            <p:cNvPr id="57" name="Group 1328"/>
                            <p:cNvGrpSpPr>
                              <a:grpSpLocks/>
                            </p:cNvGrpSpPr>
                            <p:nvPr/>
                          </p:nvGrpSpPr>
                          <p:grpSpPr bwMode="auto">
                            <a:xfrm>
                              <a:off x="2911" y="1124"/>
                              <a:ext cx="107" cy="11"/>
                              <a:chOff x="2911" y="1124"/>
                              <a:chExt cx="107" cy="11"/>
                            </a:xfrm>
                          </p:grpSpPr>
                          <p:sp>
                            <p:nvSpPr>
                              <p:cNvPr id="59" name="Line 1329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2911" y="1134"/>
                                <a:ext cx="107" cy="1"/>
                              </a:xfrm>
                              <a:prstGeom prst="line">
                                <a:avLst/>
                              </a:prstGeom>
                              <a:noFill/>
                              <a:ln w="12700">
                                <a:solidFill>
                                  <a:srgbClr val="000000"/>
                                </a:solidFill>
                                <a:round/>
                                <a:headEnd type="none" w="sm" len="sm"/>
                                <a:tailEnd type="none" w="sm" len="sm"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noFill/>
                                  </a14:hiddenFill>
                                </a:ext>
                              </a:extLst>
                            </p:spPr>
                            <p:txBody>
                              <a:bodyPr wrap="none" anchor="ctr"/>
                              <a:lstStyle/>
                              <a:p>
                                <a:endParaRPr lang="en-SG"/>
                              </a:p>
                            </p:txBody>
                          </p:sp>
                          <p:sp>
                            <p:nvSpPr>
                              <p:cNvPr id="60" name="Line 1330"/>
                              <p:cNvSpPr>
                                <a:spLocks noChangeShapeType="1"/>
                              </p:cNvSpPr>
                              <p:nvPr/>
                            </p:nvSpPr>
                            <p:spPr bwMode="auto">
                              <a:xfrm>
                                <a:off x="2911" y="1124"/>
                                <a:ext cx="107" cy="1"/>
                              </a:xfrm>
                              <a:prstGeom prst="line">
                                <a:avLst/>
                              </a:prstGeom>
                              <a:noFill/>
                              <a:ln w="12700">
                                <a:solidFill>
                                  <a:srgbClr val="000000"/>
                                </a:solidFill>
                                <a:round/>
                                <a:headEnd type="none" w="sm" len="sm"/>
                                <a:tailEnd type="none" w="sm" len="sm"/>
                              </a:ln>
                              <a:extLst>
                                <a:ext uri="{909E8E84-426E-40DD-AFC4-6F175D3DCCD1}">
                                  <a14:hiddenFill xmlns:a14="http://schemas.microsoft.com/office/drawing/2010/main">
                                    <a:noFill/>
                                  </a14:hiddenFill>
                                </a:ext>
                              </a:extLst>
                            </p:spPr>
                            <p:txBody>
                              <a:bodyPr wrap="none" anchor="ctr"/>
                              <a:lstStyle/>
                              <a:p>
                                <a:endParaRPr lang="en-SG"/>
                              </a:p>
                            </p:txBody>
                          </p:sp>
                        </p:grpSp>
                        <p:sp>
                          <p:nvSpPr>
                            <p:cNvPr id="58" name="Freeform 1331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2940" y="933"/>
                              <a:ext cx="50" cy="30"/>
                            </a:xfrm>
                            <a:custGeom>
                              <a:avLst/>
                              <a:gdLst>
                                <a:gd name="T0" fmla="*/ 0 w 50"/>
                                <a:gd name="T1" fmla="*/ 3 h 30"/>
                                <a:gd name="T2" fmla="*/ 2 w 50"/>
                                <a:gd name="T3" fmla="*/ 29 h 30"/>
                                <a:gd name="T4" fmla="*/ 15 w 50"/>
                                <a:gd name="T5" fmla="*/ 10 h 30"/>
                                <a:gd name="T6" fmla="*/ 25 w 50"/>
                                <a:gd name="T7" fmla="*/ 28 h 30"/>
                                <a:gd name="T8" fmla="*/ 49 w 50"/>
                                <a:gd name="T9" fmla="*/ 0 h 30"/>
                                <a:gd name="T10" fmla="*/ 0 60000 65536"/>
                                <a:gd name="T11" fmla="*/ 0 60000 65536"/>
                                <a:gd name="T12" fmla="*/ 0 60000 65536"/>
                                <a:gd name="T13" fmla="*/ 0 60000 65536"/>
                                <a:gd name="T14" fmla="*/ 0 60000 65536"/>
                                <a:gd name="T15" fmla="*/ 0 w 50"/>
                                <a:gd name="T16" fmla="*/ 0 h 30"/>
                                <a:gd name="T17" fmla="*/ 50 w 50"/>
                                <a:gd name="T18" fmla="*/ 30 h 30"/>
                              </a:gdLst>
                              <a:ahLst/>
                              <a:cxnLst>
                                <a:cxn ang="T10">
                                  <a:pos x="T0" y="T1"/>
                                </a:cxn>
                                <a:cxn ang="T11">
                                  <a:pos x="T2" y="T3"/>
                                </a:cxn>
                                <a:cxn ang="T12">
                                  <a:pos x="T4" y="T5"/>
                                </a:cxn>
                                <a:cxn ang="T13">
                                  <a:pos x="T6" y="T7"/>
                                </a:cxn>
                                <a:cxn ang="T14">
                                  <a:pos x="T8" y="T9"/>
                                </a:cxn>
                              </a:cxnLst>
                              <a:rect l="T15" t="T16" r="T17" b="T18"/>
                              <a:pathLst>
                                <a:path w="50" h="30">
                                  <a:moveTo>
                                    <a:pt x="0" y="3"/>
                                  </a:moveTo>
                                  <a:lnTo>
                                    <a:pt x="2" y="29"/>
                                  </a:lnTo>
                                  <a:lnTo>
                                    <a:pt x="15" y="10"/>
                                  </a:lnTo>
                                  <a:lnTo>
                                    <a:pt x="25" y="28"/>
                                  </a:lnTo>
                                  <a:lnTo>
                                    <a:pt x="49" y="0"/>
                                  </a:lnTo>
                                </a:path>
                              </a:pathLst>
                            </a:custGeom>
                            <a:noFill/>
                            <a:ln w="12700" cap="rnd">
                              <a:solidFill>
                                <a:srgbClr val="000000"/>
                              </a:solidFill>
                              <a:round/>
                              <a:headEnd type="none" w="sm" len="sm"/>
                              <a:tailEnd type="none" w="sm" len="sm"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  <p:txBody>
                            <a:bodyPr/>
                            <a:lstStyle/>
                            <a:p>
                              <a:endParaRPr lang="en-SG"/>
                            </a:p>
                          </p:txBody>
                        </p:sp>
                      </p:grpSp>
                      <p:sp>
                        <p:nvSpPr>
                          <p:cNvPr id="56" name="Line 1332"/>
                          <p:cNvSpPr>
                            <a:spLocks noChangeShapeType="1"/>
                          </p:cNvSpPr>
                          <p:nvPr/>
                        </p:nvSpPr>
                        <p:spPr bwMode="auto">
                          <a:xfrm>
                            <a:off x="2955" y="948"/>
                            <a:ext cx="1" cy="186"/>
                          </a:xfrm>
                          <a:prstGeom prst="line">
                            <a:avLst/>
                          </a:prstGeom>
                          <a:noFill/>
                          <a:ln w="12700">
                            <a:solidFill>
                              <a:srgbClr val="000000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noFill/>
                              </a14:hiddenFill>
                            </a:ext>
                          </a:extLst>
                        </p:spPr>
                        <p:txBody>
                          <a:bodyPr wrap="none" anchor="ctr"/>
                          <a:lstStyle/>
                          <a:p>
                            <a:endParaRPr lang="en-SG"/>
                          </a:p>
                        </p:txBody>
                      </p:sp>
                    </p:grpSp>
                  </p:grpSp>
                  <p:grpSp>
                    <p:nvGrpSpPr>
                      <p:cNvPr id="46" name="Group 1333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2924" y="830"/>
                        <a:ext cx="71" cy="115"/>
                        <a:chOff x="2924" y="830"/>
                        <a:chExt cx="71" cy="115"/>
                      </a:xfrm>
                    </p:grpSpPr>
                    <p:sp>
                      <p:nvSpPr>
                        <p:cNvPr id="47" name="Freeform 1334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926" y="836"/>
                          <a:ext cx="66" cy="109"/>
                        </a:xfrm>
                        <a:custGeom>
                          <a:avLst/>
                          <a:gdLst>
                            <a:gd name="T0" fmla="*/ 3 w 66"/>
                            <a:gd name="T1" fmla="*/ 19 h 109"/>
                            <a:gd name="T2" fmla="*/ 1 w 66"/>
                            <a:gd name="T3" fmla="*/ 30 h 109"/>
                            <a:gd name="T4" fmla="*/ 1 w 66"/>
                            <a:gd name="T5" fmla="*/ 34 h 109"/>
                            <a:gd name="T6" fmla="*/ 3 w 66"/>
                            <a:gd name="T7" fmla="*/ 38 h 109"/>
                            <a:gd name="T8" fmla="*/ 0 w 66"/>
                            <a:gd name="T9" fmla="*/ 46 h 109"/>
                            <a:gd name="T10" fmla="*/ 2 w 66"/>
                            <a:gd name="T11" fmla="*/ 59 h 109"/>
                            <a:gd name="T12" fmla="*/ 3 w 66"/>
                            <a:gd name="T13" fmla="*/ 65 h 109"/>
                            <a:gd name="T14" fmla="*/ 5 w 66"/>
                            <a:gd name="T15" fmla="*/ 71 h 109"/>
                            <a:gd name="T16" fmla="*/ 7 w 66"/>
                            <a:gd name="T17" fmla="*/ 77 h 109"/>
                            <a:gd name="T18" fmla="*/ 9 w 66"/>
                            <a:gd name="T19" fmla="*/ 84 h 109"/>
                            <a:gd name="T20" fmla="*/ 14 w 66"/>
                            <a:gd name="T21" fmla="*/ 85 h 109"/>
                            <a:gd name="T22" fmla="*/ 19 w 66"/>
                            <a:gd name="T23" fmla="*/ 87 h 109"/>
                            <a:gd name="T24" fmla="*/ 19 w 66"/>
                            <a:gd name="T25" fmla="*/ 92 h 109"/>
                            <a:gd name="T26" fmla="*/ 19 w 66"/>
                            <a:gd name="T27" fmla="*/ 95 h 109"/>
                            <a:gd name="T28" fmla="*/ 29 w 66"/>
                            <a:gd name="T29" fmla="*/ 108 h 109"/>
                            <a:gd name="T30" fmla="*/ 55 w 66"/>
                            <a:gd name="T31" fmla="*/ 92 h 109"/>
                            <a:gd name="T32" fmla="*/ 56 w 66"/>
                            <a:gd name="T33" fmla="*/ 62 h 109"/>
                            <a:gd name="T34" fmla="*/ 60 w 66"/>
                            <a:gd name="T35" fmla="*/ 53 h 109"/>
                            <a:gd name="T36" fmla="*/ 62 w 66"/>
                            <a:gd name="T37" fmla="*/ 47 h 109"/>
                            <a:gd name="T38" fmla="*/ 64 w 66"/>
                            <a:gd name="T39" fmla="*/ 39 h 109"/>
                            <a:gd name="T40" fmla="*/ 65 w 66"/>
                            <a:gd name="T41" fmla="*/ 32 h 109"/>
                            <a:gd name="T42" fmla="*/ 64 w 66"/>
                            <a:gd name="T43" fmla="*/ 25 h 109"/>
                            <a:gd name="T44" fmla="*/ 63 w 66"/>
                            <a:gd name="T45" fmla="*/ 18 h 109"/>
                            <a:gd name="T46" fmla="*/ 62 w 66"/>
                            <a:gd name="T47" fmla="*/ 13 h 109"/>
                            <a:gd name="T48" fmla="*/ 59 w 66"/>
                            <a:gd name="T49" fmla="*/ 8 h 109"/>
                            <a:gd name="T50" fmla="*/ 55 w 66"/>
                            <a:gd name="T51" fmla="*/ 5 h 109"/>
                            <a:gd name="T52" fmla="*/ 51 w 66"/>
                            <a:gd name="T53" fmla="*/ 3 h 109"/>
                            <a:gd name="T54" fmla="*/ 45 w 66"/>
                            <a:gd name="T55" fmla="*/ 1 h 109"/>
                            <a:gd name="T56" fmla="*/ 39 w 66"/>
                            <a:gd name="T57" fmla="*/ 0 h 109"/>
                            <a:gd name="T58" fmla="*/ 32 w 66"/>
                            <a:gd name="T59" fmla="*/ 0 h 109"/>
                            <a:gd name="T60" fmla="*/ 25 w 66"/>
                            <a:gd name="T61" fmla="*/ 0 h 109"/>
                            <a:gd name="T62" fmla="*/ 17 w 66"/>
                            <a:gd name="T63" fmla="*/ 2 h 109"/>
                            <a:gd name="T64" fmla="*/ 12 w 66"/>
                            <a:gd name="T65" fmla="*/ 5 h 109"/>
                            <a:gd name="T66" fmla="*/ 8 w 66"/>
                            <a:gd name="T67" fmla="*/ 8 h 109"/>
                            <a:gd name="T68" fmla="*/ 5 w 66"/>
                            <a:gd name="T69" fmla="*/ 13 h 109"/>
                            <a:gd name="T70" fmla="*/ 3 w 66"/>
                            <a:gd name="T71" fmla="*/ 19 h 109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  <a:gd name="T84" fmla="*/ 0 60000 65536"/>
                            <a:gd name="T85" fmla="*/ 0 60000 65536"/>
                            <a:gd name="T86" fmla="*/ 0 60000 65536"/>
                            <a:gd name="T87" fmla="*/ 0 60000 65536"/>
                            <a:gd name="T88" fmla="*/ 0 60000 65536"/>
                            <a:gd name="T89" fmla="*/ 0 60000 65536"/>
                            <a:gd name="T90" fmla="*/ 0 60000 65536"/>
                            <a:gd name="T91" fmla="*/ 0 60000 65536"/>
                            <a:gd name="T92" fmla="*/ 0 60000 65536"/>
                            <a:gd name="T93" fmla="*/ 0 60000 65536"/>
                            <a:gd name="T94" fmla="*/ 0 60000 65536"/>
                            <a:gd name="T95" fmla="*/ 0 60000 65536"/>
                            <a:gd name="T96" fmla="*/ 0 60000 65536"/>
                            <a:gd name="T97" fmla="*/ 0 60000 65536"/>
                            <a:gd name="T98" fmla="*/ 0 60000 65536"/>
                            <a:gd name="T99" fmla="*/ 0 60000 65536"/>
                            <a:gd name="T100" fmla="*/ 0 60000 65536"/>
                            <a:gd name="T101" fmla="*/ 0 60000 65536"/>
                            <a:gd name="T102" fmla="*/ 0 60000 65536"/>
                            <a:gd name="T103" fmla="*/ 0 60000 65536"/>
                            <a:gd name="T104" fmla="*/ 0 60000 65536"/>
                            <a:gd name="T105" fmla="*/ 0 60000 65536"/>
                            <a:gd name="T106" fmla="*/ 0 60000 65536"/>
                            <a:gd name="T107" fmla="*/ 0 60000 65536"/>
                            <a:gd name="T108" fmla="*/ 0 w 66"/>
                            <a:gd name="T109" fmla="*/ 0 h 109"/>
                            <a:gd name="T110" fmla="*/ 66 w 66"/>
                            <a:gd name="T111" fmla="*/ 109 h 109"/>
                          </a:gdLst>
                          <a:ahLst/>
                          <a:cxnLst>
                            <a:cxn ang="T72">
                              <a:pos x="T0" y="T1"/>
                            </a:cxn>
                            <a:cxn ang="T73">
                              <a:pos x="T2" y="T3"/>
                            </a:cxn>
                            <a:cxn ang="T74">
                              <a:pos x="T4" y="T5"/>
                            </a:cxn>
                            <a:cxn ang="T75">
                              <a:pos x="T6" y="T7"/>
                            </a:cxn>
                            <a:cxn ang="T76">
                              <a:pos x="T8" y="T9"/>
                            </a:cxn>
                            <a:cxn ang="T77">
                              <a:pos x="T10" y="T11"/>
                            </a:cxn>
                            <a:cxn ang="T78">
                              <a:pos x="T12" y="T13"/>
                            </a:cxn>
                            <a:cxn ang="T79">
                              <a:pos x="T14" y="T15"/>
                            </a:cxn>
                            <a:cxn ang="T80">
                              <a:pos x="T16" y="T17"/>
                            </a:cxn>
                            <a:cxn ang="T81">
                              <a:pos x="T18" y="T19"/>
                            </a:cxn>
                            <a:cxn ang="T82">
                              <a:pos x="T20" y="T21"/>
                            </a:cxn>
                            <a:cxn ang="T83">
                              <a:pos x="T22" y="T23"/>
                            </a:cxn>
                            <a:cxn ang="T84">
                              <a:pos x="T24" y="T25"/>
                            </a:cxn>
                            <a:cxn ang="T85">
                              <a:pos x="T26" y="T27"/>
                            </a:cxn>
                            <a:cxn ang="T86">
                              <a:pos x="T28" y="T29"/>
                            </a:cxn>
                            <a:cxn ang="T87">
                              <a:pos x="T30" y="T31"/>
                            </a:cxn>
                            <a:cxn ang="T88">
                              <a:pos x="T32" y="T33"/>
                            </a:cxn>
                            <a:cxn ang="T89">
                              <a:pos x="T34" y="T35"/>
                            </a:cxn>
                            <a:cxn ang="T90">
                              <a:pos x="T36" y="T37"/>
                            </a:cxn>
                            <a:cxn ang="T91">
                              <a:pos x="T38" y="T39"/>
                            </a:cxn>
                            <a:cxn ang="T92">
                              <a:pos x="T40" y="T41"/>
                            </a:cxn>
                            <a:cxn ang="T93">
                              <a:pos x="T42" y="T43"/>
                            </a:cxn>
                            <a:cxn ang="T94">
                              <a:pos x="T44" y="T45"/>
                            </a:cxn>
                            <a:cxn ang="T95">
                              <a:pos x="T46" y="T47"/>
                            </a:cxn>
                            <a:cxn ang="T96">
                              <a:pos x="T48" y="T49"/>
                            </a:cxn>
                            <a:cxn ang="T97">
                              <a:pos x="T50" y="T51"/>
                            </a:cxn>
                            <a:cxn ang="T98">
                              <a:pos x="T52" y="T53"/>
                            </a:cxn>
                            <a:cxn ang="T99">
                              <a:pos x="T54" y="T55"/>
                            </a:cxn>
                            <a:cxn ang="T100">
                              <a:pos x="T56" y="T57"/>
                            </a:cxn>
                            <a:cxn ang="T101">
                              <a:pos x="T58" y="T59"/>
                            </a:cxn>
                            <a:cxn ang="T102">
                              <a:pos x="T60" y="T61"/>
                            </a:cxn>
                            <a:cxn ang="T103">
                              <a:pos x="T62" y="T63"/>
                            </a:cxn>
                            <a:cxn ang="T104">
                              <a:pos x="T64" y="T65"/>
                            </a:cxn>
                            <a:cxn ang="T105">
                              <a:pos x="T66" y="T67"/>
                            </a:cxn>
                            <a:cxn ang="T106">
                              <a:pos x="T68" y="T69"/>
                            </a:cxn>
                            <a:cxn ang="T107">
                              <a:pos x="T70" y="T71"/>
                            </a:cxn>
                          </a:cxnLst>
                          <a:rect l="T108" t="T109" r="T110" b="T111"/>
                          <a:pathLst>
                            <a:path w="66" h="109">
                              <a:moveTo>
                                <a:pt x="3" y="19"/>
                              </a:moveTo>
                              <a:lnTo>
                                <a:pt x="1" y="30"/>
                              </a:lnTo>
                              <a:lnTo>
                                <a:pt x="1" y="34"/>
                              </a:lnTo>
                              <a:lnTo>
                                <a:pt x="3" y="38"/>
                              </a:lnTo>
                              <a:lnTo>
                                <a:pt x="0" y="46"/>
                              </a:lnTo>
                              <a:lnTo>
                                <a:pt x="2" y="59"/>
                              </a:lnTo>
                              <a:lnTo>
                                <a:pt x="3" y="65"/>
                              </a:lnTo>
                              <a:lnTo>
                                <a:pt x="5" y="71"/>
                              </a:lnTo>
                              <a:lnTo>
                                <a:pt x="7" y="77"/>
                              </a:lnTo>
                              <a:lnTo>
                                <a:pt x="9" y="84"/>
                              </a:lnTo>
                              <a:lnTo>
                                <a:pt x="14" y="85"/>
                              </a:lnTo>
                              <a:lnTo>
                                <a:pt x="19" y="87"/>
                              </a:lnTo>
                              <a:lnTo>
                                <a:pt x="19" y="92"/>
                              </a:lnTo>
                              <a:lnTo>
                                <a:pt x="19" y="95"/>
                              </a:lnTo>
                              <a:lnTo>
                                <a:pt x="29" y="108"/>
                              </a:lnTo>
                              <a:lnTo>
                                <a:pt x="55" y="92"/>
                              </a:lnTo>
                              <a:lnTo>
                                <a:pt x="56" y="62"/>
                              </a:lnTo>
                              <a:lnTo>
                                <a:pt x="60" y="53"/>
                              </a:lnTo>
                              <a:lnTo>
                                <a:pt x="62" y="47"/>
                              </a:lnTo>
                              <a:lnTo>
                                <a:pt x="64" y="39"/>
                              </a:lnTo>
                              <a:lnTo>
                                <a:pt x="65" y="32"/>
                              </a:lnTo>
                              <a:lnTo>
                                <a:pt x="64" y="25"/>
                              </a:lnTo>
                              <a:lnTo>
                                <a:pt x="63" y="18"/>
                              </a:lnTo>
                              <a:lnTo>
                                <a:pt x="62" y="13"/>
                              </a:lnTo>
                              <a:lnTo>
                                <a:pt x="59" y="8"/>
                              </a:lnTo>
                              <a:lnTo>
                                <a:pt x="55" y="5"/>
                              </a:lnTo>
                              <a:lnTo>
                                <a:pt x="51" y="3"/>
                              </a:lnTo>
                              <a:lnTo>
                                <a:pt x="45" y="1"/>
                              </a:lnTo>
                              <a:lnTo>
                                <a:pt x="39" y="0"/>
                              </a:lnTo>
                              <a:lnTo>
                                <a:pt x="32" y="0"/>
                              </a:lnTo>
                              <a:lnTo>
                                <a:pt x="25" y="0"/>
                              </a:lnTo>
                              <a:lnTo>
                                <a:pt x="17" y="2"/>
                              </a:lnTo>
                              <a:lnTo>
                                <a:pt x="12" y="5"/>
                              </a:lnTo>
                              <a:lnTo>
                                <a:pt x="8" y="8"/>
                              </a:lnTo>
                              <a:lnTo>
                                <a:pt x="5" y="13"/>
                              </a:lnTo>
                              <a:lnTo>
                                <a:pt x="3" y="19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sp>
                      <p:nvSpPr>
                        <p:cNvPr id="48" name="Freeform 133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949" y="894"/>
                          <a:ext cx="34" cy="35"/>
                        </a:xfrm>
                        <a:custGeom>
                          <a:avLst/>
                          <a:gdLst>
                            <a:gd name="T0" fmla="*/ 27 w 34"/>
                            <a:gd name="T1" fmla="*/ 9 h 35"/>
                            <a:gd name="T2" fmla="*/ 24 w 34"/>
                            <a:gd name="T3" fmla="*/ 17 h 35"/>
                            <a:gd name="T4" fmla="*/ 0 w 34"/>
                            <a:gd name="T5" fmla="*/ 29 h 35"/>
                            <a:gd name="T6" fmla="*/ 13 w 34"/>
                            <a:gd name="T7" fmla="*/ 26 h 35"/>
                            <a:gd name="T8" fmla="*/ 18 w 34"/>
                            <a:gd name="T9" fmla="*/ 25 h 35"/>
                            <a:gd name="T10" fmla="*/ 25 w 34"/>
                            <a:gd name="T11" fmla="*/ 26 h 35"/>
                            <a:gd name="T12" fmla="*/ 30 w 34"/>
                            <a:gd name="T13" fmla="*/ 28 h 35"/>
                            <a:gd name="T14" fmla="*/ 32 w 34"/>
                            <a:gd name="T15" fmla="*/ 34 h 35"/>
                            <a:gd name="T16" fmla="*/ 33 w 34"/>
                            <a:gd name="T17" fmla="*/ 10 h 35"/>
                            <a:gd name="T18" fmla="*/ 32 w 34"/>
                            <a:gd name="T19" fmla="*/ 5 h 35"/>
                            <a:gd name="T20" fmla="*/ 28 w 34"/>
                            <a:gd name="T21" fmla="*/ 0 h 35"/>
                            <a:gd name="T22" fmla="*/ 27 w 34"/>
                            <a:gd name="T23" fmla="*/ 9 h 35"/>
                            <a:gd name="T24" fmla="*/ 0 60000 65536"/>
                            <a:gd name="T25" fmla="*/ 0 60000 65536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w 34"/>
                            <a:gd name="T37" fmla="*/ 0 h 35"/>
                            <a:gd name="T38" fmla="*/ 34 w 34"/>
                            <a:gd name="T39" fmla="*/ 35 h 35"/>
                          </a:gdLst>
                          <a:ahLst/>
                          <a:cxnLst>
                            <a:cxn ang="T24">
                              <a:pos x="T0" y="T1"/>
                            </a:cxn>
                            <a:cxn ang="T25">
                              <a:pos x="T2" y="T3"/>
                            </a:cxn>
                            <a:cxn ang="T26">
                              <a:pos x="T4" y="T5"/>
                            </a:cxn>
                            <a:cxn ang="T27">
                              <a:pos x="T6" y="T7"/>
                            </a:cxn>
                            <a:cxn ang="T28">
                              <a:pos x="T8" y="T9"/>
                            </a:cxn>
                            <a:cxn ang="T29">
                              <a:pos x="T10" y="T11"/>
                            </a:cxn>
                            <a:cxn ang="T30">
                              <a:pos x="T12" y="T13"/>
                            </a:cxn>
                            <a:cxn ang="T31">
                              <a:pos x="T14" y="T15"/>
                            </a:cxn>
                            <a:cxn ang="T32">
                              <a:pos x="T16" y="T17"/>
                            </a:cxn>
                            <a:cxn ang="T33">
                              <a:pos x="T18" y="T19"/>
                            </a:cxn>
                            <a:cxn ang="T34">
                              <a:pos x="T20" y="T21"/>
                            </a:cxn>
                            <a:cxn ang="T35">
                              <a:pos x="T22" y="T23"/>
                            </a:cxn>
                          </a:cxnLst>
                          <a:rect l="T36" t="T37" r="T38" b="T39"/>
                          <a:pathLst>
                            <a:path w="34" h="35">
                              <a:moveTo>
                                <a:pt x="27" y="9"/>
                              </a:moveTo>
                              <a:lnTo>
                                <a:pt x="24" y="17"/>
                              </a:lnTo>
                              <a:lnTo>
                                <a:pt x="0" y="29"/>
                              </a:lnTo>
                              <a:lnTo>
                                <a:pt x="13" y="26"/>
                              </a:lnTo>
                              <a:lnTo>
                                <a:pt x="18" y="25"/>
                              </a:lnTo>
                              <a:lnTo>
                                <a:pt x="25" y="26"/>
                              </a:lnTo>
                              <a:lnTo>
                                <a:pt x="30" y="28"/>
                              </a:lnTo>
                              <a:lnTo>
                                <a:pt x="32" y="34"/>
                              </a:lnTo>
                              <a:lnTo>
                                <a:pt x="33" y="10"/>
                              </a:lnTo>
                              <a:lnTo>
                                <a:pt x="32" y="5"/>
                              </a:lnTo>
                              <a:lnTo>
                                <a:pt x="28" y="0"/>
                              </a:lnTo>
                              <a:lnTo>
                                <a:pt x="27" y="9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sp>
                      <p:nvSpPr>
                        <p:cNvPr id="49" name="Freeform 133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2924" y="830"/>
                          <a:ext cx="71" cy="79"/>
                        </a:xfrm>
                        <a:custGeom>
                          <a:avLst/>
                          <a:gdLst>
                            <a:gd name="T0" fmla="*/ 13 w 71"/>
                            <a:gd name="T1" fmla="*/ 6 h 79"/>
                            <a:gd name="T2" fmla="*/ 19 w 71"/>
                            <a:gd name="T3" fmla="*/ 3 h 79"/>
                            <a:gd name="T4" fmla="*/ 24 w 71"/>
                            <a:gd name="T5" fmla="*/ 2 h 79"/>
                            <a:gd name="T6" fmla="*/ 32 w 71"/>
                            <a:gd name="T7" fmla="*/ 0 h 79"/>
                            <a:gd name="T8" fmla="*/ 38 w 71"/>
                            <a:gd name="T9" fmla="*/ 0 h 79"/>
                            <a:gd name="T10" fmla="*/ 45 w 71"/>
                            <a:gd name="T11" fmla="*/ 0 h 79"/>
                            <a:gd name="T12" fmla="*/ 51 w 71"/>
                            <a:gd name="T13" fmla="*/ 1 h 79"/>
                            <a:gd name="T14" fmla="*/ 56 w 71"/>
                            <a:gd name="T15" fmla="*/ 1 h 79"/>
                            <a:gd name="T16" fmla="*/ 60 w 71"/>
                            <a:gd name="T17" fmla="*/ 3 h 79"/>
                            <a:gd name="T18" fmla="*/ 64 w 71"/>
                            <a:gd name="T19" fmla="*/ 6 h 79"/>
                            <a:gd name="T20" fmla="*/ 67 w 71"/>
                            <a:gd name="T21" fmla="*/ 10 h 79"/>
                            <a:gd name="T22" fmla="*/ 68 w 71"/>
                            <a:gd name="T23" fmla="*/ 16 h 79"/>
                            <a:gd name="T24" fmla="*/ 69 w 71"/>
                            <a:gd name="T25" fmla="*/ 24 h 79"/>
                            <a:gd name="T26" fmla="*/ 70 w 71"/>
                            <a:gd name="T27" fmla="*/ 34 h 79"/>
                            <a:gd name="T28" fmla="*/ 69 w 71"/>
                            <a:gd name="T29" fmla="*/ 43 h 79"/>
                            <a:gd name="T30" fmla="*/ 67 w 71"/>
                            <a:gd name="T31" fmla="*/ 51 h 79"/>
                            <a:gd name="T32" fmla="*/ 66 w 71"/>
                            <a:gd name="T33" fmla="*/ 58 h 79"/>
                            <a:gd name="T34" fmla="*/ 64 w 71"/>
                            <a:gd name="T35" fmla="*/ 63 h 79"/>
                            <a:gd name="T36" fmla="*/ 62 w 71"/>
                            <a:gd name="T37" fmla="*/ 68 h 79"/>
                            <a:gd name="T38" fmla="*/ 60 w 71"/>
                            <a:gd name="T39" fmla="*/ 73 h 79"/>
                            <a:gd name="T40" fmla="*/ 57 w 71"/>
                            <a:gd name="T41" fmla="*/ 78 h 79"/>
                            <a:gd name="T42" fmla="*/ 55 w 71"/>
                            <a:gd name="T43" fmla="*/ 78 h 79"/>
                            <a:gd name="T44" fmla="*/ 56 w 71"/>
                            <a:gd name="T45" fmla="*/ 71 h 79"/>
                            <a:gd name="T46" fmla="*/ 54 w 71"/>
                            <a:gd name="T47" fmla="*/ 66 h 79"/>
                            <a:gd name="T48" fmla="*/ 53 w 71"/>
                            <a:gd name="T49" fmla="*/ 63 h 79"/>
                            <a:gd name="T50" fmla="*/ 55 w 71"/>
                            <a:gd name="T51" fmla="*/ 59 h 79"/>
                            <a:gd name="T52" fmla="*/ 56 w 71"/>
                            <a:gd name="T53" fmla="*/ 51 h 79"/>
                            <a:gd name="T54" fmla="*/ 54 w 71"/>
                            <a:gd name="T55" fmla="*/ 49 h 79"/>
                            <a:gd name="T56" fmla="*/ 51 w 71"/>
                            <a:gd name="T57" fmla="*/ 53 h 79"/>
                            <a:gd name="T58" fmla="*/ 48 w 71"/>
                            <a:gd name="T59" fmla="*/ 57 h 79"/>
                            <a:gd name="T60" fmla="*/ 49 w 71"/>
                            <a:gd name="T61" fmla="*/ 49 h 79"/>
                            <a:gd name="T62" fmla="*/ 47 w 71"/>
                            <a:gd name="T63" fmla="*/ 40 h 79"/>
                            <a:gd name="T64" fmla="*/ 47 w 71"/>
                            <a:gd name="T65" fmla="*/ 30 h 79"/>
                            <a:gd name="T66" fmla="*/ 47 w 71"/>
                            <a:gd name="T67" fmla="*/ 24 h 79"/>
                            <a:gd name="T68" fmla="*/ 49 w 71"/>
                            <a:gd name="T69" fmla="*/ 22 h 79"/>
                            <a:gd name="T70" fmla="*/ 44 w 71"/>
                            <a:gd name="T71" fmla="*/ 23 h 79"/>
                            <a:gd name="T72" fmla="*/ 40 w 71"/>
                            <a:gd name="T73" fmla="*/ 25 h 79"/>
                            <a:gd name="T74" fmla="*/ 37 w 71"/>
                            <a:gd name="T75" fmla="*/ 25 h 79"/>
                            <a:gd name="T76" fmla="*/ 30 w 71"/>
                            <a:gd name="T77" fmla="*/ 26 h 79"/>
                            <a:gd name="T78" fmla="*/ 26 w 71"/>
                            <a:gd name="T79" fmla="*/ 28 h 79"/>
                            <a:gd name="T80" fmla="*/ 32 w 71"/>
                            <a:gd name="T81" fmla="*/ 25 h 79"/>
                            <a:gd name="T82" fmla="*/ 28 w 71"/>
                            <a:gd name="T83" fmla="*/ 25 h 79"/>
                            <a:gd name="T84" fmla="*/ 20 w 71"/>
                            <a:gd name="T85" fmla="*/ 25 h 79"/>
                            <a:gd name="T86" fmla="*/ 14 w 71"/>
                            <a:gd name="T87" fmla="*/ 24 h 79"/>
                            <a:gd name="T88" fmla="*/ 7 w 71"/>
                            <a:gd name="T89" fmla="*/ 24 h 79"/>
                            <a:gd name="T90" fmla="*/ 5 w 71"/>
                            <a:gd name="T91" fmla="*/ 29 h 79"/>
                            <a:gd name="T92" fmla="*/ 4 w 71"/>
                            <a:gd name="T93" fmla="*/ 35 h 79"/>
                            <a:gd name="T94" fmla="*/ 2 w 71"/>
                            <a:gd name="T95" fmla="*/ 28 h 79"/>
                            <a:gd name="T96" fmla="*/ 0 w 71"/>
                            <a:gd name="T97" fmla="*/ 19 h 79"/>
                            <a:gd name="T98" fmla="*/ 4 w 71"/>
                            <a:gd name="T99" fmla="*/ 13 h 79"/>
                            <a:gd name="T100" fmla="*/ 8 w 71"/>
                            <a:gd name="T101" fmla="*/ 9 h 79"/>
                            <a:gd name="T102" fmla="*/ 13 w 71"/>
                            <a:gd name="T103" fmla="*/ 6 h 79"/>
                            <a:gd name="T104" fmla="*/ 0 60000 65536"/>
                            <a:gd name="T105" fmla="*/ 0 60000 65536"/>
                            <a:gd name="T106" fmla="*/ 0 60000 65536"/>
                            <a:gd name="T107" fmla="*/ 0 60000 65536"/>
                            <a:gd name="T108" fmla="*/ 0 60000 65536"/>
                            <a:gd name="T109" fmla="*/ 0 60000 65536"/>
                            <a:gd name="T110" fmla="*/ 0 60000 65536"/>
                            <a:gd name="T111" fmla="*/ 0 60000 65536"/>
                            <a:gd name="T112" fmla="*/ 0 60000 65536"/>
                            <a:gd name="T113" fmla="*/ 0 60000 65536"/>
                            <a:gd name="T114" fmla="*/ 0 60000 65536"/>
                            <a:gd name="T115" fmla="*/ 0 60000 65536"/>
                            <a:gd name="T116" fmla="*/ 0 60000 65536"/>
                            <a:gd name="T117" fmla="*/ 0 60000 65536"/>
                            <a:gd name="T118" fmla="*/ 0 60000 65536"/>
                            <a:gd name="T119" fmla="*/ 0 60000 65536"/>
                            <a:gd name="T120" fmla="*/ 0 60000 65536"/>
                            <a:gd name="T121" fmla="*/ 0 60000 65536"/>
                            <a:gd name="T122" fmla="*/ 0 60000 65536"/>
                            <a:gd name="T123" fmla="*/ 0 60000 65536"/>
                            <a:gd name="T124" fmla="*/ 0 60000 65536"/>
                            <a:gd name="T125" fmla="*/ 0 60000 65536"/>
                            <a:gd name="T126" fmla="*/ 0 60000 65536"/>
                            <a:gd name="T127" fmla="*/ 0 60000 65536"/>
                            <a:gd name="T128" fmla="*/ 0 60000 65536"/>
                            <a:gd name="T129" fmla="*/ 0 60000 65536"/>
                            <a:gd name="T130" fmla="*/ 0 60000 65536"/>
                            <a:gd name="T131" fmla="*/ 0 60000 65536"/>
                            <a:gd name="T132" fmla="*/ 0 60000 65536"/>
                            <a:gd name="T133" fmla="*/ 0 60000 65536"/>
                            <a:gd name="T134" fmla="*/ 0 60000 65536"/>
                            <a:gd name="T135" fmla="*/ 0 60000 65536"/>
                            <a:gd name="T136" fmla="*/ 0 60000 65536"/>
                            <a:gd name="T137" fmla="*/ 0 60000 65536"/>
                            <a:gd name="T138" fmla="*/ 0 60000 65536"/>
                            <a:gd name="T139" fmla="*/ 0 60000 65536"/>
                            <a:gd name="T140" fmla="*/ 0 60000 65536"/>
                            <a:gd name="T141" fmla="*/ 0 60000 65536"/>
                            <a:gd name="T142" fmla="*/ 0 60000 65536"/>
                            <a:gd name="T143" fmla="*/ 0 60000 65536"/>
                            <a:gd name="T144" fmla="*/ 0 60000 65536"/>
                            <a:gd name="T145" fmla="*/ 0 60000 65536"/>
                            <a:gd name="T146" fmla="*/ 0 60000 65536"/>
                            <a:gd name="T147" fmla="*/ 0 60000 65536"/>
                            <a:gd name="T148" fmla="*/ 0 60000 65536"/>
                            <a:gd name="T149" fmla="*/ 0 60000 65536"/>
                            <a:gd name="T150" fmla="*/ 0 60000 65536"/>
                            <a:gd name="T151" fmla="*/ 0 60000 65536"/>
                            <a:gd name="T152" fmla="*/ 0 60000 65536"/>
                            <a:gd name="T153" fmla="*/ 0 60000 65536"/>
                            <a:gd name="T154" fmla="*/ 0 60000 65536"/>
                            <a:gd name="T155" fmla="*/ 0 60000 65536"/>
                            <a:gd name="T156" fmla="*/ 0 w 71"/>
                            <a:gd name="T157" fmla="*/ 0 h 79"/>
                            <a:gd name="T158" fmla="*/ 71 w 71"/>
                            <a:gd name="T159" fmla="*/ 79 h 79"/>
                          </a:gdLst>
                          <a:ahLst/>
                          <a:cxnLst>
                            <a:cxn ang="T104">
                              <a:pos x="T0" y="T1"/>
                            </a:cxn>
                            <a:cxn ang="T105">
                              <a:pos x="T2" y="T3"/>
                            </a:cxn>
                            <a:cxn ang="T106">
                              <a:pos x="T4" y="T5"/>
                            </a:cxn>
                            <a:cxn ang="T107">
                              <a:pos x="T6" y="T7"/>
                            </a:cxn>
                            <a:cxn ang="T108">
                              <a:pos x="T8" y="T9"/>
                            </a:cxn>
                            <a:cxn ang="T109">
                              <a:pos x="T10" y="T11"/>
                            </a:cxn>
                            <a:cxn ang="T110">
                              <a:pos x="T12" y="T13"/>
                            </a:cxn>
                            <a:cxn ang="T111">
                              <a:pos x="T14" y="T15"/>
                            </a:cxn>
                            <a:cxn ang="T112">
                              <a:pos x="T16" y="T17"/>
                            </a:cxn>
                            <a:cxn ang="T113">
                              <a:pos x="T18" y="T19"/>
                            </a:cxn>
                            <a:cxn ang="T114">
                              <a:pos x="T20" y="T21"/>
                            </a:cxn>
                            <a:cxn ang="T115">
                              <a:pos x="T22" y="T23"/>
                            </a:cxn>
                            <a:cxn ang="T116">
                              <a:pos x="T24" y="T25"/>
                            </a:cxn>
                            <a:cxn ang="T117">
                              <a:pos x="T26" y="T27"/>
                            </a:cxn>
                            <a:cxn ang="T118">
                              <a:pos x="T28" y="T29"/>
                            </a:cxn>
                            <a:cxn ang="T119">
                              <a:pos x="T30" y="T31"/>
                            </a:cxn>
                            <a:cxn ang="T120">
                              <a:pos x="T32" y="T33"/>
                            </a:cxn>
                            <a:cxn ang="T121">
                              <a:pos x="T34" y="T35"/>
                            </a:cxn>
                            <a:cxn ang="T122">
                              <a:pos x="T36" y="T37"/>
                            </a:cxn>
                            <a:cxn ang="T123">
                              <a:pos x="T38" y="T39"/>
                            </a:cxn>
                            <a:cxn ang="T124">
                              <a:pos x="T40" y="T41"/>
                            </a:cxn>
                            <a:cxn ang="T125">
                              <a:pos x="T42" y="T43"/>
                            </a:cxn>
                            <a:cxn ang="T126">
                              <a:pos x="T44" y="T45"/>
                            </a:cxn>
                            <a:cxn ang="T127">
                              <a:pos x="T46" y="T47"/>
                            </a:cxn>
                            <a:cxn ang="T128">
                              <a:pos x="T48" y="T49"/>
                            </a:cxn>
                            <a:cxn ang="T129">
                              <a:pos x="T50" y="T51"/>
                            </a:cxn>
                            <a:cxn ang="T130">
                              <a:pos x="T52" y="T53"/>
                            </a:cxn>
                            <a:cxn ang="T131">
                              <a:pos x="T54" y="T55"/>
                            </a:cxn>
                            <a:cxn ang="T132">
                              <a:pos x="T56" y="T57"/>
                            </a:cxn>
                            <a:cxn ang="T133">
                              <a:pos x="T58" y="T59"/>
                            </a:cxn>
                            <a:cxn ang="T134">
                              <a:pos x="T60" y="T61"/>
                            </a:cxn>
                            <a:cxn ang="T135">
                              <a:pos x="T62" y="T63"/>
                            </a:cxn>
                            <a:cxn ang="T136">
                              <a:pos x="T64" y="T65"/>
                            </a:cxn>
                            <a:cxn ang="T137">
                              <a:pos x="T66" y="T67"/>
                            </a:cxn>
                            <a:cxn ang="T138">
                              <a:pos x="T68" y="T69"/>
                            </a:cxn>
                            <a:cxn ang="T139">
                              <a:pos x="T70" y="T71"/>
                            </a:cxn>
                            <a:cxn ang="T140">
                              <a:pos x="T72" y="T73"/>
                            </a:cxn>
                            <a:cxn ang="T141">
                              <a:pos x="T74" y="T75"/>
                            </a:cxn>
                            <a:cxn ang="T142">
                              <a:pos x="T76" y="T77"/>
                            </a:cxn>
                            <a:cxn ang="T143">
                              <a:pos x="T78" y="T79"/>
                            </a:cxn>
                            <a:cxn ang="T144">
                              <a:pos x="T80" y="T81"/>
                            </a:cxn>
                            <a:cxn ang="T145">
                              <a:pos x="T82" y="T83"/>
                            </a:cxn>
                            <a:cxn ang="T146">
                              <a:pos x="T84" y="T85"/>
                            </a:cxn>
                            <a:cxn ang="T147">
                              <a:pos x="T86" y="T87"/>
                            </a:cxn>
                            <a:cxn ang="T148">
                              <a:pos x="T88" y="T89"/>
                            </a:cxn>
                            <a:cxn ang="T149">
                              <a:pos x="T90" y="T91"/>
                            </a:cxn>
                            <a:cxn ang="T150">
                              <a:pos x="T92" y="T93"/>
                            </a:cxn>
                            <a:cxn ang="T151">
                              <a:pos x="T94" y="T95"/>
                            </a:cxn>
                            <a:cxn ang="T152">
                              <a:pos x="T96" y="T97"/>
                            </a:cxn>
                            <a:cxn ang="T153">
                              <a:pos x="T98" y="T99"/>
                            </a:cxn>
                            <a:cxn ang="T154">
                              <a:pos x="T100" y="T101"/>
                            </a:cxn>
                            <a:cxn ang="T155">
                              <a:pos x="T102" y="T103"/>
                            </a:cxn>
                          </a:cxnLst>
                          <a:rect l="T156" t="T157" r="T158" b="T159"/>
                          <a:pathLst>
                            <a:path w="71" h="79">
                              <a:moveTo>
                                <a:pt x="13" y="6"/>
                              </a:moveTo>
                              <a:lnTo>
                                <a:pt x="19" y="3"/>
                              </a:lnTo>
                              <a:lnTo>
                                <a:pt x="24" y="2"/>
                              </a:lnTo>
                              <a:lnTo>
                                <a:pt x="32" y="0"/>
                              </a:lnTo>
                              <a:lnTo>
                                <a:pt x="38" y="0"/>
                              </a:lnTo>
                              <a:lnTo>
                                <a:pt x="45" y="0"/>
                              </a:lnTo>
                              <a:lnTo>
                                <a:pt x="51" y="1"/>
                              </a:lnTo>
                              <a:lnTo>
                                <a:pt x="56" y="1"/>
                              </a:lnTo>
                              <a:lnTo>
                                <a:pt x="60" y="3"/>
                              </a:lnTo>
                              <a:lnTo>
                                <a:pt x="64" y="6"/>
                              </a:lnTo>
                              <a:lnTo>
                                <a:pt x="67" y="10"/>
                              </a:lnTo>
                              <a:lnTo>
                                <a:pt x="68" y="16"/>
                              </a:lnTo>
                              <a:lnTo>
                                <a:pt x="69" y="24"/>
                              </a:lnTo>
                              <a:lnTo>
                                <a:pt x="70" y="34"/>
                              </a:lnTo>
                              <a:lnTo>
                                <a:pt x="69" y="43"/>
                              </a:lnTo>
                              <a:lnTo>
                                <a:pt x="67" y="51"/>
                              </a:lnTo>
                              <a:lnTo>
                                <a:pt x="66" y="58"/>
                              </a:lnTo>
                              <a:lnTo>
                                <a:pt x="64" y="63"/>
                              </a:lnTo>
                              <a:lnTo>
                                <a:pt x="62" y="68"/>
                              </a:lnTo>
                              <a:lnTo>
                                <a:pt x="60" y="73"/>
                              </a:lnTo>
                              <a:lnTo>
                                <a:pt x="57" y="78"/>
                              </a:lnTo>
                              <a:lnTo>
                                <a:pt x="55" y="78"/>
                              </a:lnTo>
                              <a:lnTo>
                                <a:pt x="56" y="71"/>
                              </a:lnTo>
                              <a:lnTo>
                                <a:pt x="54" y="66"/>
                              </a:lnTo>
                              <a:lnTo>
                                <a:pt x="53" y="63"/>
                              </a:lnTo>
                              <a:lnTo>
                                <a:pt x="55" y="59"/>
                              </a:lnTo>
                              <a:lnTo>
                                <a:pt x="56" y="51"/>
                              </a:lnTo>
                              <a:lnTo>
                                <a:pt x="54" y="49"/>
                              </a:lnTo>
                              <a:lnTo>
                                <a:pt x="51" y="53"/>
                              </a:lnTo>
                              <a:lnTo>
                                <a:pt x="48" y="57"/>
                              </a:lnTo>
                              <a:lnTo>
                                <a:pt x="49" y="49"/>
                              </a:lnTo>
                              <a:lnTo>
                                <a:pt x="47" y="40"/>
                              </a:lnTo>
                              <a:lnTo>
                                <a:pt x="47" y="30"/>
                              </a:lnTo>
                              <a:lnTo>
                                <a:pt x="47" y="24"/>
                              </a:lnTo>
                              <a:lnTo>
                                <a:pt x="49" y="22"/>
                              </a:lnTo>
                              <a:lnTo>
                                <a:pt x="44" y="23"/>
                              </a:lnTo>
                              <a:lnTo>
                                <a:pt x="40" y="25"/>
                              </a:lnTo>
                              <a:lnTo>
                                <a:pt x="37" y="25"/>
                              </a:lnTo>
                              <a:lnTo>
                                <a:pt x="30" y="26"/>
                              </a:lnTo>
                              <a:lnTo>
                                <a:pt x="26" y="28"/>
                              </a:lnTo>
                              <a:lnTo>
                                <a:pt x="32" y="25"/>
                              </a:lnTo>
                              <a:lnTo>
                                <a:pt x="28" y="25"/>
                              </a:lnTo>
                              <a:lnTo>
                                <a:pt x="20" y="25"/>
                              </a:lnTo>
                              <a:lnTo>
                                <a:pt x="14" y="24"/>
                              </a:lnTo>
                              <a:lnTo>
                                <a:pt x="7" y="24"/>
                              </a:lnTo>
                              <a:lnTo>
                                <a:pt x="5" y="29"/>
                              </a:lnTo>
                              <a:lnTo>
                                <a:pt x="4" y="35"/>
                              </a:lnTo>
                              <a:lnTo>
                                <a:pt x="2" y="28"/>
                              </a:lnTo>
                              <a:lnTo>
                                <a:pt x="0" y="19"/>
                              </a:lnTo>
                              <a:lnTo>
                                <a:pt x="4" y="13"/>
                              </a:lnTo>
                              <a:lnTo>
                                <a:pt x="8" y="9"/>
                              </a:lnTo>
                              <a:lnTo>
                                <a:pt x="13" y="6"/>
                              </a:lnTo>
                            </a:path>
                          </a:pathLst>
                        </a:custGeom>
                        <a:solidFill>
                          <a:srgbClr val="000000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</p:grpSp>
                </p:grpSp>
                <p:grpSp>
                  <p:nvGrpSpPr>
                    <p:cNvPr id="22" name="Group 1337"/>
                    <p:cNvGrpSpPr>
                      <a:grpSpLocks/>
                    </p:cNvGrpSpPr>
                    <p:nvPr/>
                  </p:nvGrpSpPr>
                  <p:grpSpPr bwMode="auto">
                    <a:xfrm>
                      <a:off x="3650" y="875"/>
                      <a:ext cx="160" cy="739"/>
                      <a:chOff x="3650" y="875"/>
                      <a:chExt cx="160" cy="739"/>
                    </a:xfrm>
                  </p:grpSpPr>
                  <p:grpSp>
                    <p:nvGrpSpPr>
                      <p:cNvPr id="23" name="Group 1338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691" y="875"/>
                        <a:ext cx="85" cy="178"/>
                        <a:chOff x="3691" y="875"/>
                        <a:chExt cx="85" cy="178"/>
                      </a:xfrm>
                    </p:grpSpPr>
                    <p:sp>
                      <p:nvSpPr>
                        <p:cNvPr id="42" name="Freeform 1339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691" y="875"/>
                          <a:ext cx="85" cy="101"/>
                        </a:xfrm>
                        <a:custGeom>
                          <a:avLst/>
                          <a:gdLst>
                            <a:gd name="T0" fmla="*/ 48 w 85"/>
                            <a:gd name="T1" fmla="*/ 2 h 101"/>
                            <a:gd name="T2" fmla="*/ 60 w 85"/>
                            <a:gd name="T3" fmla="*/ 6 h 101"/>
                            <a:gd name="T4" fmla="*/ 67 w 85"/>
                            <a:gd name="T5" fmla="*/ 11 h 101"/>
                            <a:gd name="T6" fmla="*/ 72 w 85"/>
                            <a:gd name="T7" fmla="*/ 18 h 101"/>
                            <a:gd name="T8" fmla="*/ 76 w 85"/>
                            <a:gd name="T9" fmla="*/ 32 h 101"/>
                            <a:gd name="T10" fmla="*/ 81 w 85"/>
                            <a:gd name="T11" fmla="*/ 52 h 101"/>
                            <a:gd name="T12" fmla="*/ 84 w 85"/>
                            <a:gd name="T13" fmla="*/ 70 h 101"/>
                            <a:gd name="T14" fmla="*/ 84 w 85"/>
                            <a:gd name="T15" fmla="*/ 78 h 101"/>
                            <a:gd name="T16" fmla="*/ 82 w 85"/>
                            <a:gd name="T17" fmla="*/ 86 h 101"/>
                            <a:gd name="T18" fmla="*/ 81 w 85"/>
                            <a:gd name="T19" fmla="*/ 98 h 101"/>
                            <a:gd name="T20" fmla="*/ 78 w 85"/>
                            <a:gd name="T21" fmla="*/ 98 h 101"/>
                            <a:gd name="T22" fmla="*/ 73 w 85"/>
                            <a:gd name="T23" fmla="*/ 96 h 101"/>
                            <a:gd name="T24" fmla="*/ 67 w 85"/>
                            <a:gd name="T25" fmla="*/ 97 h 101"/>
                            <a:gd name="T26" fmla="*/ 59 w 85"/>
                            <a:gd name="T27" fmla="*/ 99 h 101"/>
                            <a:gd name="T28" fmla="*/ 55 w 85"/>
                            <a:gd name="T29" fmla="*/ 99 h 101"/>
                            <a:gd name="T30" fmla="*/ 55 w 85"/>
                            <a:gd name="T31" fmla="*/ 93 h 101"/>
                            <a:gd name="T32" fmla="*/ 61 w 85"/>
                            <a:gd name="T33" fmla="*/ 79 h 101"/>
                            <a:gd name="T34" fmla="*/ 63 w 85"/>
                            <a:gd name="T35" fmla="*/ 57 h 101"/>
                            <a:gd name="T36" fmla="*/ 61 w 85"/>
                            <a:gd name="T37" fmla="*/ 37 h 101"/>
                            <a:gd name="T38" fmla="*/ 49 w 85"/>
                            <a:gd name="T39" fmla="*/ 24 h 101"/>
                            <a:gd name="T40" fmla="*/ 29 w 85"/>
                            <a:gd name="T41" fmla="*/ 22 h 101"/>
                            <a:gd name="T42" fmla="*/ 20 w 85"/>
                            <a:gd name="T43" fmla="*/ 35 h 101"/>
                            <a:gd name="T44" fmla="*/ 21 w 85"/>
                            <a:gd name="T45" fmla="*/ 77 h 101"/>
                            <a:gd name="T46" fmla="*/ 29 w 85"/>
                            <a:gd name="T47" fmla="*/ 93 h 101"/>
                            <a:gd name="T48" fmla="*/ 29 w 85"/>
                            <a:gd name="T49" fmla="*/ 99 h 101"/>
                            <a:gd name="T50" fmla="*/ 24 w 85"/>
                            <a:gd name="T51" fmla="*/ 99 h 101"/>
                            <a:gd name="T52" fmla="*/ 18 w 85"/>
                            <a:gd name="T53" fmla="*/ 98 h 101"/>
                            <a:gd name="T54" fmla="*/ 13 w 85"/>
                            <a:gd name="T55" fmla="*/ 97 h 101"/>
                            <a:gd name="T56" fmla="*/ 6 w 85"/>
                            <a:gd name="T57" fmla="*/ 100 h 101"/>
                            <a:gd name="T58" fmla="*/ 5 w 85"/>
                            <a:gd name="T59" fmla="*/ 93 h 101"/>
                            <a:gd name="T60" fmla="*/ 2 w 85"/>
                            <a:gd name="T61" fmla="*/ 83 h 101"/>
                            <a:gd name="T62" fmla="*/ 0 w 85"/>
                            <a:gd name="T63" fmla="*/ 73 h 101"/>
                            <a:gd name="T64" fmla="*/ 0 w 85"/>
                            <a:gd name="T65" fmla="*/ 66 h 101"/>
                            <a:gd name="T66" fmla="*/ 0 w 85"/>
                            <a:gd name="T67" fmla="*/ 57 h 101"/>
                            <a:gd name="T68" fmla="*/ 2 w 85"/>
                            <a:gd name="T69" fmla="*/ 50 h 101"/>
                            <a:gd name="T70" fmla="*/ 4 w 85"/>
                            <a:gd name="T71" fmla="*/ 43 h 101"/>
                            <a:gd name="T72" fmla="*/ 5 w 85"/>
                            <a:gd name="T73" fmla="*/ 36 h 101"/>
                            <a:gd name="T74" fmla="*/ 5 w 85"/>
                            <a:gd name="T75" fmla="*/ 31 h 101"/>
                            <a:gd name="T76" fmla="*/ 7 w 85"/>
                            <a:gd name="T77" fmla="*/ 24 h 101"/>
                            <a:gd name="T78" fmla="*/ 9 w 85"/>
                            <a:gd name="T79" fmla="*/ 15 h 101"/>
                            <a:gd name="T80" fmla="*/ 17 w 85"/>
                            <a:gd name="T81" fmla="*/ 7 h 101"/>
                            <a:gd name="T82" fmla="*/ 23 w 85"/>
                            <a:gd name="T83" fmla="*/ 2 h 101"/>
                            <a:gd name="T84" fmla="*/ 32 w 85"/>
                            <a:gd name="T85" fmla="*/ 0 h 101"/>
                            <a:gd name="T86" fmla="*/ 40 w 85"/>
                            <a:gd name="T87" fmla="*/ 0 h 101"/>
                            <a:gd name="T88" fmla="*/ 48 w 85"/>
                            <a:gd name="T89" fmla="*/ 2 h 101"/>
                            <a:gd name="T90" fmla="*/ 0 60000 65536"/>
                            <a:gd name="T91" fmla="*/ 0 60000 65536"/>
                            <a:gd name="T92" fmla="*/ 0 60000 65536"/>
                            <a:gd name="T93" fmla="*/ 0 60000 65536"/>
                            <a:gd name="T94" fmla="*/ 0 60000 65536"/>
                            <a:gd name="T95" fmla="*/ 0 60000 65536"/>
                            <a:gd name="T96" fmla="*/ 0 60000 65536"/>
                            <a:gd name="T97" fmla="*/ 0 60000 65536"/>
                            <a:gd name="T98" fmla="*/ 0 60000 65536"/>
                            <a:gd name="T99" fmla="*/ 0 60000 65536"/>
                            <a:gd name="T100" fmla="*/ 0 60000 65536"/>
                            <a:gd name="T101" fmla="*/ 0 60000 65536"/>
                            <a:gd name="T102" fmla="*/ 0 60000 65536"/>
                            <a:gd name="T103" fmla="*/ 0 60000 65536"/>
                            <a:gd name="T104" fmla="*/ 0 60000 65536"/>
                            <a:gd name="T105" fmla="*/ 0 60000 65536"/>
                            <a:gd name="T106" fmla="*/ 0 60000 65536"/>
                            <a:gd name="T107" fmla="*/ 0 60000 65536"/>
                            <a:gd name="T108" fmla="*/ 0 60000 65536"/>
                            <a:gd name="T109" fmla="*/ 0 60000 65536"/>
                            <a:gd name="T110" fmla="*/ 0 60000 65536"/>
                            <a:gd name="T111" fmla="*/ 0 60000 65536"/>
                            <a:gd name="T112" fmla="*/ 0 60000 65536"/>
                            <a:gd name="T113" fmla="*/ 0 60000 65536"/>
                            <a:gd name="T114" fmla="*/ 0 60000 65536"/>
                            <a:gd name="T115" fmla="*/ 0 60000 65536"/>
                            <a:gd name="T116" fmla="*/ 0 60000 65536"/>
                            <a:gd name="T117" fmla="*/ 0 60000 65536"/>
                            <a:gd name="T118" fmla="*/ 0 60000 65536"/>
                            <a:gd name="T119" fmla="*/ 0 60000 65536"/>
                            <a:gd name="T120" fmla="*/ 0 60000 65536"/>
                            <a:gd name="T121" fmla="*/ 0 60000 65536"/>
                            <a:gd name="T122" fmla="*/ 0 60000 65536"/>
                            <a:gd name="T123" fmla="*/ 0 60000 65536"/>
                            <a:gd name="T124" fmla="*/ 0 60000 65536"/>
                            <a:gd name="T125" fmla="*/ 0 60000 65536"/>
                            <a:gd name="T126" fmla="*/ 0 60000 65536"/>
                            <a:gd name="T127" fmla="*/ 0 60000 65536"/>
                            <a:gd name="T128" fmla="*/ 0 60000 65536"/>
                            <a:gd name="T129" fmla="*/ 0 60000 65536"/>
                            <a:gd name="T130" fmla="*/ 0 60000 65536"/>
                            <a:gd name="T131" fmla="*/ 0 60000 65536"/>
                            <a:gd name="T132" fmla="*/ 0 60000 65536"/>
                            <a:gd name="T133" fmla="*/ 0 60000 65536"/>
                            <a:gd name="T134" fmla="*/ 0 60000 65536"/>
                            <a:gd name="T135" fmla="*/ 0 w 85"/>
                            <a:gd name="T136" fmla="*/ 0 h 101"/>
                            <a:gd name="T137" fmla="*/ 85 w 85"/>
                            <a:gd name="T138" fmla="*/ 101 h 101"/>
                          </a:gdLst>
                          <a:ahLst/>
                          <a:cxnLst>
                            <a:cxn ang="T90">
                              <a:pos x="T0" y="T1"/>
                            </a:cxn>
                            <a:cxn ang="T91">
                              <a:pos x="T2" y="T3"/>
                            </a:cxn>
                            <a:cxn ang="T92">
                              <a:pos x="T4" y="T5"/>
                            </a:cxn>
                            <a:cxn ang="T93">
                              <a:pos x="T6" y="T7"/>
                            </a:cxn>
                            <a:cxn ang="T94">
                              <a:pos x="T8" y="T9"/>
                            </a:cxn>
                            <a:cxn ang="T95">
                              <a:pos x="T10" y="T11"/>
                            </a:cxn>
                            <a:cxn ang="T96">
                              <a:pos x="T12" y="T13"/>
                            </a:cxn>
                            <a:cxn ang="T97">
                              <a:pos x="T14" y="T15"/>
                            </a:cxn>
                            <a:cxn ang="T98">
                              <a:pos x="T16" y="T17"/>
                            </a:cxn>
                            <a:cxn ang="T99">
                              <a:pos x="T18" y="T19"/>
                            </a:cxn>
                            <a:cxn ang="T100">
                              <a:pos x="T20" y="T21"/>
                            </a:cxn>
                            <a:cxn ang="T101">
                              <a:pos x="T22" y="T23"/>
                            </a:cxn>
                            <a:cxn ang="T102">
                              <a:pos x="T24" y="T25"/>
                            </a:cxn>
                            <a:cxn ang="T103">
                              <a:pos x="T26" y="T27"/>
                            </a:cxn>
                            <a:cxn ang="T104">
                              <a:pos x="T28" y="T29"/>
                            </a:cxn>
                            <a:cxn ang="T105">
                              <a:pos x="T30" y="T31"/>
                            </a:cxn>
                            <a:cxn ang="T106">
                              <a:pos x="T32" y="T33"/>
                            </a:cxn>
                            <a:cxn ang="T107">
                              <a:pos x="T34" y="T35"/>
                            </a:cxn>
                            <a:cxn ang="T108">
                              <a:pos x="T36" y="T37"/>
                            </a:cxn>
                            <a:cxn ang="T109">
                              <a:pos x="T38" y="T39"/>
                            </a:cxn>
                            <a:cxn ang="T110">
                              <a:pos x="T40" y="T41"/>
                            </a:cxn>
                            <a:cxn ang="T111">
                              <a:pos x="T42" y="T43"/>
                            </a:cxn>
                            <a:cxn ang="T112">
                              <a:pos x="T44" y="T45"/>
                            </a:cxn>
                            <a:cxn ang="T113">
                              <a:pos x="T46" y="T47"/>
                            </a:cxn>
                            <a:cxn ang="T114">
                              <a:pos x="T48" y="T49"/>
                            </a:cxn>
                            <a:cxn ang="T115">
                              <a:pos x="T50" y="T51"/>
                            </a:cxn>
                            <a:cxn ang="T116">
                              <a:pos x="T52" y="T53"/>
                            </a:cxn>
                            <a:cxn ang="T117">
                              <a:pos x="T54" y="T55"/>
                            </a:cxn>
                            <a:cxn ang="T118">
                              <a:pos x="T56" y="T57"/>
                            </a:cxn>
                            <a:cxn ang="T119">
                              <a:pos x="T58" y="T59"/>
                            </a:cxn>
                            <a:cxn ang="T120">
                              <a:pos x="T60" y="T61"/>
                            </a:cxn>
                            <a:cxn ang="T121">
                              <a:pos x="T62" y="T63"/>
                            </a:cxn>
                            <a:cxn ang="T122">
                              <a:pos x="T64" y="T65"/>
                            </a:cxn>
                            <a:cxn ang="T123">
                              <a:pos x="T66" y="T67"/>
                            </a:cxn>
                            <a:cxn ang="T124">
                              <a:pos x="T68" y="T69"/>
                            </a:cxn>
                            <a:cxn ang="T125">
                              <a:pos x="T70" y="T71"/>
                            </a:cxn>
                            <a:cxn ang="T126">
                              <a:pos x="T72" y="T73"/>
                            </a:cxn>
                            <a:cxn ang="T127">
                              <a:pos x="T74" y="T75"/>
                            </a:cxn>
                            <a:cxn ang="T128">
                              <a:pos x="T76" y="T77"/>
                            </a:cxn>
                            <a:cxn ang="T129">
                              <a:pos x="T78" y="T79"/>
                            </a:cxn>
                            <a:cxn ang="T130">
                              <a:pos x="T80" y="T81"/>
                            </a:cxn>
                            <a:cxn ang="T131">
                              <a:pos x="T82" y="T83"/>
                            </a:cxn>
                            <a:cxn ang="T132">
                              <a:pos x="T84" y="T85"/>
                            </a:cxn>
                            <a:cxn ang="T133">
                              <a:pos x="T86" y="T87"/>
                            </a:cxn>
                            <a:cxn ang="T134">
                              <a:pos x="T88" y="T89"/>
                            </a:cxn>
                          </a:cxnLst>
                          <a:rect l="T135" t="T136" r="T137" b="T138"/>
                          <a:pathLst>
                            <a:path w="85" h="101">
                              <a:moveTo>
                                <a:pt x="48" y="2"/>
                              </a:moveTo>
                              <a:lnTo>
                                <a:pt x="60" y="6"/>
                              </a:lnTo>
                              <a:lnTo>
                                <a:pt x="67" y="11"/>
                              </a:lnTo>
                              <a:lnTo>
                                <a:pt x="72" y="18"/>
                              </a:lnTo>
                              <a:lnTo>
                                <a:pt x="76" y="32"/>
                              </a:lnTo>
                              <a:lnTo>
                                <a:pt x="81" y="52"/>
                              </a:lnTo>
                              <a:lnTo>
                                <a:pt x="84" y="70"/>
                              </a:lnTo>
                              <a:lnTo>
                                <a:pt x="84" y="78"/>
                              </a:lnTo>
                              <a:lnTo>
                                <a:pt x="82" y="86"/>
                              </a:lnTo>
                              <a:lnTo>
                                <a:pt x="81" y="98"/>
                              </a:lnTo>
                              <a:lnTo>
                                <a:pt x="78" y="98"/>
                              </a:lnTo>
                              <a:lnTo>
                                <a:pt x="73" y="96"/>
                              </a:lnTo>
                              <a:lnTo>
                                <a:pt x="67" y="97"/>
                              </a:lnTo>
                              <a:lnTo>
                                <a:pt x="59" y="99"/>
                              </a:lnTo>
                              <a:lnTo>
                                <a:pt x="55" y="99"/>
                              </a:lnTo>
                              <a:lnTo>
                                <a:pt x="55" y="93"/>
                              </a:lnTo>
                              <a:lnTo>
                                <a:pt x="61" y="79"/>
                              </a:lnTo>
                              <a:lnTo>
                                <a:pt x="63" y="57"/>
                              </a:lnTo>
                              <a:lnTo>
                                <a:pt x="61" y="37"/>
                              </a:lnTo>
                              <a:lnTo>
                                <a:pt x="49" y="24"/>
                              </a:lnTo>
                              <a:lnTo>
                                <a:pt x="29" y="22"/>
                              </a:lnTo>
                              <a:lnTo>
                                <a:pt x="20" y="35"/>
                              </a:lnTo>
                              <a:lnTo>
                                <a:pt x="21" y="77"/>
                              </a:lnTo>
                              <a:lnTo>
                                <a:pt x="29" y="93"/>
                              </a:lnTo>
                              <a:lnTo>
                                <a:pt x="29" y="99"/>
                              </a:lnTo>
                              <a:lnTo>
                                <a:pt x="24" y="99"/>
                              </a:lnTo>
                              <a:lnTo>
                                <a:pt x="18" y="98"/>
                              </a:lnTo>
                              <a:lnTo>
                                <a:pt x="13" y="97"/>
                              </a:lnTo>
                              <a:lnTo>
                                <a:pt x="6" y="100"/>
                              </a:lnTo>
                              <a:lnTo>
                                <a:pt x="5" y="93"/>
                              </a:lnTo>
                              <a:lnTo>
                                <a:pt x="2" y="83"/>
                              </a:lnTo>
                              <a:lnTo>
                                <a:pt x="0" y="73"/>
                              </a:lnTo>
                              <a:lnTo>
                                <a:pt x="0" y="66"/>
                              </a:lnTo>
                              <a:lnTo>
                                <a:pt x="0" y="57"/>
                              </a:lnTo>
                              <a:lnTo>
                                <a:pt x="2" y="50"/>
                              </a:lnTo>
                              <a:lnTo>
                                <a:pt x="4" y="43"/>
                              </a:lnTo>
                              <a:lnTo>
                                <a:pt x="5" y="36"/>
                              </a:lnTo>
                              <a:lnTo>
                                <a:pt x="5" y="31"/>
                              </a:lnTo>
                              <a:lnTo>
                                <a:pt x="7" y="24"/>
                              </a:lnTo>
                              <a:lnTo>
                                <a:pt x="9" y="15"/>
                              </a:lnTo>
                              <a:lnTo>
                                <a:pt x="17" y="7"/>
                              </a:lnTo>
                              <a:lnTo>
                                <a:pt x="23" y="2"/>
                              </a:lnTo>
                              <a:lnTo>
                                <a:pt x="32" y="0"/>
                              </a:lnTo>
                              <a:lnTo>
                                <a:pt x="40" y="0"/>
                              </a:lnTo>
                              <a:lnTo>
                                <a:pt x="48" y="2"/>
                              </a:lnTo>
                            </a:path>
                          </a:pathLst>
                        </a:custGeom>
                        <a:solidFill>
                          <a:srgbClr val="000000"/>
                        </a:solid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sp>
                      <p:nvSpPr>
                        <p:cNvPr id="43" name="Freeform 1340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697" y="893"/>
                          <a:ext cx="70" cy="160"/>
                        </a:xfrm>
                        <a:custGeom>
                          <a:avLst/>
                          <a:gdLst>
                            <a:gd name="T0" fmla="*/ 42 w 70"/>
                            <a:gd name="T1" fmla="*/ 1 h 160"/>
                            <a:gd name="T2" fmla="*/ 47 w 70"/>
                            <a:gd name="T3" fmla="*/ 4 h 160"/>
                            <a:gd name="T4" fmla="*/ 52 w 70"/>
                            <a:gd name="T5" fmla="*/ 7 h 160"/>
                            <a:gd name="T6" fmla="*/ 55 w 70"/>
                            <a:gd name="T7" fmla="*/ 13 h 160"/>
                            <a:gd name="T8" fmla="*/ 57 w 70"/>
                            <a:gd name="T9" fmla="*/ 19 h 160"/>
                            <a:gd name="T10" fmla="*/ 58 w 70"/>
                            <a:gd name="T11" fmla="*/ 38 h 160"/>
                            <a:gd name="T12" fmla="*/ 58 w 70"/>
                            <a:gd name="T13" fmla="*/ 46 h 160"/>
                            <a:gd name="T14" fmla="*/ 56 w 70"/>
                            <a:gd name="T15" fmla="*/ 59 h 160"/>
                            <a:gd name="T16" fmla="*/ 53 w 70"/>
                            <a:gd name="T17" fmla="*/ 66 h 160"/>
                            <a:gd name="T18" fmla="*/ 49 w 70"/>
                            <a:gd name="T19" fmla="*/ 75 h 160"/>
                            <a:gd name="T20" fmla="*/ 49 w 70"/>
                            <a:gd name="T21" fmla="*/ 99 h 160"/>
                            <a:gd name="T22" fmla="*/ 69 w 70"/>
                            <a:gd name="T23" fmla="*/ 112 h 160"/>
                            <a:gd name="T24" fmla="*/ 33 w 70"/>
                            <a:gd name="T25" fmla="*/ 159 h 160"/>
                            <a:gd name="T26" fmla="*/ 0 w 70"/>
                            <a:gd name="T27" fmla="*/ 109 h 160"/>
                            <a:gd name="T28" fmla="*/ 23 w 70"/>
                            <a:gd name="T29" fmla="*/ 94 h 160"/>
                            <a:gd name="T30" fmla="*/ 23 w 70"/>
                            <a:gd name="T31" fmla="*/ 76 h 160"/>
                            <a:gd name="T32" fmla="*/ 17 w 70"/>
                            <a:gd name="T33" fmla="*/ 66 h 160"/>
                            <a:gd name="T34" fmla="*/ 14 w 70"/>
                            <a:gd name="T35" fmla="*/ 60 h 160"/>
                            <a:gd name="T36" fmla="*/ 13 w 70"/>
                            <a:gd name="T37" fmla="*/ 52 h 160"/>
                            <a:gd name="T38" fmla="*/ 12 w 70"/>
                            <a:gd name="T39" fmla="*/ 42 h 160"/>
                            <a:gd name="T40" fmla="*/ 12 w 70"/>
                            <a:gd name="T41" fmla="*/ 36 h 160"/>
                            <a:gd name="T42" fmla="*/ 12 w 70"/>
                            <a:gd name="T43" fmla="*/ 26 h 160"/>
                            <a:gd name="T44" fmla="*/ 12 w 70"/>
                            <a:gd name="T45" fmla="*/ 19 h 160"/>
                            <a:gd name="T46" fmla="*/ 14 w 70"/>
                            <a:gd name="T47" fmla="*/ 12 h 160"/>
                            <a:gd name="T48" fmla="*/ 18 w 70"/>
                            <a:gd name="T49" fmla="*/ 6 h 160"/>
                            <a:gd name="T50" fmla="*/ 23 w 70"/>
                            <a:gd name="T51" fmla="*/ 2 h 160"/>
                            <a:gd name="T52" fmla="*/ 28 w 70"/>
                            <a:gd name="T53" fmla="*/ 0 h 160"/>
                            <a:gd name="T54" fmla="*/ 35 w 70"/>
                            <a:gd name="T55" fmla="*/ 0 h 160"/>
                            <a:gd name="T56" fmla="*/ 42 w 70"/>
                            <a:gd name="T57" fmla="*/ 1 h 160"/>
                            <a:gd name="T58" fmla="*/ 0 60000 65536"/>
                            <a:gd name="T59" fmla="*/ 0 60000 65536"/>
                            <a:gd name="T60" fmla="*/ 0 60000 65536"/>
                            <a:gd name="T61" fmla="*/ 0 60000 65536"/>
                            <a:gd name="T62" fmla="*/ 0 60000 65536"/>
                            <a:gd name="T63" fmla="*/ 0 60000 65536"/>
                            <a:gd name="T64" fmla="*/ 0 60000 65536"/>
                            <a:gd name="T65" fmla="*/ 0 60000 65536"/>
                            <a:gd name="T66" fmla="*/ 0 60000 65536"/>
                            <a:gd name="T67" fmla="*/ 0 60000 65536"/>
                            <a:gd name="T68" fmla="*/ 0 60000 65536"/>
                            <a:gd name="T69" fmla="*/ 0 60000 65536"/>
                            <a:gd name="T70" fmla="*/ 0 60000 65536"/>
                            <a:gd name="T71" fmla="*/ 0 60000 65536"/>
                            <a:gd name="T72" fmla="*/ 0 60000 65536"/>
                            <a:gd name="T73" fmla="*/ 0 60000 65536"/>
                            <a:gd name="T74" fmla="*/ 0 60000 65536"/>
                            <a:gd name="T75" fmla="*/ 0 60000 65536"/>
                            <a:gd name="T76" fmla="*/ 0 60000 65536"/>
                            <a:gd name="T77" fmla="*/ 0 60000 65536"/>
                            <a:gd name="T78" fmla="*/ 0 60000 65536"/>
                            <a:gd name="T79" fmla="*/ 0 60000 65536"/>
                            <a:gd name="T80" fmla="*/ 0 60000 65536"/>
                            <a:gd name="T81" fmla="*/ 0 60000 65536"/>
                            <a:gd name="T82" fmla="*/ 0 60000 65536"/>
                            <a:gd name="T83" fmla="*/ 0 60000 65536"/>
                            <a:gd name="T84" fmla="*/ 0 60000 65536"/>
                            <a:gd name="T85" fmla="*/ 0 60000 65536"/>
                            <a:gd name="T86" fmla="*/ 0 60000 65536"/>
                            <a:gd name="T87" fmla="*/ 0 w 70"/>
                            <a:gd name="T88" fmla="*/ 0 h 160"/>
                            <a:gd name="T89" fmla="*/ 70 w 70"/>
                            <a:gd name="T90" fmla="*/ 160 h 160"/>
                          </a:gdLst>
                          <a:ahLst/>
                          <a:cxnLst>
                            <a:cxn ang="T58">
                              <a:pos x="T0" y="T1"/>
                            </a:cxn>
                            <a:cxn ang="T59">
                              <a:pos x="T2" y="T3"/>
                            </a:cxn>
                            <a:cxn ang="T60">
                              <a:pos x="T4" y="T5"/>
                            </a:cxn>
                            <a:cxn ang="T61">
                              <a:pos x="T6" y="T7"/>
                            </a:cxn>
                            <a:cxn ang="T62">
                              <a:pos x="T8" y="T9"/>
                            </a:cxn>
                            <a:cxn ang="T63">
                              <a:pos x="T10" y="T11"/>
                            </a:cxn>
                            <a:cxn ang="T64">
                              <a:pos x="T12" y="T13"/>
                            </a:cxn>
                            <a:cxn ang="T65">
                              <a:pos x="T14" y="T15"/>
                            </a:cxn>
                            <a:cxn ang="T66">
                              <a:pos x="T16" y="T17"/>
                            </a:cxn>
                            <a:cxn ang="T67">
                              <a:pos x="T18" y="T19"/>
                            </a:cxn>
                            <a:cxn ang="T68">
                              <a:pos x="T20" y="T21"/>
                            </a:cxn>
                            <a:cxn ang="T69">
                              <a:pos x="T22" y="T23"/>
                            </a:cxn>
                            <a:cxn ang="T70">
                              <a:pos x="T24" y="T25"/>
                            </a:cxn>
                            <a:cxn ang="T71">
                              <a:pos x="T26" y="T27"/>
                            </a:cxn>
                            <a:cxn ang="T72">
                              <a:pos x="T28" y="T29"/>
                            </a:cxn>
                            <a:cxn ang="T73">
                              <a:pos x="T30" y="T31"/>
                            </a:cxn>
                            <a:cxn ang="T74">
                              <a:pos x="T32" y="T33"/>
                            </a:cxn>
                            <a:cxn ang="T75">
                              <a:pos x="T34" y="T35"/>
                            </a:cxn>
                            <a:cxn ang="T76">
                              <a:pos x="T36" y="T37"/>
                            </a:cxn>
                            <a:cxn ang="T77">
                              <a:pos x="T38" y="T39"/>
                            </a:cxn>
                            <a:cxn ang="T78">
                              <a:pos x="T40" y="T41"/>
                            </a:cxn>
                            <a:cxn ang="T79">
                              <a:pos x="T42" y="T43"/>
                            </a:cxn>
                            <a:cxn ang="T80">
                              <a:pos x="T44" y="T45"/>
                            </a:cxn>
                            <a:cxn ang="T81">
                              <a:pos x="T46" y="T47"/>
                            </a:cxn>
                            <a:cxn ang="T82">
                              <a:pos x="T48" y="T49"/>
                            </a:cxn>
                            <a:cxn ang="T83">
                              <a:pos x="T50" y="T51"/>
                            </a:cxn>
                            <a:cxn ang="T84">
                              <a:pos x="T52" y="T53"/>
                            </a:cxn>
                            <a:cxn ang="T85">
                              <a:pos x="T54" y="T55"/>
                            </a:cxn>
                            <a:cxn ang="T86">
                              <a:pos x="T56" y="T57"/>
                            </a:cxn>
                          </a:cxnLst>
                          <a:rect l="T87" t="T88" r="T89" b="T90"/>
                          <a:pathLst>
                            <a:path w="70" h="160">
                              <a:moveTo>
                                <a:pt x="42" y="1"/>
                              </a:moveTo>
                              <a:lnTo>
                                <a:pt x="47" y="4"/>
                              </a:lnTo>
                              <a:lnTo>
                                <a:pt x="52" y="7"/>
                              </a:lnTo>
                              <a:lnTo>
                                <a:pt x="55" y="13"/>
                              </a:lnTo>
                              <a:lnTo>
                                <a:pt x="57" y="19"/>
                              </a:lnTo>
                              <a:lnTo>
                                <a:pt x="58" y="38"/>
                              </a:lnTo>
                              <a:lnTo>
                                <a:pt x="58" y="46"/>
                              </a:lnTo>
                              <a:lnTo>
                                <a:pt x="56" y="59"/>
                              </a:lnTo>
                              <a:lnTo>
                                <a:pt x="53" y="66"/>
                              </a:lnTo>
                              <a:lnTo>
                                <a:pt x="49" y="75"/>
                              </a:lnTo>
                              <a:lnTo>
                                <a:pt x="49" y="99"/>
                              </a:lnTo>
                              <a:lnTo>
                                <a:pt x="69" y="112"/>
                              </a:lnTo>
                              <a:lnTo>
                                <a:pt x="33" y="159"/>
                              </a:lnTo>
                              <a:lnTo>
                                <a:pt x="0" y="109"/>
                              </a:lnTo>
                              <a:lnTo>
                                <a:pt x="23" y="94"/>
                              </a:lnTo>
                              <a:lnTo>
                                <a:pt x="23" y="76"/>
                              </a:lnTo>
                              <a:lnTo>
                                <a:pt x="17" y="66"/>
                              </a:lnTo>
                              <a:lnTo>
                                <a:pt x="14" y="60"/>
                              </a:lnTo>
                              <a:lnTo>
                                <a:pt x="13" y="52"/>
                              </a:lnTo>
                              <a:lnTo>
                                <a:pt x="12" y="42"/>
                              </a:lnTo>
                              <a:lnTo>
                                <a:pt x="12" y="36"/>
                              </a:lnTo>
                              <a:lnTo>
                                <a:pt x="12" y="26"/>
                              </a:lnTo>
                              <a:lnTo>
                                <a:pt x="12" y="19"/>
                              </a:lnTo>
                              <a:lnTo>
                                <a:pt x="14" y="12"/>
                              </a:lnTo>
                              <a:lnTo>
                                <a:pt x="18" y="6"/>
                              </a:lnTo>
                              <a:lnTo>
                                <a:pt x="23" y="2"/>
                              </a:lnTo>
                              <a:lnTo>
                                <a:pt x="28" y="0"/>
                              </a:lnTo>
                              <a:lnTo>
                                <a:pt x="35" y="0"/>
                              </a:lnTo>
                              <a:lnTo>
                                <a:pt x="42" y="1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</p:grpSp>
                  <p:grpSp>
                    <p:nvGrpSpPr>
                      <p:cNvPr id="24" name="Group 1341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653" y="1231"/>
                        <a:ext cx="132" cy="351"/>
                        <a:chOff x="3653" y="1231"/>
                        <a:chExt cx="132" cy="351"/>
                      </a:xfrm>
                    </p:grpSpPr>
                    <p:grpSp>
                      <p:nvGrpSpPr>
                        <p:cNvPr id="38" name="Group 1342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653" y="1231"/>
                          <a:ext cx="132" cy="351"/>
                          <a:chOff x="3653" y="1231"/>
                          <a:chExt cx="132" cy="351"/>
                        </a:xfrm>
                      </p:grpSpPr>
                      <p:sp>
                        <p:nvSpPr>
                          <p:cNvPr id="40" name="Freeform 1343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690" y="1307"/>
                            <a:ext cx="95" cy="275"/>
                          </a:xfrm>
                          <a:custGeom>
                            <a:avLst/>
                            <a:gdLst>
                              <a:gd name="T0" fmla="*/ 77 w 95"/>
                              <a:gd name="T1" fmla="*/ 6 h 275"/>
                              <a:gd name="T2" fmla="*/ 76 w 95"/>
                              <a:gd name="T3" fmla="*/ 85 h 275"/>
                              <a:gd name="T4" fmla="*/ 76 w 95"/>
                              <a:gd name="T5" fmla="*/ 152 h 275"/>
                              <a:gd name="T6" fmla="*/ 72 w 95"/>
                              <a:gd name="T7" fmla="*/ 216 h 275"/>
                              <a:gd name="T8" fmla="*/ 83 w 95"/>
                              <a:gd name="T9" fmla="*/ 244 h 275"/>
                              <a:gd name="T10" fmla="*/ 91 w 95"/>
                              <a:gd name="T11" fmla="*/ 262 h 275"/>
                              <a:gd name="T12" fmla="*/ 94 w 95"/>
                              <a:gd name="T13" fmla="*/ 268 h 275"/>
                              <a:gd name="T14" fmla="*/ 90 w 95"/>
                              <a:gd name="T15" fmla="*/ 274 h 275"/>
                              <a:gd name="T16" fmla="*/ 73 w 95"/>
                              <a:gd name="T17" fmla="*/ 273 h 275"/>
                              <a:gd name="T18" fmla="*/ 58 w 95"/>
                              <a:gd name="T19" fmla="*/ 237 h 275"/>
                              <a:gd name="T20" fmla="*/ 57 w 95"/>
                              <a:gd name="T21" fmla="*/ 214 h 275"/>
                              <a:gd name="T22" fmla="*/ 46 w 95"/>
                              <a:gd name="T23" fmla="*/ 138 h 275"/>
                              <a:gd name="T24" fmla="*/ 44 w 95"/>
                              <a:gd name="T25" fmla="*/ 121 h 275"/>
                              <a:gd name="T26" fmla="*/ 45 w 95"/>
                              <a:gd name="T27" fmla="*/ 156 h 275"/>
                              <a:gd name="T28" fmla="*/ 40 w 95"/>
                              <a:gd name="T29" fmla="*/ 207 h 275"/>
                              <a:gd name="T30" fmla="*/ 41 w 95"/>
                              <a:gd name="T31" fmla="*/ 230 h 275"/>
                              <a:gd name="T32" fmla="*/ 34 w 95"/>
                              <a:gd name="T33" fmla="*/ 253 h 275"/>
                              <a:gd name="T34" fmla="*/ 24 w 95"/>
                              <a:gd name="T35" fmla="*/ 270 h 275"/>
                              <a:gd name="T36" fmla="*/ 9 w 95"/>
                              <a:gd name="T37" fmla="*/ 271 h 275"/>
                              <a:gd name="T38" fmla="*/ 4 w 95"/>
                              <a:gd name="T39" fmla="*/ 265 h 275"/>
                              <a:gd name="T40" fmla="*/ 20 w 95"/>
                              <a:gd name="T41" fmla="*/ 229 h 275"/>
                              <a:gd name="T42" fmla="*/ 22 w 95"/>
                              <a:gd name="T43" fmla="*/ 212 h 275"/>
                              <a:gd name="T44" fmla="*/ 19 w 95"/>
                              <a:gd name="T45" fmla="*/ 176 h 275"/>
                              <a:gd name="T46" fmla="*/ 13 w 95"/>
                              <a:gd name="T47" fmla="*/ 116 h 275"/>
                              <a:gd name="T48" fmla="*/ 0 w 95"/>
                              <a:gd name="T49" fmla="*/ 0 h 275"/>
                              <a:gd name="T50" fmla="*/ 77 w 95"/>
                              <a:gd name="T51" fmla="*/ 6 h 275"/>
                              <a:gd name="T52" fmla="*/ 0 60000 65536"/>
                              <a:gd name="T53" fmla="*/ 0 60000 65536"/>
                              <a:gd name="T54" fmla="*/ 0 60000 65536"/>
                              <a:gd name="T55" fmla="*/ 0 60000 65536"/>
                              <a:gd name="T56" fmla="*/ 0 60000 65536"/>
                              <a:gd name="T57" fmla="*/ 0 60000 65536"/>
                              <a:gd name="T58" fmla="*/ 0 60000 65536"/>
                              <a:gd name="T59" fmla="*/ 0 60000 65536"/>
                              <a:gd name="T60" fmla="*/ 0 60000 65536"/>
                              <a:gd name="T61" fmla="*/ 0 60000 65536"/>
                              <a:gd name="T62" fmla="*/ 0 60000 65536"/>
                              <a:gd name="T63" fmla="*/ 0 60000 65536"/>
                              <a:gd name="T64" fmla="*/ 0 60000 65536"/>
                              <a:gd name="T65" fmla="*/ 0 60000 65536"/>
                              <a:gd name="T66" fmla="*/ 0 60000 65536"/>
                              <a:gd name="T67" fmla="*/ 0 60000 65536"/>
                              <a:gd name="T68" fmla="*/ 0 60000 65536"/>
                              <a:gd name="T69" fmla="*/ 0 60000 65536"/>
                              <a:gd name="T70" fmla="*/ 0 60000 65536"/>
                              <a:gd name="T71" fmla="*/ 0 60000 65536"/>
                              <a:gd name="T72" fmla="*/ 0 60000 65536"/>
                              <a:gd name="T73" fmla="*/ 0 60000 65536"/>
                              <a:gd name="T74" fmla="*/ 0 60000 65536"/>
                              <a:gd name="T75" fmla="*/ 0 60000 65536"/>
                              <a:gd name="T76" fmla="*/ 0 60000 65536"/>
                              <a:gd name="T77" fmla="*/ 0 60000 65536"/>
                              <a:gd name="T78" fmla="*/ 0 w 95"/>
                              <a:gd name="T79" fmla="*/ 0 h 275"/>
                              <a:gd name="T80" fmla="*/ 95 w 95"/>
                              <a:gd name="T81" fmla="*/ 275 h 275"/>
                            </a:gdLst>
                            <a:ahLst/>
                            <a:cxnLst>
                              <a:cxn ang="T52">
                                <a:pos x="T0" y="T1"/>
                              </a:cxn>
                              <a:cxn ang="T53">
                                <a:pos x="T2" y="T3"/>
                              </a:cxn>
                              <a:cxn ang="T54">
                                <a:pos x="T4" y="T5"/>
                              </a:cxn>
                              <a:cxn ang="T55">
                                <a:pos x="T6" y="T7"/>
                              </a:cxn>
                              <a:cxn ang="T56">
                                <a:pos x="T8" y="T9"/>
                              </a:cxn>
                              <a:cxn ang="T57">
                                <a:pos x="T10" y="T11"/>
                              </a:cxn>
                              <a:cxn ang="T58">
                                <a:pos x="T12" y="T13"/>
                              </a:cxn>
                              <a:cxn ang="T59">
                                <a:pos x="T14" y="T15"/>
                              </a:cxn>
                              <a:cxn ang="T60">
                                <a:pos x="T16" y="T17"/>
                              </a:cxn>
                              <a:cxn ang="T61">
                                <a:pos x="T18" y="T19"/>
                              </a:cxn>
                              <a:cxn ang="T62">
                                <a:pos x="T20" y="T21"/>
                              </a:cxn>
                              <a:cxn ang="T63">
                                <a:pos x="T22" y="T23"/>
                              </a:cxn>
                              <a:cxn ang="T64">
                                <a:pos x="T24" y="T25"/>
                              </a:cxn>
                              <a:cxn ang="T65">
                                <a:pos x="T26" y="T27"/>
                              </a:cxn>
                              <a:cxn ang="T66">
                                <a:pos x="T28" y="T29"/>
                              </a:cxn>
                              <a:cxn ang="T67">
                                <a:pos x="T30" y="T31"/>
                              </a:cxn>
                              <a:cxn ang="T68">
                                <a:pos x="T32" y="T33"/>
                              </a:cxn>
                              <a:cxn ang="T69">
                                <a:pos x="T34" y="T35"/>
                              </a:cxn>
                              <a:cxn ang="T70">
                                <a:pos x="T36" y="T37"/>
                              </a:cxn>
                              <a:cxn ang="T71">
                                <a:pos x="T38" y="T39"/>
                              </a:cxn>
                              <a:cxn ang="T72">
                                <a:pos x="T40" y="T41"/>
                              </a:cxn>
                              <a:cxn ang="T73">
                                <a:pos x="T42" y="T43"/>
                              </a:cxn>
                              <a:cxn ang="T74">
                                <a:pos x="T44" y="T45"/>
                              </a:cxn>
                              <a:cxn ang="T75">
                                <a:pos x="T46" y="T47"/>
                              </a:cxn>
                              <a:cxn ang="T76">
                                <a:pos x="T48" y="T49"/>
                              </a:cxn>
                              <a:cxn ang="T77">
                                <a:pos x="T50" y="T51"/>
                              </a:cxn>
                            </a:cxnLst>
                            <a:rect l="T78" t="T79" r="T80" b="T81"/>
                            <a:pathLst>
                              <a:path w="95" h="275">
                                <a:moveTo>
                                  <a:pt x="77" y="6"/>
                                </a:moveTo>
                                <a:lnTo>
                                  <a:pt x="76" y="85"/>
                                </a:lnTo>
                                <a:lnTo>
                                  <a:pt x="76" y="152"/>
                                </a:lnTo>
                                <a:lnTo>
                                  <a:pt x="72" y="216"/>
                                </a:lnTo>
                                <a:lnTo>
                                  <a:pt x="83" y="244"/>
                                </a:lnTo>
                                <a:lnTo>
                                  <a:pt x="91" y="262"/>
                                </a:lnTo>
                                <a:lnTo>
                                  <a:pt x="94" y="268"/>
                                </a:lnTo>
                                <a:lnTo>
                                  <a:pt x="90" y="274"/>
                                </a:lnTo>
                                <a:lnTo>
                                  <a:pt x="73" y="273"/>
                                </a:lnTo>
                                <a:lnTo>
                                  <a:pt x="58" y="237"/>
                                </a:lnTo>
                                <a:lnTo>
                                  <a:pt x="57" y="214"/>
                                </a:lnTo>
                                <a:lnTo>
                                  <a:pt x="46" y="138"/>
                                </a:lnTo>
                                <a:lnTo>
                                  <a:pt x="44" y="121"/>
                                </a:lnTo>
                                <a:lnTo>
                                  <a:pt x="45" y="156"/>
                                </a:lnTo>
                                <a:lnTo>
                                  <a:pt x="40" y="207"/>
                                </a:lnTo>
                                <a:lnTo>
                                  <a:pt x="41" y="230"/>
                                </a:lnTo>
                                <a:lnTo>
                                  <a:pt x="34" y="253"/>
                                </a:lnTo>
                                <a:lnTo>
                                  <a:pt x="24" y="270"/>
                                </a:lnTo>
                                <a:lnTo>
                                  <a:pt x="9" y="271"/>
                                </a:lnTo>
                                <a:lnTo>
                                  <a:pt x="4" y="265"/>
                                </a:lnTo>
                                <a:lnTo>
                                  <a:pt x="20" y="229"/>
                                </a:lnTo>
                                <a:lnTo>
                                  <a:pt x="22" y="212"/>
                                </a:lnTo>
                                <a:lnTo>
                                  <a:pt x="19" y="176"/>
                                </a:lnTo>
                                <a:lnTo>
                                  <a:pt x="13" y="116"/>
                                </a:lnTo>
                                <a:lnTo>
                                  <a:pt x="0" y="0"/>
                                </a:lnTo>
                                <a:lnTo>
                                  <a:pt x="77" y="6"/>
                                </a:lnTo>
                              </a:path>
                            </a:pathLst>
                          </a:custGeom>
                          <a:blipFill dpi="0" rotWithShape="0">
                            <a:blip/>
                            <a:srcRect/>
                            <a:tile tx="0" ty="0" sx="100000" sy="100000" flip="none" algn="tl"/>
                          </a:blip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 cap="rnd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SG"/>
                          </a:p>
                        </p:txBody>
                      </p:sp>
                      <p:sp>
                        <p:nvSpPr>
                          <p:cNvPr id="41" name="Freeform 1344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653" y="1231"/>
                            <a:ext cx="23" cy="36"/>
                          </a:xfrm>
                          <a:custGeom>
                            <a:avLst/>
                            <a:gdLst>
                              <a:gd name="T0" fmla="*/ 0 w 23"/>
                              <a:gd name="T1" fmla="*/ 0 h 36"/>
                              <a:gd name="T2" fmla="*/ 0 w 23"/>
                              <a:gd name="T3" fmla="*/ 18 h 36"/>
                              <a:gd name="T4" fmla="*/ 22 w 23"/>
                              <a:gd name="T5" fmla="*/ 35 h 36"/>
                              <a:gd name="T6" fmla="*/ 12 w 23"/>
                              <a:gd name="T7" fmla="*/ 3 h 36"/>
                              <a:gd name="T8" fmla="*/ 0 w 23"/>
                              <a:gd name="T9" fmla="*/ 0 h 36"/>
                              <a:gd name="T10" fmla="*/ 0 60000 65536"/>
                              <a:gd name="T11" fmla="*/ 0 60000 65536"/>
                              <a:gd name="T12" fmla="*/ 0 60000 65536"/>
                              <a:gd name="T13" fmla="*/ 0 60000 65536"/>
                              <a:gd name="T14" fmla="*/ 0 60000 65536"/>
                              <a:gd name="T15" fmla="*/ 0 w 23"/>
                              <a:gd name="T16" fmla="*/ 0 h 36"/>
                              <a:gd name="T17" fmla="*/ 23 w 23"/>
                              <a:gd name="T18" fmla="*/ 36 h 36"/>
                            </a:gdLst>
                            <a:ahLst/>
                            <a:cxnLst>
                              <a:cxn ang="T10">
                                <a:pos x="T0" y="T1"/>
                              </a:cxn>
                              <a:cxn ang="T11">
                                <a:pos x="T2" y="T3"/>
                              </a:cxn>
                              <a:cxn ang="T12">
                                <a:pos x="T4" y="T5"/>
                              </a:cxn>
                              <a:cxn ang="T13">
                                <a:pos x="T6" y="T7"/>
                              </a:cxn>
                              <a:cxn ang="T14">
                                <a:pos x="T8" y="T9"/>
                              </a:cxn>
                            </a:cxnLst>
                            <a:rect l="T15" t="T16" r="T17" b="T18"/>
                            <a:pathLst>
                              <a:path w="23" h="36">
                                <a:moveTo>
                                  <a:pt x="0" y="0"/>
                                </a:moveTo>
                                <a:lnTo>
                                  <a:pt x="0" y="18"/>
                                </a:lnTo>
                                <a:lnTo>
                                  <a:pt x="22" y="35"/>
                                </a:lnTo>
                                <a:lnTo>
                                  <a:pt x="12" y="3"/>
                                </a:lnTo>
                                <a:lnTo>
                                  <a:pt x="0" y="0"/>
                                </a:lnTo>
                              </a:path>
                            </a:pathLst>
                          </a:custGeom>
                          <a:blipFill dpi="0" rotWithShape="0">
                            <a:blip/>
                            <a:srcRect/>
                            <a:tile tx="0" ty="0" sx="100000" sy="100000" flip="none" algn="tl"/>
                          </a:blipFill>
                          <a:ln>
                            <a:noFill/>
                          </a:ln>
                          <a:extLst>
                            <a:ext uri="{91240B29-F687-4F45-9708-019B960494DF}">
                              <a14:hiddenLine xmlns:a14="http://schemas.microsoft.com/office/drawing/2010/main" w="9525" cap="rnd">
                                <a:solidFill>
                                  <a:srgbClr val="000000"/>
                                </a:solidFill>
                                <a:round/>
                                <a:headEnd/>
                                <a:tailEnd/>
                              </a14:hiddenLine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SG"/>
                          </a:p>
                        </p:txBody>
                      </p:sp>
                    </p:grpSp>
                    <p:sp>
                      <p:nvSpPr>
                        <p:cNvPr id="39" name="Freeform 134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728" y="1309"/>
                          <a:ext cx="9" cy="123"/>
                        </a:xfrm>
                        <a:custGeom>
                          <a:avLst/>
                          <a:gdLst>
                            <a:gd name="T0" fmla="*/ 0 w 9"/>
                            <a:gd name="T1" fmla="*/ 0 h 123"/>
                            <a:gd name="T2" fmla="*/ 0 w 9"/>
                            <a:gd name="T3" fmla="*/ 40 h 123"/>
                            <a:gd name="T4" fmla="*/ 1 w 9"/>
                            <a:gd name="T5" fmla="*/ 64 h 123"/>
                            <a:gd name="T6" fmla="*/ 3 w 9"/>
                            <a:gd name="T7" fmla="*/ 90 h 123"/>
                            <a:gd name="T8" fmla="*/ 8 w 9"/>
                            <a:gd name="T9" fmla="*/ 116 h 123"/>
                            <a:gd name="T10" fmla="*/ 7 w 9"/>
                            <a:gd name="T11" fmla="*/ 122 h 123"/>
                            <a:gd name="T12" fmla="*/ 0 w 9"/>
                            <a:gd name="T13" fmla="*/ 0 h 123"/>
                            <a:gd name="T14" fmla="*/ 0 60000 65536"/>
                            <a:gd name="T15" fmla="*/ 0 60000 65536"/>
                            <a:gd name="T16" fmla="*/ 0 60000 65536"/>
                            <a:gd name="T17" fmla="*/ 0 60000 65536"/>
                            <a:gd name="T18" fmla="*/ 0 60000 65536"/>
                            <a:gd name="T19" fmla="*/ 0 60000 65536"/>
                            <a:gd name="T20" fmla="*/ 0 60000 65536"/>
                            <a:gd name="T21" fmla="*/ 0 w 9"/>
                            <a:gd name="T22" fmla="*/ 0 h 123"/>
                            <a:gd name="T23" fmla="*/ 9 w 9"/>
                            <a:gd name="T24" fmla="*/ 123 h 123"/>
                          </a:gdLst>
                          <a:ahLst/>
                          <a:cxnLst>
                            <a:cxn ang="T14">
                              <a:pos x="T0" y="T1"/>
                            </a:cxn>
                            <a:cxn ang="T15">
                              <a:pos x="T2" y="T3"/>
                            </a:cxn>
                            <a:cxn ang="T16">
                              <a:pos x="T4" y="T5"/>
                            </a:cxn>
                            <a:cxn ang="T17">
                              <a:pos x="T6" y="T7"/>
                            </a:cxn>
                            <a:cxn ang="T18">
                              <a:pos x="T8" y="T9"/>
                            </a:cxn>
                            <a:cxn ang="T19">
                              <a:pos x="T10" y="T11"/>
                            </a:cxn>
                            <a:cxn ang="T20">
                              <a:pos x="T12" y="T13"/>
                            </a:cxn>
                          </a:cxnLst>
                          <a:rect l="T21" t="T22" r="T23" b="T24"/>
                          <a:pathLst>
                            <a:path w="9" h="123">
                              <a:moveTo>
                                <a:pt x="0" y="0"/>
                              </a:moveTo>
                              <a:lnTo>
                                <a:pt x="0" y="40"/>
                              </a:lnTo>
                              <a:lnTo>
                                <a:pt x="1" y="64"/>
                              </a:lnTo>
                              <a:lnTo>
                                <a:pt x="3" y="90"/>
                              </a:lnTo>
                              <a:lnTo>
                                <a:pt x="8" y="116"/>
                              </a:lnTo>
                              <a:lnTo>
                                <a:pt x="7" y="122"/>
                              </a:lnTo>
                              <a:lnTo>
                                <a:pt x="0" y="0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 w="12700" cap="rnd">
                          <a:solidFill>
                            <a:srgbClr val="FF5F1F"/>
                          </a:solidFill>
                          <a:round/>
                          <a:headEnd/>
                          <a:tailEnd/>
                        </a:ln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</p:grpSp>
                  <p:grpSp>
                    <p:nvGrpSpPr>
                      <p:cNvPr id="25" name="Group 1346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689" y="1536"/>
                        <a:ext cx="101" cy="78"/>
                        <a:chOff x="3689" y="1536"/>
                        <a:chExt cx="101" cy="78"/>
                      </a:xfrm>
                    </p:grpSpPr>
                    <p:sp>
                      <p:nvSpPr>
                        <p:cNvPr id="36" name="Freeform 1347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689" y="1536"/>
                          <a:ext cx="46" cy="74"/>
                        </a:xfrm>
                        <a:custGeom>
                          <a:avLst/>
                          <a:gdLst>
                            <a:gd name="T0" fmla="*/ 42 w 46"/>
                            <a:gd name="T1" fmla="*/ 0 h 74"/>
                            <a:gd name="T2" fmla="*/ 45 w 46"/>
                            <a:gd name="T3" fmla="*/ 11 h 74"/>
                            <a:gd name="T4" fmla="*/ 45 w 46"/>
                            <a:gd name="T5" fmla="*/ 32 h 74"/>
                            <a:gd name="T6" fmla="*/ 40 w 46"/>
                            <a:gd name="T7" fmla="*/ 24 h 74"/>
                            <a:gd name="T8" fmla="*/ 35 w 46"/>
                            <a:gd name="T9" fmla="*/ 35 h 74"/>
                            <a:gd name="T10" fmla="*/ 34 w 46"/>
                            <a:gd name="T11" fmla="*/ 50 h 74"/>
                            <a:gd name="T12" fmla="*/ 27 w 46"/>
                            <a:gd name="T13" fmla="*/ 63 h 74"/>
                            <a:gd name="T14" fmla="*/ 16 w 46"/>
                            <a:gd name="T15" fmla="*/ 71 h 74"/>
                            <a:gd name="T16" fmla="*/ 7 w 46"/>
                            <a:gd name="T17" fmla="*/ 73 h 74"/>
                            <a:gd name="T18" fmla="*/ 0 w 46"/>
                            <a:gd name="T19" fmla="*/ 71 h 74"/>
                            <a:gd name="T20" fmla="*/ 0 w 46"/>
                            <a:gd name="T21" fmla="*/ 57 h 74"/>
                            <a:gd name="T22" fmla="*/ 6 w 46"/>
                            <a:gd name="T23" fmla="*/ 35 h 74"/>
                            <a:gd name="T24" fmla="*/ 9 w 46"/>
                            <a:gd name="T25" fmla="*/ 41 h 74"/>
                            <a:gd name="T26" fmla="*/ 16 w 46"/>
                            <a:gd name="T27" fmla="*/ 41 h 74"/>
                            <a:gd name="T28" fmla="*/ 25 w 46"/>
                            <a:gd name="T29" fmla="*/ 40 h 74"/>
                            <a:gd name="T30" fmla="*/ 31 w 46"/>
                            <a:gd name="T31" fmla="*/ 30 h 74"/>
                            <a:gd name="T32" fmla="*/ 36 w 46"/>
                            <a:gd name="T33" fmla="*/ 19 h 74"/>
                            <a:gd name="T34" fmla="*/ 42 w 46"/>
                            <a:gd name="T35" fmla="*/ 0 h 74"/>
                            <a:gd name="T36" fmla="*/ 0 60000 65536"/>
                            <a:gd name="T37" fmla="*/ 0 60000 65536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60000 65536"/>
                            <a:gd name="T43" fmla="*/ 0 60000 65536"/>
                            <a:gd name="T44" fmla="*/ 0 60000 65536"/>
                            <a:gd name="T45" fmla="*/ 0 60000 65536"/>
                            <a:gd name="T46" fmla="*/ 0 60000 65536"/>
                            <a:gd name="T47" fmla="*/ 0 60000 65536"/>
                            <a:gd name="T48" fmla="*/ 0 60000 65536"/>
                            <a:gd name="T49" fmla="*/ 0 60000 65536"/>
                            <a:gd name="T50" fmla="*/ 0 60000 65536"/>
                            <a:gd name="T51" fmla="*/ 0 60000 65536"/>
                            <a:gd name="T52" fmla="*/ 0 60000 65536"/>
                            <a:gd name="T53" fmla="*/ 0 60000 65536"/>
                            <a:gd name="T54" fmla="*/ 0 w 46"/>
                            <a:gd name="T55" fmla="*/ 0 h 74"/>
                            <a:gd name="T56" fmla="*/ 46 w 46"/>
                            <a:gd name="T57" fmla="*/ 74 h 74"/>
                          </a:gdLst>
                          <a:ahLst/>
                          <a:cxnLst>
                            <a:cxn ang="T36">
                              <a:pos x="T0" y="T1"/>
                            </a:cxn>
                            <a:cxn ang="T37">
                              <a:pos x="T2" y="T3"/>
                            </a:cxn>
                            <a:cxn ang="T38">
                              <a:pos x="T4" y="T5"/>
                            </a:cxn>
                            <a:cxn ang="T39">
                              <a:pos x="T6" y="T7"/>
                            </a:cxn>
                            <a:cxn ang="T40">
                              <a:pos x="T8" y="T9"/>
                            </a:cxn>
                            <a:cxn ang="T41">
                              <a:pos x="T10" y="T11"/>
                            </a:cxn>
                            <a:cxn ang="T42">
                              <a:pos x="T12" y="T13"/>
                            </a:cxn>
                            <a:cxn ang="T43">
                              <a:pos x="T14" y="T15"/>
                            </a:cxn>
                            <a:cxn ang="T44">
                              <a:pos x="T16" y="T17"/>
                            </a:cxn>
                            <a:cxn ang="T45">
                              <a:pos x="T18" y="T19"/>
                            </a:cxn>
                            <a:cxn ang="T46">
                              <a:pos x="T20" y="T21"/>
                            </a:cxn>
                            <a:cxn ang="T47">
                              <a:pos x="T22" y="T23"/>
                            </a:cxn>
                            <a:cxn ang="T48">
                              <a:pos x="T24" y="T25"/>
                            </a:cxn>
                            <a:cxn ang="T49">
                              <a:pos x="T26" y="T27"/>
                            </a:cxn>
                            <a:cxn ang="T50">
                              <a:pos x="T28" y="T29"/>
                            </a:cxn>
                            <a:cxn ang="T51">
                              <a:pos x="T30" y="T31"/>
                            </a:cxn>
                            <a:cxn ang="T52">
                              <a:pos x="T32" y="T33"/>
                            </a:cxn>
                            <a:cxn ang="T53">
                              <a:pos x="T34" y="T35"/>
                            </a:cxn>
                          </a:cxnLst>
                          <a:rect l="T54" t="T55" r="T56" b="T57"/>
                          <a:pathLst>
                            <a:path w="46" h="74">
                              <a:moveTo>
                                <a:pt x="42" y="0"/>
                              </a:moveTo>
                              <a:lnTo>
                                <a:pt x="45" y="11"/>
                              </a:lnTo>
                              <a:lnTo>
                                <a:pt x="45" y="32"/>
                              </a:lnTo>
                              <a:lnTo>
                                <a:pt x="40" y="24"/>
                              </a:lnTo>
                              <a:lnTo>
                                <a:pt x="35" y="35"/>
                              </a:lnTo>
                              <a:lnTo>
                                <a:pt x="34" y="50"/>
                              </a:lnTo>
                              <a:lnTo>
                                <a:pt x="27" y="63"/>
                              </a:lnTo>
                              <a:lnTo>
                                <a:pt x="16" y="71"/>
                              </a:lnTo>
                              <a:lnTo>
                                <a:pt x="7" y="73"/>
                              </a:lnTo>
                              <a:lnTo>
                                <a:pt x="0" y="71"/>
                              </a:lnTo>
                              <a:lnTo>
                                <a:pt x="0" y="57"/>
                              </a:lnTo>
                              <a:lnTo>
                                <a:pt x="6" y="35"/>
                              </a:lnTo>
                              <a:lnTo>
                                <a:pt x="9" y="41"/>
                              </a:lnTo>
                              <a:lnTo>
                                <a:pt x="16" y="41"/>
                              </a:lnTo>
                              <a:lnTo>
                                <a:pt x="25" y="40"/>
                              </a:lnTo>
                              <a:lnTo>
                                <a:pt x="31" y="30"/>
                              </a:lnTo>
                              <a:lnTo>
                                <a:pt x="36" y="19"/>
                              </a:lnTo>
                              <a:lnTo>
                                <a:pt x="42" y="0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sp>
                      <p:nvSpPr>
                        <p:cNvPr id="37" name="Freeform 134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747" y="1538"/>
                          <a:ext cx="43" cy="76"/>
                        </a:xfrm>
                        <a:custGeom>
                          <a:avLst/>
                          <a:gdLst>
                            <a:gd name="T0" fmla="*/ 0 w 43"/>
                            <a:gd name="T1" fmla="*/ 0 h 76"/>
                            <a:gd name="T2" fmla="*/ 0 w 43"/>
                            <a:gd name="T3" fmla="*/ 29 h 76"/>
                            <a:gd name="T4" fmla="*/ 2 w 43"/>
                            <a:gd name="T5" fmla="*/ 22 h 76"/>
                            <a:gd name="T6" fmla="*/ 6 w 43"/>
                            <a:gd name="T7" fmla="*/ 31 h 76"/>
                            <a:gd name="T8" fmla="*/ 9 w 43"/>
                            <a:gd name="T9" fmla="*/ 46 h 76"/>
                            <a:gd name="T10" fmla="*/ 13 w 43"/>
                            <a:gd name="T11" fmla="*/ 58 h 76"/>
                            <a:gd name="T12" fmla="*/ 21 w 43"/>
                            <a:gd name="T13" fmla="*/ 67 h 76"/>
                            <a:gd name="T14" fmla="*/ 29 w 43"/>
                            <a:gd name="T15" fmla="*/ 73 h 76"/>
                            <a:gd name="T16" fmla="*/ 36 w 43"/>
                            <a:gd name="T17" fmla="*/ 75 h 76"/>
                            <a:gd name="T18" fmla="*/ 39 w 43"/>
                            <a:gd name="T19" fmla="*/ 71 h 76"/>
                            <a:gd name="T20" fmla="*/ 41 w 43"/>
                            <a:gd name="T21" fmla="*/ 64 h 76"/>
                            <a:gd name="T22" fmla="*/ 42 w 43"/>
                            <a:gd name="T23" fmla="*/ 57 h 76"/>
                            <a:gd name="T24" fmla="*/ 41 w 43"/>
                            <a:gd name="T25" fmla="*/ 49 h 76"/>
                            <a:gd name="T26" fmla="*/ 37 w 43"/>
                            <a:gd name="T27" fmla="*/ 36 h 76"/>
                            <a:gd name="T28" fmla="*/ 31 w 43"/>
                            <a:gd name="T29" fmla="*/ 41 h 76"/>
                            <a:gd name="T30" fmla="*/ 22 w 43"/>
                            <a:gd name="T31" fmla="*/ 41 h 76"/>
                            <a:gd name="T32" fmla="*/ 16 w 43"/>
                            <a:gd name="T33" fmla="*/ 40 h 76"/>
                            <a:gd name="T34" fmla="*/ 5 w 43"/>
                            <a:gd name="T35" fmla="*/ 15 h 76"/>
                            <a:gd name="T36" fmla="*/ 0 w 43"/>
                            <a:gd name="T37" fmla="*/ 0 h 76"/>
                            <a:gd name="T38" fmla="*/ 0 60000 65536"/>
                            <a:gd name="T39" fmla="*/ 0 60000 65536"/>
                            <a:gd name="T40" fmla="*/ 0 60000 65536"/>
                            <a:gd name="T41" fmla="*/ 0 60000 65536"/>
                            <a:gd name="T42" fmla="*/ 0 60000 65536"/>
                            <a:gd name="T43" fmla="*/ 0 60000 65536"/>
                            <a:gd name="T44" fmla="*/ 0 60000 65536"/>
                            <a:gd name="T45" fmla="*/ 0 60000 65536"/>
                            <a:gd name="T46" fmla="*/ 0 60000 65536"/>
                            <a:gd name="T47" fmla="*/ 0 60000 65536"/>
                            <a:gd name="T48" fmla="*/ 0 60000 65536"/>
                            <a:gd name="T49" fmla="*/ 0 60000 65536"/>
                            <a:gd name="T50" fmla="*/ 0 60000 65536"/>
                            <a:gd name="T51" fmla="*/ 0 60000 65536"/>
                            <a:gd name="T52" fmla="*/ 0 60000 65536"/>
                            <a:gd name="T53" fmla="*/ 0 60000 65536"/>
                            <a:gd name="T54" fmla="*/ 0 60000 65536"/>
                            <a:gd name="T55" fmla="*/ 0 60000 65536"/>
                            <a:gd name="T56" fmla="*/ 0 60000 65536"/>
                            <a:gd name="T57" fmla="*/ 0 w 43"/>
                            <a:gd name="T58" fmla="*/ 0 h 76"/>
                            <a:gd name="T59" fmla="*/ 43 w 43"/>
                            <a:gd name="T60" fmla="*/ 76 h 76"/>
                          </a:gdLst>
                          <a:ahLst/>
                          <a:cxnLst>
                            <a:cxn ang="T38">
                              <a:pos x="T0" y="T1"/>
                            </a:cxn>
                            <a:cxn ang="T39">
                              <a:pos x="T2" y="T3"/>
                            </a:cxn>
                            <a:cxn ang="T40">
                              <a:pos x="T4" y="T5"/>
                            </a:cxn>
                            <a:cxn ang="T41">
                              <a:pos x="T6" y="T7"/>
                            </a:cxn>
                            <a:cxn ang="T42">
                              <a:pos x="T8" y="T9"/>
                            </a:cxn>
                            <a:cxn ang="T43">
                              <a:pos x="T10" y="T11"/>
                            </a:cxn>
                            <a:cxn ang="T44">
                              <a:pos x="T12" y="T13"/>
                            </a:cxn>
                            <a:cxn ang="T45">
                              <a:pos x="T14" y="T15"/>
                            </a:cxn>
                            <a:cxn ang="T46">
                              <a:pos x="T16" y="T17"/>
                            </a:cxn>
                            <a:cxn ang="T47">
                              <a:pos x="T18" y="T19"/>
                            </a:cxn>
                            <a:cxn ang="T48">
                              <a:pos x="T20" y="T21"/>
                            </a:cxn>
                            <a:cxn ang="T49">
                              <a:pos x="T22" y="T23"/>
                            </a:cxn>
                            <a:cxn ang="T50">
                              <a:pos x="T24" y="T25"/>
                            </a:cxn>
                            <a:cxn ang="T51">
                              <a:pos x="T26" y="T27"/>
                            </a:cxn>
                            <a:cxn ang="T52">
                              <a:pos x="T28" y="T29"/>
                            </a:cxn>
                            <a:cxn ang="T53">
                              <a:pos x="T30" y="T31"/>
                            </a:cxn>
                            <a:cxn ang="T54">
                              <a:pos x="T32" y="T33"/>
                            </a:cxn>
                            <a:cxn ang="T55">
                              <a:pos x="T34" y="T35"/>
                            </a:cxn>
                            <a:cxn ang="T56">
                              <a:pos x="T36" y="T37"/>
                            </a:cxn>
                          </a:cxnLst>
                          <a:rect l="T57" t="T58" r="T59" b="T60"/>
                          <a:pathLst>
                            <a:path w="43" h="76">
                              <a:moveTo>
                                <a:pt x="0" y="0"/>
                              </a:moveTo>
                              <a:lnTo>
                                <a:pt x="0" y="29"/>
                              </a:lnTo>
                              <a:lnTo>
                                <a:pt x="2" y="22"/>
                              </a:lnTo>
                              <a:lnTo>
                                <a:pt x="6" y="31"/>
                              </a:lnTo>
                              <a:lnTo>
                                <a:pt x="9" y="46"/>
                              </a:lnTo>
                              <a:lnTo>
                                <a:pt x="13" y="58"/>
                              </a:lnTo>
                              <a:lnTo>
                                <a:pt x="21" y="67"/>
                              </a:lnTo>
                              <a:lnTo>
                                <a:pt x="29" y="73"/>
                              </a:lnTo>
                              <a:lnTo>
                                <a:pt x="36" y="75"/>
                              </a:lnTo>
                              <a:lnTo>
                                <a:pt x="39" y="71"/>
                              </a:lnTo>
                              <a:lnTo>
                                <a:pt x="41" y="64"/>
                              </a:lnTo>
                              <a:lnTo>
                                <a:pt x="42" y="57"/>
                              </a:lnTo>
                              <a:lnTo>
                                <a:pt x="41" y="49"/>
                              </a:lnTo>
                              <a:lnTo>
                                <a:pt x="37" y="36"/>
                              </a:lnTo>
                              <a:lnTo>
                                <a:pt x="31" y="41"/>
                              </a:lnTo>
                              <a:lnTo>
                                <a:pt x="22" y="41"/>
                              </a:lnTo>
                              <a:lnTo>
                                <a:pt x="16" y="40"/>
                              </a:lnTo>
                              <a:lnTo>
                                <a:pt x="5" y="15"/>
                              </a:lnTo>
                              <a:lnTo>
                                <a:pt x="0" y="0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</p:grpSp>
                  <p:sp>
                    <p:nvSpPr>
                      <p:cNvPr id="26" name="Freeform 1349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650" y="997"/>
                        <a:ext cx="160" cy="537"/>
                      </a:xfrm>
                      <a:custGeom>
                        <a:avLst/>
                        <a:gdLst>
                          <a:gd name="T0" fmla="*/ 114 w 160"/>
                          <a:gd name="T1" fmla="*/ 5 h 537"/>
                          <a:gd name="T2" fmla="*/ 145 w 160"/>
                          <a:gd name="T3" fmla="*/ 23 h 537"/>
                          <a:gd name="T4" fmla="*/ 153 w 160"/>
                          <a:gd name="T5" fmla="*/ 38 h 537"/>
                          <a:gd name="T6" fmla="*/ 159 w 160"/>
                          <a:gd name="T7" fmla="*/ 161 h 537"/>
                          <a:gd name="T8" fmla="*/ 156 w 160"/>
                          <a:gd name="T9" fmla="*/ 190 h 537"/>
                          <a:gd name="T10" fmla="*/ 138 w 160"/>
                          <a:gd name="T11" fmla="*/ 188 h 537"/>
                          <a:gd name="T12" fmla="*/ 139 w 160"/>
                          <a:gd name="T13" fmla="*/ 261 h 537"/>
                          <a:gd name="T14" fmla="*/ 130 w 160"/>
                          <a:gd name="T15" fmla="*/ 261 h 537"/>
                          <a:gd name="T16" fmla="*/ 119 w 160"/>
                          <a:gd name="T17" fmla="*/ 412 h 537"/>
                          <a:gd name="T18" fmla="*/ 118 w 160"/>
                          <a:gd name="T19" fmla="*/ 493 h 537"/>
                          <a:gd name="T20" fmla="*/ 116 w 160"/>
                          <a:gd name="T21" fmla="*/ 529 h 537"/>
                          <a:gd name="T22" fmla="*/ 108 w 160"/>
                          <a:gd name="T23" fmla="*/ 536 h 537"/>
                          <a:gd name="T24" fmla="*/ 94 w 160"/>
                          <a:gd name="T25" fmla="*/ 530 h 537"/>
                          <a:gd name="T26" fmla="*/ 87 w 160"/>
                          <a:gd name="T27" fmla="*/ 468 h 537"/>
                          <a:gd name="T28" fmla="*/ 81 w 160"/>
                          <a:gd name="T29" fmla="*/ 533 h 537"/>
                          <a:gd name="T30" fmla="*/ 70 w 160"/>
                          <a:gd name="T31" fmla="*/ 536 h 537"/>
                          <a:gd name="T32" fmla="*/ 59 w 160"/>
                          <a:gd name="T33" fmla="*/ 531 h 537"/>
                          <a:gd name="T34" fmla="*/ 48 w 160"/>
                          <a:gd name="T35" fmla="*/ 409 h 537"/>
                          <a:gd name="T36" fmla="*/ 34 w 160"/>
                          <a:gd name="T37" fmla="*/ 320 h 537"/>
                          <a:gd name="T38" fmla="*/ 12 w 160"/>
                          <a:gd name="T39" fmla="*/ 237 h 537"/>
                          <a:gd name="T40" fmla="*/ 0 w 160"/>
                          <a:gd name="T41" fmla="*/ 236 h 537"/>
                          <a:gd name="T42" fmla="*/ 11 w 160"/>
                          <a:gd name="T43" fmla="*/ 122 h 537"/>
                          <a:gd name="T44" fmla="*/ 12 w 160"/>
                          <a:gd name="T45" fmla="*/ 32 h 537"/>
                          <a:gd name="T46" fmla="*/ 19 w 160"/>
                          <a:gd name="T47" fmla="*/ 22 h 537"/>
                          <a:gd name="T48" fmla="*/ 52 w 160"/>
                          <a:gd name="T49" fmla="*/ 0 h 537"/>
                          <a:gd name="T50" fmla="*/ 80 w 160"/>
                          <a:gd name="T51" fmla="*/ 48 h 537"/>
                          <a:gd name="T52" fmla="*/ 114 w 160"/>
                          <a:gd name="T53" fmla="*/ 5 h 537"/>
                          <a:gd name="T54" fmla="*/ 0 60000 65536"/>
                          <a:gd name="T55" fmla="*/ 0 60000 65536"/>
                          <a:gd name="T56" fmla="*/ 0 60000 65536"/>
                          <a:gd name="T57" fmla="*/ 0 60000 65536"/>
                          <a:gd name="T58" fmla="*/ 0 60000 65536"/>
                          <a:gd name="T59" fmla="*/ 0 60000 65536"/>
                          <a:gd name="T60" fmla="*/ 0 60000 65536"/>
                          <a:gd name="T61" fmla="*/ 0 60000 65536"/>
                          <a:gd name="T62" fmla="*/ 0 60000 65536"/>
                          <a:gd name="T63" fmla="*/ 0 60000 65536"/>
                          <a:gd name="T64" fmla="*/ 0 60000 65536"/>
                          <a:gd name="T65" fmla="*/ 0 60000 65536"/>
                          <a:gd name="T66" fmla="*/ 0 60000 65536"/>
                          <a:gd name="T67" fmla="*/ 0 60000 65536"/>
                          <a:gd name="T68" fmla="*/ 0 60000 65536"/>
                          <a:gd name="T69" fmla="*/ 0 60000 65536"/>
                          <a:gd name="T70" fmla="*/ 0 60000 65536"/>
                          <a:gd name="T71" fmla="*/ 0 60000 65536"/>
                          <a:gd name="T72" fmla="*/ 0 60000 65536"/>
                          <a:gd name="T73" fmla="*/ 0 60000 65536"/>
                          <a:gd name="T74" fmla="*/ 0 60000 65536"/>
                          <a:gd name="T75" fmla="*/ 0 60000 65536"/>
                          <a:gd name="T76" fmla="*/ 0 60000 65536"/>
                          <a:gd name="T77" fmla="*/ 0 60000 65536"/>
                          <a:gd name="T78" fmla="*/ 0 60000 65536"/>
                          <a:gd name="T79" fmla="*/ 0 60000 65536"/>
                          <a:gd name="T80" fmla="*/ 0 60000 65536"/>
                          <a:gd name="T81" fmla="*/ 0 w 160"/>
                          <a:gd name="T82" fmla="*/ 0 h 537"/>
                          <a:gd name="T83" fmla="*/ 160 w 160"/>
                          <a:gd name="T84" fmla="*/ 537 h 537"/>
                        </a:gdLst>
                        <a:ahLst/>
                        <a:cxnLst>
                          <a:cxn ang="T54">
                            <a:pos x="T0" y="T1"/>
                          </a:cxn>
                          <a:cxn ang="T55">
                            <a:pos x="T2" y="T3"/>
                          </a:cxn>
                          <a:cxn ang="T56">
                            <a:pos x="T4" y="T5"/>
                          </a:cxn>
                          <a:cxn ang="T57">
                            <a:pos x="T6" y="T7"/>
                          </a:cxn>
                          <a:cxn ang="T58">
                            <a:pos x="T8" y="T9"/>
                          </a:cxn>
                          <a:cxn ang="T59">
                            <a:pos x="T10" y="T11"/>
                          </a:cxn>
                          <a:cxn ang="T60">
                            <a:pos x="T12" y="T13"/>
                          </a:cxn>
                          <a:cxn ang="T61">
                            <a:pos x="T14" y="T15"/>
                          </a:cxn>
                          <a:cxn ang="T62">
                            <a:pos x="T16" y="T17"/>
                          </a:cxn>
                          <a:cxn ang="T63">
                            <a:pos x="T18" y="T19"/>
                          </a:cxn>
                          <a:cxn ang="T64">
                            <a:pos x="T20" y="T21"/>
                          </a:cxn>
                          <a:cxn ang="T65">
                            <a:pos x="T22" y="T23"/>
                          </a:cxn>
                          <a:cxn ang="T66">
                            <a:pos x="T24" y="T25"/>
                          </a:cxn>
                          <a:cxn ang="T67">
                            <a:pos x="T26" y="T27"/>
                          </a:cxn>
                          <a:cxn ang="T68">
                            <a:pos x="T28" y="T29"/>
                          </a:cxn>
                          <a:cxn ang="T69">
                            <a:pos x="T30" y="T31"/>
                          </a:cxn>
                          <a:cxn ang="T70">
                            <a:pos x="T32" y="T33"/>
                          </a:cxn>
                          <a:cxn ang="T71">
                            <a:pos x="T34" y="T35"/>
                          </a:cxn>
                          <a:cxn ang="T72">
                            <a:pos x="T36" y="T37"/>
                          </a:cxn>
                          <a:cxn ang="T73">
                            <a:pos x="T38" y="T39"/>
                          </a:cxn>
                          <a:cxn ang="T74">
                            <a:pos x="T40" y="T41"/>
                          </a:cxn>
                          <a:cxn ang="T75">
                            <a:pos x="T42" y="T43"/>
                          </a:cxn>
                          <a:cxn ang="T76">
                            <a:pos x="T44" y="T45"/>
                          </a:cxn>
                          <a:cxn ang="T77">
                            <a:pos x="T46" y="T47"/>
                          </a:cxn>
                          <a:cxn ang="T78">
                            <a:pos x="T48" y="T49"/>
                          </a:cxn>
                          <a:cxn ang="T79">
                            <a:pos x="T50" y="T51"/>
                          </a:cxn>
                          <a:cxn ang="T80">
                            <a:pos x="T52" y="T53"/>
                          </a:cxn>
                        </a:cxnLst>
                        <a:rect l="T81" t="T82" r="T83" b="T84"/>
                        <a:pathLst>
                          <a:path w="160" h="537">
                            <a:moveTo>
                              <a:pt x="114" y="5"/>
                            </a:moveTo>
                            <a:lnTo>
                              <a:pt x="145" y="23"/>
                            </a:lnTo>
                            <a:lnTo>
                              <a:pt x="153" y="38"/>
                            </a:lnTo>
                            <a:lnTo>
                              <a:pt x="159" y="161"/>
                            </a:lnTo>
                            <a:lnTo>
                              <a:pt x="156" y="190"/>
                            </a:lnTo>
                            <a:lnTo>
                              <a:pt x="138" y="188"/>
                            </a:lnTo>
                            <a:lnTo>
                              <a:pt x="139" y="261"/>
                            </a:lnTo>
                            <a:lnTo>
                              <a:pt x="130" y="261"/>
                            </a:lnTo>
                            <a:lnTo>
                              <a:pt x="119" y="412"/>
                            </a:lnTo>
                            <a:lnTo>
                              <a:pt x="118" y="493"/>
                            </a:lnTo>
                            <a:lnTo>
                              <a:pt x="116" y="529"/>
                            </a:lnTo>
                            <a:lnTo>
                              <a:pt x="108" y="536"/>
                            </a:lnTo>
                            <a:lnTo>
                              <a:pt x="94" y="530"/>
                            </a:lnTo>
                            <a:lnTo>
                              <a:pt x="87" y="468"/>
                            </a:lnTo>
                            <a:lnTo>
                              <a:pt x="81" y="533"/>
                            </a:lnTo>
                            <a:lnTo>
                              <a:pt x="70" y="536"/>
                            </a:lnTo>
                            <a:lnTo>
                              <a:pt x="59" y="531"/>
                            </a:lnTo>
                            <a:lnTo>
                              <a:pt x="48" y="409"/>
                            </a:lnTo>
                            <a:lnTo>
                              <a:pt x="34" y="320"/>
                            </a:lnTo>
                            <a:lnTo>
                              <a:pt x="12" y="237"/>
                            </a:lnTo>
                            <a:lnTo>
                              <a:pt x="0" y="236"/>
                            </a:lnTo>
                            <a:lnTo>
                              <a:pt x="11" y="122"/>
                            </a:lnTo>
                            <a:lnTo>
                              <a:pt x="12" y="32"/>
                            </a:lnTo>
                            <a:lnTo>
                              <a:pt x="19" y="22"/>
                            </a:lnTo>
                            <a:lnTo>
                              <a:pt x="52" y="0"/>
                            </a:lnTo>
                            <a:lnTo>
                              <a:pt x="80" y="48"/>
                            </a:lnTo>
                            <a:lnTo>
                              <a:pt x="114" y="5"/>
                            </a:lnTo>
                          </a:path>
                        </a:pathLst>
                      </a:custGeom>
                      <a:blipFill dpi="0" rotWithShape="0">
                        <a:blip/>
                        <a:srcRect/>
                        <a:tile tx="0" ty="0" sx="100000" sy="100000" flip="none" algn="tl"/>
                      </a:blipFill>
                      <a:ln>
                        <a:noFill/>
                      </a:ln>
                      <a:extLst>
                        <a:ext uri="{91240B29-F687-4F45-9708-019B960494DF}">
                          <a14:hiddenLine xmlns:a14="http://schemas.microsoft.com/office/drawing/2010/main" w="9525" cap="rnd">
                            <a:solidFill>
                              <a:srgbClr val="000000"/>
                            </a:solidFill>
                            <a:round/>
                            <a:headEnd/>
                            <a:tailEnd/>
                          </a14:hiddenLine>
                        </a:ext>
                      </a:extLst>
                    </p:spPr>
                    <p:txBody>
                      <a:bodyPr/>
                      <a:lstStyle/>
                      <a:p>
                        <a:endParaRPr lang="en-SG"/>
                      </a:p>
                    </p:txBody>
                  </p:sp>
                  <p:grpSp>
                    <p:nvGrpSpPr>
                      <p:cNvPr id="27" name="Group 1350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690" y="1053"/>
                        <a:ext cx="99" cy="133"/>
                        <a:chOff x="3690" y="1053"/>
                        <a:chExt cx="99" cy="133"/>
                      </a:xfrm>
                    </p:grpSpPr>
                    <p:sp>
                      <p:nvSpPr>
                        <p:cNvPr id="33" name="Freeform 1351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697" y="1053"/>
                          <a:ext cx="85" cy="101"/>
                        </a:xfrm>
                        <a:custGeom>
                          <a:avLst/>
                          <a:gdLst>
                            <a:gd name="T0" fmla="*/ 84 w 85"/>
                            <a:gd name="T1" fmla="*/ 35 h 101"/>
                            <a:gd name="T2" fmla="*/ 30 w 85"/>
                            <a:gd name="T3" fmla="*/ 0 h 101"/>
                            <a:gd name="T4" fmla="*/ 0 w 85"/>
                            <a:gd name="T5" fmla="*/ 67 h 101"/>
                            <a:gd name="T6" fmla="*/ 54 w 85"/>
                            <a:gd name="T7" fmla="*/ 100 h 101"/>
                            <a:gd name="T8" fmla="*/ 84 w 85"/>
                            <a:gd name="T9" fmla="*/ 35 h 101"/>
                            <a:gd name="T10" fmla="*/ 0 60000 65536"/>
                            <a:gd name="T11" fmla="*/ 0 60000 65536"/>
                            <a:gd name="T12" fmla="*/ 0 60000 65536"/>
                            <a:gd name="T13" fmla="*/ 0 60000 65536"/>
                            <a:gd name="T14" fmla="*/ 0 60000 65536"/>
                            <a:gd name="T15" fmla="*/ 0 w 85"/>
                            <a:gd name="T16" fmla="*/ 0 h 101"/>
                            <a:gd name="T17" fmla="*/ 85 w 85"/>
                            <a:gd name="T18" fmla="*/ 101 h 101"/>
                          </a:gdLst>
                          <a:ahLst/>
                          <a:cxnLst>
                            <a:cxn ang="T10">
                              <a:pos x="T0" y="T1"/>
                            </a:cxn>
                            <a:cxn ang="T11">
                              <a:pos x="T2" y="T3"/>
                            </a:cxn>
                            <a:cxn ang="T12">
                              <a:pos x="T4" y="T5"/>
                            </a:cxn>
                            <a:cxn ang="T13">
                              <a:pos x="T6" y="T7"/>
                            </a:cxn>
                            <a:cxn ang="T14">
                              <a:pos x="T8" y="T9"/>
                            </a:cxn>
                          </a:cxnLst>
                          <a:rect l="T15" t="T16" r="T17" b="T18"/>
                          <a:pathLst>
                            <a:path w="85" h="101">
                              <a:moveTo>
                                <a:pt x="84" y="35"/>
                              </a:moveTo>
                              <a:lnTo>
                                <a:pt x="30" y="0"/>
                              </a:lnTo>
                              <a:lnTo>
                                <a:pt x="0" y="67"/>
                              </a:lnTo>
                              <a:lnTo>
                                <a:pt x="54" y="100"/>
                              </a:lnTo>
                              <a:lnTo>
                                <a:pt x="84" y="35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sp>
                      <p:nvSpPr>
                        <p:cNvPr id="34" name="Freeform 1352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690" y="1095"/>
                          <a:ext cx="38" cy="54"/>
                        </a:xfrm>
                        <a:custGeom>
                          <a:avLst/>
                          <a:gdLst>
                            <a:gd name="T0" fmla="*/ 37 w 38"/>
                            <a:gd name="T1" fmla="*/ 33 h 54"/>
                            <a:gd name="T2" fmla="*/ 28 w 38"/>
                            <a:gd name="T3" fmla="*/ 25 h 54"/>
                            <a:gd name="T4" fmla="*/ 23 w 38"/>
                            <a:gd name="T5" fmla="*/ 9 h 54"/>
                            <a:gd name="T6" fmla="*/ 16 w 38"/>
                            <a:gd name="T7" fmla="*/ 4 h 54"/>
                            <a:gd name="T8" fmla="*/ 12 w 38"/>
                            <a:gd name="T9" fmla="*/ 0 h 54"/>
                            <a:gd name="T10" fmla="*/ 10 w 38"/>
                            <a:gd name="T11" fmla="*/ 1 h 54"/>
                            <a:gd name="T12" fmla="*/ 9 w 38"/>
                            <a:gd name="T13" fmla="*/ 5 h 54"/>
                            <a:gd name="T14" fmla="*/ 2 w 38"/>
                            <a:gd name="T15" fmla="*/ 13 h 54"/>
                            <a:gd name="T16" fmla="*/ 0 w 38"/>
                            <a:gd name="T17" fmla="*/ 26 h 54"/>
                            <a:gd name="T18" fmla="*/ 2 w 38"/>
                            <a:gd name="T19" fmla="*/ 36 h 54"/>
                            <a:gd name="T20" fmla="*/ 13 w 38"/>
                            <a:gd name="T21" fmla="*/ 46 h 54"/>
                            <a:gd name="T22" fmla="*/ 33 w 38"/>
                            <a:gd name="T23" fmla="*/ 53 h 54"/>
                            <a:gd name="T24" fmla="*/ 37 w 38"/>
                            <a:gd name="T25" fmla="*/ 33 h 54"/>
                            <a:gd name="T26" fmla="*/ 0 60000 65536"/>
                            <a:gd name="T27" fmla="*/ 0 60000 65536"/>
                            <a:gd name="T28" fmla="*/ 0 60000 65536"/>
                            <a:gd name="T29" fmla="*/ 0 60000 65536"/>
                            <a:gd name="T30" fmla="*/ 0 60000 65536"/>
                            <a:gd name="T31" fmla="*/ 0 60000 65536"/>
                            <a:gd name="T32" fmla="*/ 0 60000 65536"/>
                            <a:gd name="T33" fmla="*/ 0 60000 65536"/>
                            <a:gd name="T34" fmla="*/ 0 60000 65536"/>
                            <a:gd name="T35" fmla="*/ 0 60000 65536"/>
                            <a:gd name="T36" fmla="*/ 0 60000 65536"/>
                            <a:gd name="T37" fmla="*/ 0 60000 65536"/>
                            <a:gd name="T38" fmla="*/ 0 60000 65536"/>
                            <a:gd name="T39" fmla="*/ 0 w 38"/>
                            <a:gd name="T40" fmla="*/ 0 h 54"/>
                            <a:gd name="T41" fmla="*/ 38 w 38"/>
                            <a:gd name="T42" fmla="*/ 54 h 54"/>
                          </a:gdLst>
                          <a:ahLst/>
                          <a:cxnLst>
                            <a:cxn ang="T26">
                              <a:pos x="T0" y="T1"/>
                            </a:cxn>
                            <a:cxn ang="T27">
                              <a:pos x="T2" y="T3"/>
                            </a:cxn>
                            <a:cxn ang="T28">
                              <a:pos x="T4" y="T5"/>
                            </a:cxn>
                            <a:cxn ang="T29">
                              <a:pos x="T6" y="T7"/>
                            </a:cxn>
                            <a:cxn ang="T30">
                              <a:pos x="T8" y="T9"/>
                            </a:cxn>
                            <a:cxn ang="T31">
                              <a:pos x="T10" y="T11"/>
                            </a:cxn>
                            <a:cxn ang="T32">
                              <a:pos x="T12" y="T13"/>
                            </a:cxn>
                            <a:cxn ang="T33">
                              <a:pos x="T14" y="T15"/>
                            </a:cxn>
                            <a:cxn ang="T34">
                              <a:pos x="T16" y="T17"/>
                            </a:cxn>
                            <a:cxn ang="T35">
                              <a:pos x="T18" y="T19"/>
                            </a:cxn>
                            <a:cxn ang="T36">
                              <a:pos x="T20" y="T21"/>
                            </a:cxn>
                            <a:cxn ang="T37">
                              <a:pos x="T22" y="T23"/>
                            </a:cxn>
                            <a:cxn ang="T38">
                              <a:pos x="T24" y="T25"/>
                            </a:cxn>
                          </a:cxnLst>
                          <a:rect l="T39" t="T40" r="T41" b="T42"/>
                          <a:pathLst>
                            <a:path w="38" h="54">
                              <a:moveTo>
                                <a:pt x="37" y="33"/>
                              </a:moveTo>
                              <a:lnTo>
                                <a:pt x="28" y="25"/>
                              </a:lnTo>
                              <a:lnTo>
                                <a:pt x="23" y="9"/>
                              </a:lnTo>
                              <a:lnTo>
                                <a:pt x="16" y="4"/>
                              </a:lnTo>
                              <a:lnTo>
                                <a:pt x="12" y="0"/>
                              </a:lnTo>
                              <a:lnTo>
                                <a:pt x="10" y="1"/>
                              </a:lnTo>
                              <a:lnTo>
                                <a:pt x="9" y="5"/>
                              </a:lnTo>
                              <a:lnTo>
                                <a:pt x="2" y="13"/>
                              </a:lnTo>
                              <a:lnTo>
                                <a:pt x="0" y="26"/>
                              </a:lnTo>
                              <a:lnTo>
                                <a:pt x="2" y="36"/>
                              </a:lnTo>
                              <a:lnTo>
                                <a:pt x="13" y="46"/>
                              </a:lnTo>
                              <a:lnTo>
                                <a:pt x="33" y="53"/>
                              </a:lnTo>
                              <a:lnTo>
                                <a:pt x="37" y="33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  <p:sp>
                      <p:nvSpPr>
                        <p:cNvPr id="35" name="Freeform 1353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720" y="1126"/>
                          <a:ext cx="69" cy="60"/>
                        </a:xfrm>
                        <a:custGeom>
                          <a:avLst/>
                          <a:gdLst>
                            <a:gd name="T0" fmla="*/ 68 w 69"/>
                            <a:gd name="T1" fmla="*/ 59 h 60"/>
                            <a:gd name="T2" fmla="*/ 41 w 69"/>
                            <a:gd name="T3" fmla="*/ 49 h 60"/>
                            <a:gd name="T4" fmla="*/ 19 w 69"/>
                            <a:gd name="T5" fmla="*/ 37 h 60"/>
                            <a:gd name="T6" fmla="*/ 0 w 69"/>
                            <a:gd name="T7" fmla="*/ 25 h 60"/>
                            <a:gd name="T8" fmla="*/ 7 w 69"/>
                            <a:gd name="T9" fmla="*/ 0 h 60"/>
                            <a:gd name="T10" fmla="*/ 44 w 69"/>
                            <a:gd name="T11" fmla="*/ 16 h 60"/>
                            <a:gd name="T12" fmla="*/ 65 w 69"/>
                            <a:gd name="T13" fmla="*/ 24 h 60"/>
                            <a:gd name="T14" fmla="*/ 66 w 69"/>
                            <a:gd name="T15" fmla="*/ 20 h 60"/>
                            <a:gd name="T16" fmla="*/ 68 w 69"/>
                            <a:gd name="T17" fmla="*/ 59 h 60"/>
                            <a:gd name="T18" fmla="*/ 0 60000 65536"/>
                            <a:gd name="T19" fmla="*/ 0 60000 65536"/>
                            <a:gd name="T20" fmla="*/ 0 60000 65536"/>
                            <a:gd name="T21" fmla="*/ 0 60000 65536"/>
                            <a:gd name="T22" fmla="*/ 0 60000 65536"/>
                            <a:gd name="T23" fmla="*/ 0 60000 65536"/>
                            <a:gd name="T24" fmla="*/ 0 60000 65536"/>
                            <a:gd name="T25" fmla="*/ 0 60000 65536"/>
                            <a:gd name="T26" fmla="*/ 0 60000 65536"/>
                            <a:gd name="T27" fmla="*/ 0 w 69"/>
                            <a:gd name="T28" fmla="*/ 0 h 60"/>
                            <a:gd name="T29" fmla="*/ 69 w 69"/>
                            <a:gd name="T30" fmla="*/ 60 h 60"/>
                          </a:gdLst>
                          <a:ahLst/>
                          <a:cxnLst>
                            <a:cxn ang="T18">
                              <a:pos x="T0" y="T1"/>
                            </a:cxn>
                            <a:cxn ang="T19">
                              <a:pos x="T2" y="T3"/>
                            </a:cxn>
                            <a:cxn ang="T20">
                              <a:pos x="T4" y="T5"/>
                            </a:cxn>
                            <a:cxn ang="T21">
                              <a:pos x="T6" y="T7"/>
                            </a:cxn>
                            <a:cxn ang="T22">
                              <a:pos x="T8" y="T9"/>
                            </a:cxn>
                            <a:cxn ang="T23">
                              <a:pos x="T10" y="T11"/>
                            </a:cxn>
                            <a:cxn ang="T24">
                              <a:pos x="T12" y="T13"/>
                            </a:cxn>
                            <a:cxn ang="T25">
                              <a:pos x="T14" y="T15"/>
                            </a:cxn>
                            <a:cxn ang="T26">
                              <a:pos x="T16" y="T17"/>
                            </a:cxn>
                          </a:cxnLst>
                          <a:rect l="T27" t="T28" r="T29" b="T30"/>
                          <a:pathLst>
                            <a:path w="69" h="60">
                              <a:moveTo>
                                <a:pt x="68" y="59"/>
                              </a:moveTo>
                              <a:lnTo>
                                <a:pt x="41" y="49"/>
                              </a:lnTo>
                              <a:lnTo>
                                <a:pt x="19" y="37"/>
                              </a:lnTo>
                              <a:lnTo>
                                <a:pt x="0" y="25"/>
                              </a:lnTo>
                              <a:lnTo>
                                <a:pt x="7" y="0"/>
                              </a:lnTo>
                              <a:lnTo>
                                <a:pt x="44" y="16"/>
                              </a:lnTo>
                              <a:lnTo>
                                <a:pt x="65" y="24"/>
                              </a:lnTo>
                              <a:lnTo>
                                <a:pt x="66" y="20"/>
                              </a:lnTo>
                              <a:lnTo>
                                <a:pt x="68" y="59"/>
                              </a:lnTo>
                            </a:path>
                          </a:pathLst>
                        </a:custGeom>
                        <a:blipFill dpi="0" rotWithShape="0">
                          <a:blip/>
                          <a:srcRect/>
                          <a:tile tx="0" ty="0" sx="100000" sy="100000" flip="none" algn="tl"/>
                        </a:blipFill>
                        <a:ln>
                          <a:noFill/>
                        </a:ln>
                        <a:extLst>
                          <a:ext uri="{91240B29-F687-4F45-9708-019B960494DF}">
                            <a14:hiddenLine xmlns:a14="http://schemas.microsoft.com/office/drawing/2010/main" w="9525" cap="rnd">
                              <a:solidFill>
                                <a:srgbClr val="000000"/>
                              </a:solidFill>
                              <a:round/>
                              <a:headEnd/>
                              <a:tailEnd/>
                            </a14:hiddenLine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</p:grpSp>
                  <p:grpSp>
                    <p:nvGrpSpPr>
                      <p:cNvPr id="28" name="Group 1354"/>
                      <p:cNvGrpSpPr>
                        <a:grpSpLocks/>
                      </p:cNvGrpSpPr>
                      <p:nvPr/>
                    </p:nvGrpSpPr>
                    <p:grpSpPr bwMode="auto">
                      <a:xfrm>
                        <a:off x="3716" y="1145"/>
                        <a:ext cx="70" cy="325"/>
                        <a:chOff x="3716" y="1145"/>
                        <a:chExt cx="70" cy="325"/>
                      </a:xfrm>
                    </p:grpSpPr>
                    <p:grpSp>
                      <p:nvGrpSpPr>
                        <p:cNvPr id="29" name="Group 1355"/>
                        <p:cNvGrpSpPr>
                          <a:grpSpLocks/>
                        </p:cNvGrpSpPr>
                        <p:nvPr/>
                      </p:nvGrpSpPr>
                      <p:grpSpPr bwMode="auto">
                        <a:xfrm>
                          <a:off x="3716" y="1145"/>
                          <a:ext cx="70" cy="114"/>
                          <a:chOff x="3716" y="1145"/>
                          <a:chExt cx="70" cy="114"/>
                        </a:xfrm>
                      </p:grpSpPr>
                      <p:sp>
                        <p:nvSpPr>
                          <p:cNvPr id="31" name="Freeform 1356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716" y="1145"/>
                            <a:ext cx="61" cy="114"/>
                          </a:xfrm>
                          <a:custGeom>
                            <a:avLst/>
                            <a:gdLst>
                              <a:gd name="T0" fmla="*/ 60 w 61"/>
                              <a:gd name="T1" fmla="*/ 113 h 114"/>
                              <a:gd name="T2" fmla="*/ 1 w 61"/>
                              <a:gd name="T3" fmla="*/ 107 h 114"/>
                              <a:gd name="T4" fmla="*/ 0 w 61"/>
                              <a:gd name="T5" fmla="*/ 0 h 114"/>
                              <a:gd name="T6" fmla="*/ 0 60000 65536"/>
                              <a:gd name="T7" fmla="*/ 0 60000 65536"/>
                              <a:gd name="T8" fmla="*/ 0 60000 65536"/>
                              <a:gd name="T9" fmla="*/ 0 w 61"/>
                              <a:gd name="T10" fmla="*/ 0 h 114"/>
                              <a:gd name="T11" fmla="*/ 61 w 61"/>
                              <a:gd name="T12" fmla="*/ 114 h 114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T9" t="T10" r="T11" b="T12"/>
                            <a:pathLst>
                              <a:path w="61" h="114">
                                <a:moveTo>
                                  <a:pt x="60" y="113"/>
                                </a:moveTo>
                                <a:lnTo>
                                  <a:pt x="1" y="107"/>
                                </a:lnTo>
                                <a:lnTo>
                                  <a:pt x="0" y="0"/>
                                </a:lnTo>
                              </a:path>
                            </a:pathLst>
                          </a:custGeom>
                          <a:noFill/>
                          <a:ln w="12700" cap="rnd">
                            <a:solidFill>
                              <a:srgbClr val="7F7F7F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SG"/>
                          </a:p>
                        </p:txBody>
                      </p:sp>
                      <p:sp>
                        <p:nvSpPr>
                          <p:cNvPr id="32" name="Freeform 1357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3717" y="1158"/>
                            <a:ext cx="69" cy="30"/>
                          </a:xfrm>
                          <a:custGeom>
                            <a:avLst/>
                            <a:gdLst>
                              <a:gd name="T0" fmla="*/ 68 w 69"/>
                              <a:gd name="T1" fmla="*/ 29 h 30"/>
                              <a:gd name="T2" fmla="*/ 44 w 69"/>
                              <a:gd name="T3" fmla="*/ 21 h 30"/>
                              <a:gd name="T4" fmla="*/ 0 w 69"/>
                              <a:gd name="T5" fmla="*/ 0 h 30"/>
                              <a:gd name="T6" fmla="*/ 0 60000 65536"/>
                              <a:gd name="T7" fmla="*/ 0 60000 65536"/>
                              <a:gd name="T8" fmla="*/ 0 60000 65536"/>
                              <a:gd name="T9" fmla="*/ 0 w 69"/>
                              <a:gd name="T10" fmla="*/ 0 h 30"/>
                              <a:gd name="T11" fmla="*/ 69 w 69"/>
                              <a:gd name="T12" fmla="*/ 30 h 30"/>
                            </a:gdLst>
                            <a:ahLst/>
                            <a:cxnLst>
                              <a:cxn ang="T6">
                                <a:pos x="T0" y="T1"/>
                              </a:cxn>
                              <a:cxn ang="T7">
                                <a:pos x="T2" y="T3"/>
                              </a:cxn>
                              <a:cxn ang="T8">
                                <a:pos x="T4" y="T5"/>
                              </a:cxn>
                            </a:cxnLst>
                            <a:rect l="T9" t="T10" r="T11" b="T12"/>
                            <a:pathLst>
                              <a:path w="69" h="30">
                                <a:moveTo>
                                  <a:pt x="68" y="29"/>
                                </a:moveTo>
                                <a:lnTo>
                                  <a:pt x="44" y="21"/>
                                </a:lnTo>
                                <a:lnTo>
                                  <a:pt x="0" y="0"/>
                                </a:lnTo>
                              </a:path>
                            </a:pathLst>
                          </a:custGeom>
                          <a:noFill/>
                          <a:ln w="12700" cap="rnd">
                            <a:solidFill>
                              <a:srgbClr val="7F7F7F"/>
                            </a:solidFill>
                            <a:round/>
                            <a:headEnd type="none" w="sm" len="sm"/>
                            <a:tailEnd type="none" w="sm" len="sm"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/>
                          <a:lstStyle/>
                          <a:p>
                            <a:endParaRPr lang="en-SG"/>
                          </a:p>
                        </p:txBody>
                      </p:sp>
                    </p:grpSp>
                    <p:sp>
                      <p:nvSpPr>
                        <p:cNvPr id="30" name="Freeform 1358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728" y="1275"/>
                          <a:ext cx="10" cy="195"/>
                        </a:xfrm>
                        <a:custGeom>
                          <a:avLst/>
                          <a:gdLst>
                            <a:gd name="T0" fmla="*/ 0 w 10"/>
                            <a:gd name="T1" fmla="*/ 0 h 195"/>
                            <a:gd name="T2" fmla="*/ 3 w 10"/>
                            <a:gd name="T3" fmla="*/ 104 h 195"/>
                            <a:gd name="T4" fmla="*/ 9 w 10"/>
                            <a:gd name="T5" fmla="*/ 194 h 195"/>
                            <a:gd name="T6" fmla="*/ 0 60000 65536"/>
                            <a:gd name="T7" fmla="*/ 0 60000 65536"/>
                            <a:gd name="T8" fmla="*/ 0 60000 65536"/>
                            <a:gd name="T9" fmla="*/ 0 w 10"/>
                            <a:gd name="T10" fmla="*/ 0 h 195"/>
                            <a:gd name="T11" fmla="*/ 10 w 10"/>
                            <a:gd name="T12" fmla="*/ 195 h 195"/>
                          </a:gdLst>
                          <a:ahLst/>
                          <a:cxnLst>
                            <a:cxn ang="T6">
                              <a:pos x="T0" y="T1"/>
                            </a:cxn>
                            <a:cxn ang="T7">
                              <a:pos x="T2" y="T3"/>
                            </a:cxn>
                            <a:cxn ang="T8">
                              <a:pos x="T4" y="T5"/>
                            </a:cxn>
                          </a:cxnLst>
                          <a:rect l="T9" t="T10" r="T11" b="T12"/>
                          <a:pathLst>
                            <a:path w="10" h="195">
                              <a:moveTo>
                                <a:pt x="0" y="0"/>
                              </a:moveTo>
                              <a:lnTo>
                                <a:pt x="3" y="104"/>
                              </a:lnTo>
                              <a:lnTo>
                                <a:pt x="9" y="194"/>
                              </a:lnTo>
                            </a:path>
                          </a:pathLst>
                        </a:custGeom>
                        <a:noFill/>
                        <a:ln w="12700" cap="rnd">
                          <a:solidFill>
                            <a:srgbClr val="7F7F7F"/>
                          </a:solidFill>
                          <a:round/>
                          <a:headEnd type="none" w="sm" len="sm"/>
                          <a:tailEnd type="none" w="sm" len="sm"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/>
                        <a:lstStyle/>
                        <a:p>
                          <a:endParaRPr lang="en-SG"/>
                        </a:p>
                      </p:txBody>
                    </p:sp>
                  </p:grpSp>
                </p:grpSp>
              </p:grpSp>
            </p:grpSp>
          </p:grpSp>
        </p:grpSp>
        <p:sp>
          <p:nvSpPr>
            <p:cNvPr id="9" name="AutoShape 1360"/>
            <p:cNvSpPr>
              <a:spLocks noChangeArrowheads="1"/>
            </p:cNvSpPr>
            <p:nvPr/>
          </p:nvSpPr>
          <p:spPr bwMode="auto">
            <a:xfrm>
              <a:off x="5106988" y="3570288"/>
              <a:ext cx="3122612" cy="476250"/>
            </a:xfrm>
            <a:prstGeom prst="curvedDownArrow">
              <a:avLst>
                <a:gd name="adj1" fmla="val 102500"/>
                <a:gd name="adj2" fmla="val 205000"/>
                <a:gd name="adj3" fmla="val 33333"/>
              </a:avLst>
            </a:prstGeom>
            <a:solidFill>
              <a:schemeClr val="accent2">
                <a:lumMod val="40000"/>
                <a:lumOff val="60000"/>
              </a:schemeClr>
            </a:solidFill>
            <a:ln w="9525">
              <a:solidFill>
                <a:schemeClr val="accent2"/>
              </a:solidFill>
              <a:miter lim="800000"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pPr>
                <a:defRPr/>
              </a:pPr>
              <a:endParaRPr lang="en-US">
                <a:latin typeface="Arial" charset="0"/>
                <a:cs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243210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dirty="0" smtClean="0"/>
              <a:t>Summary</a:t>
            </a:r>
            <a:endParaRPr lang="en-US" altLang="en-US" dirty="0" smtClean="0"/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457200" y="1600200"/>
          <a:ext cx="8229600" cy="3775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432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743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902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Nonparametric</a:t>
                      </a:r>
                      <a:r>
                        <a:rPr lang="en-GB" sz="1800" baseline="0" dirty="0" smtClean="0"/>
                        <a:t> Test</a:t>
                      </a:r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Parametric Test</a:t>
                      </a:r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Condition</a:t>
                      </a:r>
                      <a:endParaRPr lang="en-US" sz="1800" dirty="0"/>
                    </a:p>
                  </a:txBody>
                  <a:tcPr marT="45728" marB="45728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902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Single-sample</a:t>
                      </a:r>
                      <a:r>
                        <a:rPr lang="en-GB" sz="1800" baseline="0" dirty="0" smtClean="0"/>
                        <a:t> sign test</a:t>
                      </a:r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z or t</a:t>
                      </a:r>
                      <a:r>
                        <a:rPr lang="en-GB" sz="1800" baseline="0" dirty="0" smtClean="0"/>
                        <a:t> test</a:t>
                      </a:r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One Sample</a:t>
                      </a:r>
                      <a:endParaRPr lang="en-US" sz="1800" dirty="0"/>
                    </a:p>
                  </a:txBody>
                  <a:tcPr marT="45728" marB="45728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902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Paired-sample</a:t>
                      </a:r>
                      <a:r>
                        <a:rPr lang="en-GB" sz="1800" baseline="0" dirty="0" smtClean="0"/>
                        <a:t> sign test</a:t>
                      </a:r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z or t</a:t>
                      </a:r>
                      <a:r>
                        <a:rPr lang="en-GB" sz="1800" baseline="0" dirty="0" smtClean="0"/>
                        <a:t> test</a:t>
                      </a:r>
                      <a:endParaRPr lang="en-US" sz="1800" dirty="0" smtClean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2 dependent</a:t>
                      </a:r>
                      <a:r>
                        <a:rPr lang="en-GB" sz="1800" baseline="0" dirty="0" smtClean="0"/>
                        <a:t> sample</a:t>
                      </a:r>
                      <a:endParaRPr lang="en-US" sz="1800" dirty="0"/>
                    </a:p>
                  </a:txBody>
                  <a:tcPr marT="45728" marB="45728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4018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Wilcoxon rank</a:t>
                      </a:r>
                      <a:r>
                        <a:rPr lang="en-GB" sz="1800" baseline="0" dirty="0" smtClean="0"/>
                        <a:t> sum test</a:t>
                      </a:r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z or t</a:t>
                      </a:r>
                      <a:r>
                        <a:rPr lang="en-GB" sz="1800" baseline="0" dirty="0" smtClean="0"/>
                        <a:t> test</a:t>
                      </a:r>
                      <a:endParaRPr lang="en-US" sz="1800" dirty="0" smtClean="0"/>
                    </a:p>
                    <a:p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dirty="0" smtClean="0"/>
                        <a:t>2 independent</a:t>
                      </a:r>
                      <a:r>
                        <a:rPr lang="en-GB" sz="1800" baseline="0" dirty="0" smtClean="0"/>
                        <a:t> sample</a:t>
                      </a:r>
                      <a:endParaRPr lang="en-US" sz="1800" dirty="0" smtClean="0"/>
                    </a:p>
                    <a:p>
                      <a:endParaRPr lang="en-US" sz="1800" dirty="0"/>
                    </a:p>
                  </a:txBody>
                  <a:tcPr marT="45728" marB="45728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902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Wilcoxon signed-rank test</a:t>
                      </a:r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t</a:t>
                      </a:r>
                      <a:r>
                        <a:rPr lang="en-GB" sz="1800" baseline="0" dirty="0" smtClean="0"/>
                        <a:t> test</a:t>
                      </a:r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2 dependent</a:t>
                      </a:r>
                      <a:r>
                        <a:rPr lang="en-GB" sz="1800" baseline="0" dirty="0" smtClean="0"/>
                        <a:t> samples</a:t>
                      </a:r>
                      <a:endParaRPr lang="en-US" sz="1800" dirty="0"/>
                    </a:p>
                  </a:txBody>
                  <a:tcPr marT="45728" marB="45728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0188">
                <a:tc>
                  <a:txBody>
                    <a:bodyPr/>
                    <a:lstStyle/>
                    <a:p>
                      <a:r>
                        <a:rPr lang="en-GB" sz="1800" dirty="0" err="1" smtClean="0"/>
                        <a:t>Krusal</a:t>
                      </a:r>
                      <a:r>
                        <a:rPr lang="en-GB" sz="1800" dirty="0" smtClean="0"/>
                        <a:t>-Wallis test </a:t>
                      </a:r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ANOVA</a:t>
                      </a:r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3 or more independent samples</a:t>
                      </a:r>
                      <a:endParaRPr lang="en-US" sz="1800" dirty="0"/>
                    </a:p>
                  </a:txBody>
                  <a:tcPr marT="45728" marB="45728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0188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Spearman rank correlation coefficient</a:t>
                      </a:r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Pearson’s correlation coefficient</a:t>
                      </a:r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Relationship between variables</a:t>
                      </a:r>
                      <a:endParaRPr lang="en-US" sz="1800" dirty="0"/>
                    </a:p>
                  </a:txBody>
                  <a:tcPr marT="45728" marB="45728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902"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Runs test</a:t>
                      </a:r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None </a:t>
                      </a:r>
                      <a:endParaRPr lang="en-US" sz="1800" dirty="0"/>
                    </a:p>
                  </a:txBody>
                  <a:tcPr marT="45728" marB="45728"/>
                </a:tc>
                <a:tc>
                  <a:txBody>
                    <a:bodyPr/>
                    <a:lstStyle/>
                    <a:p>
                      <a:r>
                        <a:rPr lang="en-GB" sz="1800" dirty="0" smtClean="0"/>
                        <a:t>Randomness</a:t>
                      </a:r>
                      <a:endParaRPr lang="en-US" sz="1800" dirty="0"/>
                    </a:p>
                  </a:txBody>
                  <a:tcPr marT="45728" marB="45728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44893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solidFill>
                  <a:srgbClr val="0070C0"/>
                </a:solidFill>
              </a:rPr>
              <a:t>The Runs Test for Randomness</a:t>
            </a:r>
          </a:p>
        </p:txBody>
      </p:sp>
      <p:sp>
        <p:nvSpPr>
          <p:cNvPr id="91139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en-US" dirty="0" smtClean="0"/>
              <a:t>A </a:t>
            </a:r>
            <a:r>
              <a:rPr lang="en-US" altLang="en-US" b="1" dirty="0" smtClean="0">
                <a:solidFill>
                  <a:schemeClr val="accent2"/>
                </a:solidFill>
              </a:rPr>
              <a:t>run</a:t>
            </a:r>
            <a:r>
              <a:rPr lang="en-US" altLang="en-US" dirty="0" smtClean="0"/>
              <a:t> is a sequence of data having the same characteristic.  </a:t>
            </a:r>
          </a:p>
          <a:p>
            <a:r>
              <a:rPr lang="en-US" altLang="en-US" dirty="0" smtClean="0"/>
              <a:t>Each run is preceded by and followed by data with a different characteristic or by no data at all.  </a:t>
            </a:r>
          </a:p>
          <a:p>
            <a:r>
              <a:rPr lang="en-US" altLang="en-US" dirty="0" smtClean="0"/>
              <a:t>The number of data in a run is called the </a:t>
            </a:r>
            <a:r>
              <a:rPr lang="en-US" altLang="en-US" b="1" dirty="0" smtClean="0">
                <a:solidFill>
                  <a:schemeClr val="accent2"/>
                </a:solidFill>
              </a:rPr>
              <a:t>length</a:t>
            </a:r>
            <a:r>
              <a:rPr lang="en-US" altLang="en-US" dirty="0" smtClean="0"/>
              <a:t> of the run.</a:t>
            </a:r>
          </a:p>
          <a:p>
            <a:r>
              <a:rPr lang="en-US" altLang="en-US" dirty="0" smtClean="0"/>
              <a:t>Applications?? ____________________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4416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1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1139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smtClean="0">
                <a:solidFill>
                  <a:srgbClr val="83BB35"/>
                </a:solidFill>
              </a:rPr>
              <a:t>Example: Finding the Number of Runs</a:t>
            </a:r>
          </a:p>
        </p:txBody>
      </p:sp>
      <p:sp>
        <p:nvSpPr>
          <p:cNvPr id="31747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3260725"/>
          </a:xfrm>
        </p:spPr>
        <p:txBody>
          <a:bodyPr>
            <a:normAutofit fontScale="92500" lnSpcReduction="10000"/>
          </a:bodyPr>
          <a:lstStyle/>
          <a:p>
            <a:pPr marL="0" indent="0">
              <a:buFont typeface="Arial" charset="0"/>
              <a:buNone/>
            </a:pPr>
            <a:r>
              <a:rPr lang="en-US" altLang="en-US" smtClean="0"/>
              <a:t>A liquid-dispensing machine has been designed to fill one-liter bottles. A quality control inspector decides whether each bottle is filled to an acceptable level and passes inspection (</a:t>
            </a:r>
            <a:r>
              <a:rPr lang="en-US" altLang="en-US" i="1" smtClean="0"/>
              <a:t>P</a:t>
            </a:r>
            <a:r>
              <a:rPr lang="en-US" altLang="en-US" smtClean="0"/>
              <a:t>) or fails inspection (</a:t>
            </a:r>
            <a:r>
              <a:rPr lang="en-US" altLang="en-US" i="1" smtClean="0"/>
              <a:t>F</a:t>
            </a:r>
            <a:r>
              <a:rPr lang="en-US" altLang="en-US" smtClean="0"/>
              <a:t>). Determine the number of runs for the sequence and find the length of each run.</a:t>
            </a:r>
          </a:p>
          <a:p>
            <a:pPr marL="0" indent="0">
              <a:buFont typeface="Arial" charset="0"/>
              <a:buNone/>
            </a:pPr>
            <a:r>
              <a:rPr lang="en-US" altLang="en-US" smtClean="0"/>
              <a:t>	</a:t>
            </a:r>
            <a:r>
              <a:rPr lang="en-US" altLang="en-US" i="1" smtClean="0"/>
              <a:t>P P F F F F P F F F P P P P P P</a:t>
            </a:r>
          </a:p>
          <a:p>
            <a:pPr marL="0" indent="0">
              <a:buFont typeface="Arial" charset="0"/>
              <a:buNone/>
            </a:pPr>
            <a:endParaRPr lang="en-US" altLang="en-US" smtClean="0"/>
          </a:p>
        </p:txBody>
      </p:sp>
      <p:sp>
        <p:nvSpPr>
          <p:cNvPr id="92164" name="TextBox 3"/>
          <p:cNvSpPr txBox="1">
            <a:spLocks noChangeArrowheads="1"/>
          </p:cNvSpPr>
          <p:nvPr/>
        </p:nvSpPr>
        <p:spPr bwMode="auto">
          <a:xfrm>
            <a:off x="1736725" y="5273675"/>
            <a:ext cx="646271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>
              <a:spcBef>
                <a:spcPct val="20000"/>
              </a:spcBef>
              <a:buClr>
                <a:srgbClr val="D17230"/>
              </a:buClr>
            </a:pPr>
            <a:r>
              <a:rPr lang="en-US" altLang="en-US" sz="2800" i="1">
                <a:solidFill>
                  <a:srgbClr val="000000"/>
                </a:solidFill>
                <a:cs typeface="Times New Roman" pitchFamily="18" charset="0"/>
              </a:rPr>
              <a:t>P P     F F F F     P     F F F     P P P P P P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87363" y="5334000"/>
            <a:ext cx="1249362" cy="8223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chemeClr val="accent2"/>
                </a:solidFill>
                <a:latin typeface="+mn-lt"/>
              </a:rPr>
              <a:t>Length of run:</a:t>
            </a:r>
          </a:p>
        </p:txBody>
      </p:sp>
      <p:sp>
        <p:nvSpPr>
          <p:cNvPr id="92166" name="AutoShape 11"/>
          <p:cNvSpPr>
            <a:spLocks/>
          </p:cNvSpPr>
          <p:nvPr/>
        </p:nvSpPr>
        <p:spPr bwMode="auto">
          <a:xfrm rot="5400000">
            <a:off x="4816475" y="2143125"/>
            <a:ext cx="242888" cy="6262688"/>
          </a:xfrm>
          <a:prstGeom prst="leftBrace">
            <a:avLst>
              <a:gd name="adj1" fmla="val 15518"/>
              <a:gd name="adj2" fmla="val 50000"/>
            </a:avLst>
          </a:prstGeom>
          <a:noFill/>
          <a:ln w="9525">
            <a:solidFill>
              <a:schemeClr val="accent2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>
            <a:spAutoFit/>
          </a:bodyPr>
          <a:lstStyle>
            <a:lvl1pPr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endParaRPr lang="en-US" altLang="en-US" sz="1800"/>
          </a:p>
        </p:txBody>
      </p:sp>
      <p:sp>
        <p:nvSpPr>
          <p:cNvPr id="92167" name="Text Box 12"/>
          <p:cNvSpPr txBox="1">
            <a:spLocks noChangeArrowheads="1"/>
          </p:cNvSpPr>
          <p:nvPr/>
        </p:nvSpPr>
        <p:spPr bwMode="auto">
          <a:xfrm>
            <a:off x="3609975" y="4708525"/>
            <a:ext cx="2608263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1pPr>
            <a:lvl2pPr marL="742950" indent="-285750"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2pPr>
            <a:lvl3pPr marL="1143000" indent="-228600"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3pPr>
            <a:lvl4pPr marL="1600200" indent="-228600"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4pPr>
            <a:lvl5pPr marL="2057400" indent="-228600" eaLnBrk="0" hangingPunct="0"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600">
                <a:solidFill>
                  <a:schemeClr val="tx1"/>
                </a:solidFill>
                <a:latin typeface="Times New Roman" pitchFamily="18" charset="0"/>
                <a:cs typeface="Arial" charset="0"/>
              </a:defRPr>
            </a:lvl9pPr>
          </a:lstStyle>
          <a:p>
            <a:pPr eaLnBrk="1" hangingPunct="1"/>
            <a:r>
              <a:rPr lang="en-US" altLang="en-US" sz="2800">
                <a:solidFill>
                  <a:schemeClr val="accent2"/>
                </a:solidFill>
              </a:rPr>
              <a:t>There are 5 runs.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782763" y="5699125"/>
            <a:ext cx="473075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chemeClr val="accent2"/>
                </a:solidFill>
                <a:latin typeface="+mn-lt"/>
              </a:rPr>
              <a:t>2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017838" y="5699125"/>
            <a:ext cx="471487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chemeClr val="accent2"/>
                </a:solidFill>
                <a:latin typeface="+mn-lt"/>
              </a:rPr>
              <a:t>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06875" y="5699125"/>
            <a:ext cx="471488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chemeClr val="accent2"/>
                </a:solidFill>
                <a:latin typeface="+mn-lt"/>
              </a:rPr>
              <a:t>1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5151438" y="5699125"/>
            <a:ext cx="471487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chemeClr val="accent2"/>
                </a:solidFill>
                <a:latin typeface="+mn-lt"/>
              </a:rPr>
              <a:t>3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797675" y="5699125"/>
            <a:ext cx="471488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400" dirty="0">
                <a:solidFill>
                  <a:schemeClr val="accent2"/>
                </a:solidFill>
                <a:latin typeface="+mn-lt"/>
              </a:rPr>
              <a:t>6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57200" y="4708525"/>
            <a:ext cx="2041525" cy="519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accent3"/>
                </a:solidFill>
                <a:latin typeface="+mn-lt"/>
              </a:rPr>
              <a:t>Solution: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8999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64" grpId="0"/>
      <p:bldP spid="5" grpId="0"/>
      <p:bldP spid="92166" grpId="0" animBg="1"/>
      <p:bldP spid="92167" grpId="0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P-value</a:t>
            </a:r>
            <a:endParaRPr lang="en-SG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 smtClean="0"/>
              <a:t>Generated for inferential statistic tests</a:t>
            </a:r>
          </a:p>
          <a:p>
            <a:r>
              <a:rPr lang="en-SG" dirty="0" smtClean="0"/>
              <a:t>Industry standard / threshold is p-value &lt;=0.05</a:t>
            </a:r>
          </a:p>
          <a:p>
            <a:endParaRPr lang="en-SG" dirty="0" smtClean="0"/>
          </a:p>
          <a:p>
            <a:endParaRPr lang="en-S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D58BA95-BAA4-438C-A709-9BD4A9925A95}" type="slidenum">
              <a:rPr lang="en-US" altLang="en-US" smtClean="0">
                <a:solidFill>
                  <a:srgbClr val="004988"/>
                </a:solidFill>
              </a:rPr>
              <a:pPr/>
              <a:t>23</a:t>
            </a:fld>
            <a:endParaRPr lang="en-US" altLang="en-US">
              <a:solidFill>
                <a:srgbClr val="004988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6400" y="2787472"/>
            <a:ext cx="5334000" cy="3987021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>
          <a:xfrm>
            <a:off x="2133600" y="5943600"/>
            <a:ext cx="3886200" cy="304800"/>
          </a:xfrm>
          <a:prstGeom prst="ellipse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41036951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altLang="en-US" smtClean="0">
                <a:ea typeface="ＭＳ Ｐゴシック" panose="020B0600070205080204" pitchFamily="34" charset="-128"/>
              </a:rPr>
              <a:t>Nutella advertisment</a:t>
            </a:r>
            <a:endParaRPr lang="en-US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9219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6F6489D8-CEB6-4B33-ACC2-CB3148A22D59}" type="slidenum">
              <a:rPr lang="en-US" altLang="en-US" sz="1800">
                <a:solidFill>
                  <a:schemeClr val="tx2"/>
                </a:solidFill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24</a:t>
            </a:fld>
            <a:endParaRPr lang="en-US" altLang="en-US" sz="180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pic>
        <p:nvPicPr>
          <p:cNvPr id="9220" name="Picture 2" descr="C:\Users\kohns\Pictures\ad.bmp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46175" y="1500188"/>
            <a:ext cx="6905625" cy="5176837"/>
          </a:xfrm>
          <a:noFill/>
        </p:spPr>
      </p:pic>
    </p:spTree>
    <p:extLst>
      <p:ext uri="{BB962C8B-B14F-4D97-AF65-F5344CB8AC3E}">
        <p14:creationId xmlns:p14="http://schemas.microsoft.com/office/powerpoint/2010/main" val="14582551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Hypothesis Tests</a:t>
            </a:r>
            <a:endParaRPr lang="el-GR" altLang="en-US" i="1" smtClean="0">
              <a:ea typeface="ＭＳ Ｐゴシック" panose="020B0600070205080204" pitchFamily="34" charset="-128"/>
            </a:endParaRPr>
          </a:p>
        </p:txBody>
      </p:sp>
      <p:sp>
        <p:nvSpPr>
          <p:cNvPr id="38915" name="Content Placeholder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b="1" dirty="0" smtClean="0">
                <a:solidFill>
                  <a:schemeClr val="accent2"/>
                </a:solidFill>
              </a:rPr>
              <a:t>Hypothesis test</a:t>
            </a:r>
            <a:r>
              <a:rPr lang="en-US" altLang="en-US" dirty="0" smtClean="0"/>
              <a:t> </a:t>
            </a:r>
          </a:p>
          <a:p>
            <a:pPr marL="0" indent="0" eaLnBrk="1" hangingPunct="1">
              <a:buNone/>
            </a:pPr>
            <a:r>
              <a:rPr lang="en-US" altLang="en-US" dirty="0" smtClean="0"/>
              <a:t>An Nutella advertises that its cereal improves attentiveness by 20%. To test this claim, a sample would be taken. </a:t>
            </a:r>
          </a:p>
          <a:p>
            <a:pPr marL="0" indent="0" eaLnBrk="1" hangingPunct="1">
              <a:buNone/>
            </a:pPr>
            <a:r>
              <a:rPr lang="en-US" altLang="en-US" dirty="0" smtClean="0">
                <a:solidFill>
                  <a:srgbClr val="FF0000"/>
                </a:solidFill>
              </a:rPr>
              <a:t>How to conduct this test?</a:t>
            </a:r>
          </a:p>
        </p:txBody>
      </p:sp>
      <p:sp>
        <p:nvSpPr>
          <p:cNvPr id="13316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5DAD67A-F6A4-4ABC-8D2B-B2031F7886E0}" type="slidenum">
              <a:rPr lang="en-US" altLang="en-US" sz="1800">
                <a:solidFill>
                  <a:schemeClr val="tx2"/>
                </a:solidFill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25</a:t>
            </a:fld>
            <a:endParaRPr lang="en-US" altLang="en-US" sz="180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32106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5" grpId="0" build="p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en-US" dirty="0" smtClean="0">
                <a:solidFill>
                  <a:srgbClr val="0070C0"/>
                </a:solidFill>
              </a:rPr>
              <a:t>Multivariate Statistical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Aft>
                <a:spcPct val="20000"/>
              </a:spcAft>
            </a:pPr>
            <a:r>
              <a:rPr lang="en-US" altLang="en-US" sz="2400" dirty="0" smtClean="0"/>
              <a:t>A </a:t>
            </a:r>
            <a:r>
              <a:rPr lang="en-US" altLang="en-US" sz="2400" dirty="0"/>
              <a:t>collection of procedures for analyzing association between two or more sets of measurements that have been made on each object in one or more samples of objects</a:t>
            </a:r>
          </a:p>
          <a:p>
            <a:pPr>
              <a:spcAft>
                <a:spcPct val="20000"/>
              </a:spcAft>
              <a:buFont typeface="Wingdings" pitchFamily="2" charset="2"/>
              <a:buNone/>
            </a:pPr>
            <a:endParaRPr lang="en-US" alt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26</a:t>
            </a:fld>
            <a:endParaRPr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914400" y="3352800"/>
            <a:ext cx="7467600" cy="2724150"/>
          </a:xfrm>
          <a:prstGeom prst="rect">
            <a:avLst/>
          </a:prstGeom>
          <a:solidFill>
            <a:schemeClr val="accent2">
              <a:lumMod val="75000"/>
              <a:alpha val="3000"/>
            </a:scheme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1600">
                <a:solidFill>
                  <a:schemeClr val="tx1"/>
                </a:solidFill>
                <a:latin typeface="Arial" charset="0"/>
              </a:defRPr>
            </a:lvl1pPr>
            <a:lvl2pPr marL="574675" indent="-117475" eaLnBrk="0" hangingPunct="0">
              <a:defRPr sz="16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defRPr sz="16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6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/>
            <a:r>
              <a:rPr lang="en-US" altLang="en-US" sz="1800" b="1" u="sng" dirty="0">
                <a:latin typeface="Georgia" pitchFamily="18" charset="0"/>
              </a:rPr>
              <a:t>Uses:</a:t>
            </a:r>
          </a:p>
          <a:p>
            <a:pPr lvl="1" eaLnBrk="1" hangingPunct="1">
              <a:lnSpc>
                <a:spcPct val="125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altLang="en-US" sz="1800" dirty="0">
                <a:latin typeface="Georgia" pitchFamily="18" charset="0"/>
              </a:rPr>
              <a:t>To group variables or people or objects</a:t>
            </a:r>
          </a:p>
          <a:p>
            <a:pPr lvl="1" eaLnBrk="1" hangingPunct="1">
              <a:lnSpc>
                <a:spcPct val="125000"/>
              </a:lnSpc>
              <a:spcBef>
                <a:spcPct val="20000"/>
              </a:spcBef>
              <a:buFont typeface="Arial" charset="0"/>
              <a:buChar char="•"/>
            </a:pPr>
            <a:endParaRPr lang="en-US" altLang="en-US" sz="1800" dirty="0">
              <a:latin typeface="Georgia" pitchFamily="18" charset="0"/>
            </a:endParaRPr>
          </a:p>
          <a:p>
            <a:pPr lvl="1" eaLnBrk="1" hangingPunct="1">
              <a:lnSpc>
                <a:spcPct val="125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altLang="en-US" sz="1800" dirty="0">
                <a:latin typeface="Georgia" pitchFamily="18" charset="0"/>
              </a:rPr>
              <a:t>To improve the ability to predict variables (such as usage)</a:t>
            </a:r>
          </a:p>
          <a:p>
            <a:pPr lvl="1" eaLnBrk="1" hangingPunct="1">
              <a:lnSpc>
                <a:spcPct val="125000"/>
              </a:lnSpc>
              <a:spcBef>
                <a:spcPct val="20000"/>
              </a:spcBef>
              <a:buFont typeface="Arial" charset="0"/>
              <a:buChar char="•"/>
            </a:pPr>
            <a:endParaRPr lang="en-US" altLang="en-US" sz="1800" dirty="0">
              <a:latin typeface="Georgia" pitchFamily="18" charset="0"/>
            </a:endParaRPr>
          </a:p>
          <a:p>
            <a:pPr lvl="1" eaLnBrk="1" hangingPunct="1">
              <a:lnSpc>
                <a:spcPct val="125000"/>
              </a:lnSpc>
              <a:spcBef>
                <a:spcPct val="20000"/>
              </a:spcBef>
              <a:buFont typeface="Arial" charset="0"/>
              <a:buChar char="•"/>
            </a:pPr>
            <a:r>
              <a:rPr lang="en-US" altLang="en-US" sz="1800" dirty="0">
                <a:latin typeface="Georgia" pitchFamily="18" charset="0"/>
              </a:rPr>
              <a:t>To understand relationships between variables (such as </a:t>
            </a:r>
          </a:p>
          <a:p>
            <a:pPr lvl="1" eaLnBrk="1" hangingPunct="1">
              <a:lnSpc>
                <a:spcPct val="105000"/>
              </a:lnSpc>
              <a:spcBef>
                <a:spcPct val="20000"/>
              </a:spcBef>
            </a:pPr>
            <a:r>
              <a:rPr lang="en-US" altLang="en-US" sz="1800" dirty="0">
                <a:latin typeface="Georgia" pitchFamily="18" charset="0"/>
              </a:rPr>
              <a:t>   advertising and sales)</a:t>
            </a:r>
          </a:p>
        </p:txBody>
      </p:sp>
    </p:spTree>
    <p:extLst>
      <p:ext uri="{BB962C8B-B14F-4D97-AF65-F5344CB8AC3E}">
        <p14:creationId xmlns:p14="http://schemas.microsoft.com/office/powerpoint/2010/main" val="450604068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en-US" dirty="0" smtClean="0">
                <a:solidFill>
                  <a:srgbClr val="0070C0"/>
                </a:solidFill>
              </a:rPr>
              <a:t>Common</a:t>
            </a:r>
            <a:br>
              <a:rPr lang="en-US" altLang="en-US" dirty="0" smtClean="0">
                <a:solidFill>
                  <a:srgbClr val="0070C0"/>
                </a:solidFill>
              </a:rPr>
            </a:br>
            <a:r>
              <a:rPr lang="en-US" altLang="en-US" dirty="0" smtClean="0">
                <a:solidFill>
                  <a:srgbClr val="0070C0"/>
                </a:solidFill>
              </a:rPr>
              <a:t>Multivariate </a:t>
            </a:r>
            <a:r>
              <a:rPr lang="en-US" altLang="en-US" dirty="0">
                <a:solidFill>
                  <a:srgbClr val="0070C0"/>
                </a:solidFill>
              </a:rPr>
              <a:t>Statistical Techniques</a:t>
            </a:r>
            <a:endParaRPr lang="en-US" dirty="0">
              <a:solidFill>
                <a:srgbClr val="0070C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Regression</a:t>
            </a:r>
          </a:p>
          <a:p>
            <a:r>
              <a:rPr lang="en-US" dirty="0" smtClean="0"/>
              <a:t>Factor Analysis</a:t>
            </a:r>
          </a:p>
          <a:p>
            <a:r>
              <a:rPr lang="en-US" dirty="0"/>
              <a:t>Cluster Analysis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951427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Correlation</a:t>
            </a:r>
          </a:p>
        </p:txBody>
      </p:sp>
      <p:sp>
        <p:nvSpPr>
          <p:cNvPr id="3789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None/>
            </a:pPr>
            <a:r>
              <a:rPr lang="en-US" b="1" smtClean="0">
                <a:solidFill>
                  <a:schemeClr val="accent2"/>
                </a:solidFill>
              </a:rPr>
              <a:t>Correlation </a:t>
            </a:r>
          </a:p>
          <a:p>
            <a:pPr eaLnBrk="1" hangingPunct="1"/>
            <a:r>
              <a:rPr lang="en-US" smtClean="0"/>
              <a:t>A relationship between two variables.  </a:t>
            </a:r>
          </a:p>
          <a:p>
            <a:pPr eaLnBrk="1" hangingPunct="1"/>
            <a:r>
              <a:rPr lang="en-US" smtClean="0"/>
              <a:t>The data can be represented by ordered pairs (</a:t>
            </a:r>
            <a:r>
              <a:rPr lang="en-US" i="1" smtClean="0"/>
              <a:t>x</a:t>
            </a:r>
            <a:r>
              <a:rPr lang="en-US" smtClean="0"/>
              <a:t>, </a:t>
            </a:r>
            <a:r>
              <a:rPr lang="en-US" i="1" smtClean="0"/>
              <a:t>y</a:t>
            </a:r>
            <a:r>
              <a:rPr lang="en-US" smtClean="0"/>
              <a:t>) </a:t>
            </a:r>
          </a:p>
          <a:p>
            <a:pPr lvl="1" eaLnBrk="1" hangingPunct="1"/>
            <a:r>
              <a:rPr lang="en-US" i="1" smtClean="0"/>
              <a:t>x</a:t>
            </a:r>
            <a:r>
              <a:rPr lang="en-US" smtClean="0"/>
              <a:t> is the</a:t>
            </a:r>
            <a:r>
              <a:rPr lang="en-US" b="1" smtClean="0">
                <a:solidFill>
                  <a:srgbClr val="000099"/>
                </a:solidFill>
              </a:rPr>
              <a:t> </a:t>
            </a:r>
            <a:r>
              <a:rPr lang="en-US" b="1" smtClean="0">
                <a:solidFill>
                  <a:schemeClr val="accent2"/>
                </a:solidFill>
              </a:rPr>
              <a:t>independent</a:t>
            </a:r>
            <a:r>
              <a:rPr lang="en-US" b="1" smtClean="0">
                <a:solidFill>
                  <a:srgbClr val="000099"/>
                </a:solidFill>
              </a:rPr>
              <a:t> </a:t>
            </a:r>
            <a:r>
              <a:rPr lang="en-US" smtClean="0"/>
              <a:t>(or</a:t>
            </a:r>
            <a:r>
              <a:rPr lang="en-US" b="1" smtClean="0">
                <a:solidFill>
                  <a:srgbClr val="000099"/>
                </a:solidFill>
              </a:rPr>
              <a:t> </a:t>
            </a:r>
            <a:r>
              <a:rPr lang="en-US" b="1" smtClean="0">
                <a:solidFill>
                  <a:schemeClr val="accent2"/>
                </a:solidFill>
              </a:rPr>
              <a:t>explanatory</a:t>
            </a:r>
            <a:r>
              <a:rPr lang="en-US" smtClean="0"/>
              <a:t>)</a:t>
            </a:r>
            <a:r>
              <a:rPr lang="en-US" b="1" smtClean="0">
                <a:solidFill>
                  <a:srgbClr val="000099"/>
                </a:solidFill>
              </a:rPr>
              <a:t> </a:t>
            </a:r>
            <a:r>
              <a:rPr lang="en-US" b="1" smtClean="0">
                <a:solidFill>
                  <a:schemeClr val="accent2"/>
                </a:solidFill>
              </a:rPr>
              <a:t>variable</a:t>
            </a:r>
          </a:p>
          <a:p>
            <a:pPr lvl="1" eaLnBrk="1" hangingPunct="1"/>
            <a:r>
              <a:rPr lang="en-US" i="1" smtClean="0"/>
              <a:t>y</a:t>
            </a:r>
            <a:r>
              <a:rPr lang="en-US" smtClean="0"/>
              <a:t> is the</a:t>
            </a:r>
            <a:r>
              <a:rPr lang="en-US" b="1" smtClean="0">
                <a:solidFill>
                  <a:srgbClr val="000099"/>
                </a:solidFill>
              </a:rPr>
              <a:t> </a:t>
            </a:r>
            <a:r>
              <a:rPr lang="en-US" b="1" smtClean="0">
                <a:solidFill>
                  <a:schemeClr val="accent2"/>
                </a:solidFill>
              </a:rPr>
              <a:t>dependent</a:t>
            </a:r>
            <a:r>
              <a:rPr lang="en-US" b="1" smtClean="0">
                <a:solidFill>
                  <a:srgbClr val="000099"/>
                </a:solidFill>
              </a:rPr>
              <a:t> </a:t>
            </a:r>
            <a:r>
              <a:rPr lang="en-US" smtClean="0"/>
              <a:t>(or</a:t>
            </a:r>
            <a:r>
              <a:rPr lang="en-US" b="1" smtClean="0">
                <a:solidFill>
                  <a:srgbClr val="000099"/>
                </a:solidFill>
              </a:rPr>
              <a:t> </a:t>
            </a:r>
            <a:r>
              <a:rPr lang="en-US" b="1" smtClean="0">
                <a:solidFill>
                  <a:schemeClr val="accent2"/>
                </a:solidFill>
              </a:rPr>
              <a:t>response</a:t>
            </a:r>
            <a:r>
              <a:rPr lang="en-US" smtClean="0"/>
              <a:t>)</a:t>
            </a:r>
            <a:r>
              <a:rPr lang="en-US" b="1" smtClean="0">
                <a:solidFill>
                  <a:srgbClr val="000099"/>
                </a:solidFill>
              </a:rPr>
              <a:t> </a:t>
            </a:r>
            <a:r>
              <a:rPr lang="en-US" b="1" smtClean="0">
                <a:solidFill>
                  <a:schemeClr val="accent2"/>
                </a:solidFill>
              </a:rPr>
              <a:t>variable</a:t>
            </a:r>
            <a:r>
              <a:rPr lang="en-US" smtClean="0"/>
              <a:t>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29972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1" grpId="0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Correlation</a:t>
            </a:r>
          </a:p>
        </p:txBody>
      </p:sp>
      <p:graphicFrame>
        <p:nvGraphicFramePr>
          <p:cNvPr id="16445" name="Group 61"/>
          <p:cNvGraphicFramePr>
            <a:graphicFrameLocks noGrp="1"/>
          </p:cNvGraphicFramePr>
          <p:nvPr>
            <p:ph idx="4294967295"/>
          </p:nvPr>
        </p:nvGraphicFramePr>
        <p:xfrm>
          <a:off x="457200" y="3733800"/>
          <a:ext cx="3581400" cy="914400"/>
        </p:xfrm>
        <a:graphic>
          <a:graphicData uri="http://schemas.openxmlformats.org/drawingml/2006/table">
            <a:tbl>
              <a:tblPr/>
              <a:tblGrid>
                <a:gridCol w="533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60960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x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3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5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y 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  <a:sym typeface="Symbol" pitchFamily="18" charset="2"/>
                        </a:rPr>
                        <a:t>– 4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  <a:sym typeface="Symbol" pitchFamily="18" charset="2"/>
                        </a:rPr>
                        <a:t>– 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  <a:sym typeface="Symbol" pitchFamily="18" charset="2"/>
                        </a:rPr>
                        <a:t>– 1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  <a:sym typeface="Symbol" pitchFamily="18" charset="2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2"/>
                        </a:buClr>
                        <a:buSzPct val="75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  <a:sym typeface="Symbol" pitchFamily="18" charset="2"/>
                        </a:rPr>
                        <a:t>2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sp>
        <p:nvSpPr>
          <p:cNvPr id="16410" name="Rectangle 72"/>
          <p:cNvSpPr>
            <a:spLocks noChangeArrowheads="1"/>
          </p:cNvSpPr>
          <p:nvPr/>
        </p:nvSpPr>
        <p:spPr bwMode="auto">
          <a:xfrm>
            <a:off x="381000" y="1524000"/>
            <a:ext cx="8153400" cy="129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chemeClr val="tx1"/>
              </a:buClr>
              <a:buSzPct val="75000"/>
            </a:pPr>
            <a:r>
              <a:rPr lang="en-US" sz="2800">
                <a:latin typeface="Times New Roman" pitchFamily="18" charset="0"/>
              </a:rPr>
              <a:t>A </a:t>
            </a:r>
            <a:r>
              <a:rPr lang="en-US" sz="2800" b="1">
                <a:solidFill>
                  <a:schemeClr val="accent2"/>
                </a:solidFill>
                <a:latin typeface="Times New Roman" pitchFamily="18" charset="0"/>
              </a:rPr>
              <a:t>scatter plot </a:t>
            </a:r>
            <a:r>
              <a:rPr lang="en-US" sz="2800">
                <a:latin typeface="Times New Roman" pitchFamily="18" charset="0"/>
              </a:rPr>
              <a:t>can be used to determine whether a linear (straight line) correlation exists between two variables.</a:t>
            </a:r>
          </a:p>
        </p:txBody>
      </p:sp>
      <p:grpSp>
        <p:nvGrpSpPr>
          <p:cNvPr id="2" name="Group 35"/>
          <p:cNvGrpSpPr>
            <a:grpSpLocks/>
          </p:cNvGrpSpPr>
          <p:nvPr/>
        </p:nvGrpSpPr>
        <p:grpSpPr bwMode="auto">
          <a:xfrm>
            <a:off x="4419600" y="2622550"/>
            <a:ext cx="4198938" cy="3549650"/>
            <a:chOff x="4419600" y="2622550"/>
            <a:chExt cx="4198938" cy="3549650"/>
          </a:xfrm>
        </p:grpSpPr>
        <p:grpSp>
          <p:nvGrpSpPr>
            <p:cNvPr id="16415" name="Group 185"/>
            <p:cNvGrpSpPr>
              <a:grpSpLocks/>
            </p:cNvGrpSpPr>
            <p:nvPr/>
          </p:nvGrpSpPr>
          <p:grpSpPr bwMode="auto">
            <a:xfrm>
              <a:off x="4419600" y="2622550"/>
              <a:ext cx="4198938" cy="3549650"/>
              <a:chOff x="3259" y="1833"/>
              <a:chExt cx="2645" cy="2236"/>
            </a:xfrm>
          </p:grpSpPr>
          <p:sp>
            <p:nvSpPr>
              <p:cNvPr id="16421" name="Line 74"/>
              <p:cNvSpPr>
                <a:spLocks noChangeShapeType="1"/>
              </p:cNvSpPr>
              <p:nvPr/>
            </p:nvSpPr>
            <p:spPr bwMode="auto">
              <a:xfrm>
                <a:off x="3259" y="2852"/>
                <a:ext cx="2287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 type="triangle" w="med" len="med"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2" name="Line 75"/>
              <p:cNvSpPr>
                <a:spLocks noChangeShapeType="1"/>
              </p:cNvSpPr>
              <p:nvPr/>
            </p:nvSpPr>
            <p:spPr bwMode="auto">
              <a:xfrm>
                <a:off x="4530" y="2748"/>
                <a:ext cx="0" cy="20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3" name="Text Box 76"/>
              <p:cNvSpPr txBox="1">
                <a:spLocks noChangeArrowheads="1"/>
              </p:cNvSpPr>
              <p:nvPr/>
            </p:nvSpPr>
            <p:spPr bwMode="auto">
              <a:xfrm>
                <a:off x="5563" y="2655"/>
                <a:ext cx="341" cy="28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sz="1800" i="1">
                    <a:latin typeface="Times New Roman" pitchFamily="18" charset="0"/>
                  </a:rPr>
                  <a:t>x</a:t>
                </a:r>
              </a:p>
            </p:txBody>
          </p:sp>
          <p:sp>
            <p:nvSpPr>
              <p:cNvPr id="16424" name="Line 77"/>
              <p:cNvSpPr>
                <a:spLocks noChangeShapeType="1"/>
              </p:cNvSpPr>
              <p:nvPr/>
            </p:nvSpPr>
            <p:spPr bwMode="auto">
              <a:xfrm>
                <a:off x="4231" y="2748"/>
                <a:ext cx="0" cy="20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5" name="Line 78"/>
              <p:cNvSpPr>
                <a:spLocks noChangeShapeType="1"/>
              </p:cNvSpPr>
              <p:nvPr/>
            </p:nvSpPr>
            <p:spPr bwMode="auto">
              <a:xfrm>
                <a:off x="5426" y="2748"/>
                <a:ext cx="0" cy="20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6" name="Line 79"/>
              <p:cNvSpPr>
                <a:spLocks noChangeShapeType="1"/>
              </p:cNvSpPr>
              <p:nvPr/>
            </p:nvSpPr>
            <p:spPr bwMode="auto">
              <a:xfrm>
                <a:off x="4828" y="2748"/>
                <a:ext cx="0" cy="20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7" name="Line 80"/>
              <p:cNvSpPr>
                <a:spLocks noChangeShapeType="1"/>
              </p:cNvSpPr>
              <p:nvPr/>
            </p:nvSpPr>
            <p:spPr bwMode="auto">
              <a:xfrm>
                <a:off x="5127" y="2748"/>
                <a:ext cx="0" cy="208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/>
              <a:lstStyle/>
              <a:p>
                <a:endParaRPr lang="en-US"/>
              </a:p>
            </p:txBody>
          </p:sp>
          <p:sp>
            <p:nvSpPr>
              <p:cNvPr id="16428" name="Text Box 81"/>
              <p:cNvSpPr txBox="1">
                <a:spLocks noChangeArrowheads="1"/>
              </p:cNvSpPr>
              <p:nvPr/>
            </p:nvSpPr>
            <p:spPr bwMode="auto">
              <a:xfrm>
                <a:off x="4145" y="2919"/>
                <a:ext cx="346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sz="1800">
                    <a:latin typeface="Times New Roman" pitchFamily="18" charset="0"/>
                  </a:rPr>
                  <a:t>2</a:t>
                </a:r>
              </a:p>
            </p:txBody>
          </p:sp>
          <p:sp>
            <p:nvSpPr>
              <p:cNvPr id="16429" name="Text Box 82"/>
              <p:cNvSpPr txBox="1">
                <a:spLocks noChangeArrowheads="1"/>
              </p:cNvSpPr>
              <p:nvPr/>
            </p:nvSpPr>
            <p:spPr bwMode="auto">
              <a:xfrm>
                <a:off x="4732" y="2919"/>
                <a:ext cx="34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sz="1800">
                    <a:latin typeface="Times New Roman" pitchFamily="18" charset="0"/>
                  </a:rPr>
                  <a:t>4</a:t>
                </a:r>
              </a:p>
            </p:txBody>
          </p:sp>
          <p:grpSp>
            <p:nvGrpSpPr>
              <p:cNvPr id="16430" name="Group 184"/>
              <p:cNvGrpSpPr>
                <a:grpSpLocks/>
              </p:cNvGrpSpPr>
              <p:nvPr/>
            </p:nvGrpSpPr>
            <p:grpSpPr bwMode="auto">
              <a:xfrm>
                <a:off x="3309" y="1833"/>
                <a:ext cx="678" cy="2236"/>
                <a:chOff x="3309" y="1833"/>
                <a:chExt cx="678" cy="2236"/>
              </a:xfrm>
            </p:grpSpPr>
            <p:sp>
              <p:nvSpPr>
                <p:cNvPr id="16432" name="Text Box 84"/>
                <p:cNvSpPr txBox="1">
                  <a:spLocks noChangeArrowheads="1"/>
                </p:cNvSpPr>
                <p:nvPr/>
              </p:nvSpPr>
              <p:spPr bwMode="auto">
                <a:xfrm>
                  <a:off x="3333" y="3312"/>
                  <a:ext cx="347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r>
                    <a:rPr lang="en-US" sz="1800">
                      <a:latin typeface="Times New Roman" pitchFamily="18" charset="0"/>
                      <a:sym typeface="Symbol" pitchFamily="18" charset="2"/>
                    </a:rPr>
                    <a:t>–</a:t>
                  </a:r>
                  <a:r>
                    <a:rPr lang="en-US" sz="1800">
                      <a:latin typeface="Times New Roman" pitchFamily="18" charset="0"/>
                    </a:rPr>
                    <a:t>2</a:t>
                  </a:r>
                </a:p>
              </p:txBody>
            </p:sp>
            <p:sp>
              <p:nvSpPr>
                <p:cNvPr id="16433" name="Text Box 85"/>
                <p:cNvSpPr txBox="1">
                  <a:spLocks noChangeArrowheads="1"/>
                </p:cNvSpPr>
                <p:nvPr/>
              </p:nvSpPr>
              <p:spPr bwMode="auto">
                <a:xfrm>
                  <a:off x="3309" y="3838"/>
                  <a:ext cx="346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r>
                    <a:rPr lang="en-US" sz="1800">
                      <a:latin typeface="Times New Roman" pitchFamily="18" charset="0"/>
                      <a:sym typeface="Symbol" pitchFamily="18" charset="2"/>
                    </a:rPr>
                    <a:t>–</a:t>
                  </a:r>
                  <a:r>
                    <a:rPr lang="en-US" sz="1800">
                      <a:latin typeface="Times New Roman" pitchFamily="18" charset="0"/>
                    </a:rPr>
                    <a:t> 4</a:t>
                  </a:r>
                </a:p>
              </p:txBody>
            </p:sp>
            <p:sp>
              <p:nvSpPr>
                <p:cNvPr id="16434" name="Line 86"/>
                <p:cNvSpPr>
                  <a:spLocks noChangeShapeType="1"/>
                </p:cNvSpPr>
                <p:nvPr/>
              </p:nvSpPr>
              <p:spPr bwMode="auto">
                <a:xfrm flipV="1">
                  <a:off x="3679" y="2082"/>
                  <a:ext cx="0" cy="1975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 type="triangle" w="med" len="med"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35" name="Line 87"/>
                <p:cNvSpPr>
                  <a:spLocks noChangeShapeType="1"/>
                </p:cNvSpPr>
                <p:nvPr/>
              </p:nvSpPr>
              <p:spPr bwMode="auto">
                <a:xfrm>
                  <a:off x="3566" y="3438"/>
                  <a:ext cx="225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36" name="Line 88"/>
                <p:cNvSpPr>
                  <a:spLocks noChangeShapeType="1"/>
                </p:cNvSpPr>
                <p:nvPr/>
              </p:nvSpPr>
              <p:spPr bwMode="auto">
                <a:xfrm>
                  <a:off x="3566" y="2613"/>
                  <a:ext cx="225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37" name="Line 89"/>
                <p:cNvSpPr>
                  <a:spLocks noChangeShapeType="1"/>
                </p:cNvSpPr>
                <p:nvPr/>
              </p:nvSpPr>
              <p:spPr bwMode="auto">
                <a:xfrm>
                  <a:off x="3566" y="3164"/>
                  <a:ext cx="225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38" name="Text Box 90"/>
                <p:cNvSpPr txBox="1">
                  <a:spLocks noChangeArrowheads="1"/>
                </p:cNvSpPr>
                <p:nvPr/>
              </p:nvSpPr>
              <p:spPr bwMode="auto">
                <a:xfrm>
                  <a:off x="3589" y="1833"/>
                  <a:ext cx="398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r>
                    <a:rPr lang="en-US" sz="1800" i="1">
                      <a:latin typeface="Times New Roman" pitchFamily="18" charset="0"/>
                    </a:rPr>
                    <a:t>y</a:t>
                  </a:r>
                </a:p>
              </p:txBody>
            </p:sp>
            <p:sp>
              <p:nvSpPr>
                <p:cNvPr id="16439" name="Line 91"/>
                <p:cNvSpPr>
                  <a:spLocks noChangeShapeType="1"/>
                </p:cNvSpPr>
                <p:nvPr/>
              </p:nvSpPr>
              <p:spPr bwMode="auto">
                <a:xfrm>
                  <a:off x="3564" y="3715"/>
                  <a:ext cx="225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40" name="Line 92"/>
                <p:cNvSpPr>
                  <a:spLocks noChangeShapeType="1"/>
                </p:cNvSpPr>
                <p:nvPr/>
              </p:nvSpPr>
              <p:spPr bwMode="auto">
                <a:xfrm>
                  <a:off x="3555" y="2372"/>
                  <a:ext cx="225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41" name="Text Box 94"/>
                <p:cNvSpPr txBox="1">
                  <a:spLocks noChangeArrowheads="1"/>
                </p:cNvSpPr>
                <p:nvPr/>
              </p:nvSpPr>
              <p:spPr bwMode="auto">
                <a:xfrm>
                  <a:off x="3390" y="2247"/>
                  <a:ext cx="347" cy="231"/>
                </a:xfrm>
                <a:prstGeom prst="rect">
                  <a:avLst/>
                </a:prstGeom>
                <a:noFill/>
                <a:ln>
                  <a:noFill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miter lim="800000"/>
                      <a:headEnd/>
                      <a:tailEnd/>
                    </a14:hiddenLine>
                  </a:ext>
                </a:extLst>
              </p:spPr>
              <p:txBody>
                <a:bodyPr>
                  <a:spAutoFit/>
                </a:bodyPr>
                <a:lstStyle>
                  <a:lvl1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1pPr>
                  <a:lvl2pPr marL="37931725" indent="-37474525"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2pPr>
                  <a:lvl3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3pPr>
                  <a:lvl4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4pPr>
                  <a:lvl5pPr eaLnBrk="0" hangingPunct="0"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5pPr>
                  <a:lvl6pPr marL="4572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6pPr>
                  <a:lvl7pPr marL="9144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7pPr>
                  <a:lvl8pPr marL="13716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8pPr>
                  <a:lvl9pPr marL="1828800" eaLnBrk="0" fontAlgn="base" hangingPunct="0">
                    <a:spcBef>
                      <a:spcPct val="0"/>
                    </a:spcBef>
                    <a:spcAft>
                      <a:spcPct val="0"/>
                    </a:spcAft>
                    <a:defRPr sz="2400">
                      <a:solidFill>
                        <a:schemeClr val="tx1"/>
                      </a:solidFill>
                      <a:latin typeface="Arial" charset="0"/>
                      <a:ea typeface="ＭＳ Ｐゴシック" charset="-128"/>
                    </a:defRPr>
                  </a:lvl9pPr>
                </a:lstStyle>
                <a:p>
                  <a:r>
                    <a:rPr lang="en-US" sz="1800">
                      <a:latin typeface="Times New Roman" pitchFamily="18" charset="0"/>
                    </a:rPr>
                    <a:t>2</a:t>
                  </a:r>
                </a:p>
              </p:txBody>
            </p:sp>
            <p:sp>
              <p:nvSpPr>
                <p:cNvPr id="16442" name="Line 95"/>
                <p:cNvSpPr>
                  <a:spLocks noChangeShapeType="1"/>
                </p:cNvSpPr>
                <p:nvPr/>
              </p:nvSpPr>
              <p:spPr bwMode="auto">
                <a:xfrm>
                  <a:off x="3564" y="3959"/>
                  <a:ext cx="225" cy="0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43" name="Line 98"/>
                <p:cNvSpPr>
                  <a:spLocks noChangeShapeType="1"/>
                </p:cNvSpPr>
                <p:nvPr/>
              </p:nvSpPr>
              <p:spPr bwMode="auto">
                <a:xfrm>
                  <a:off x="3933" y="2748"/>
                  <a:ext cx="0" cy="20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  <p:sp>
              <p:nvSpPr>
                <p:cNvPr id="16444" name="Line 99"/>
                <p:cNvSpPr>
                  <a:spLocks noChangeShapeType="1"/>
                </p:cNvSpPr>
                <p:nvPr/>
              </p:nvSpPr>
              <p:spPr bwMode="auto">
                <a:xfrm>
                  <a:off x="3409" y="2755"/>
                  <a:ext cx="0" cy="208"/>
                </a:xfrm>
                <a:prstGeom prst="line">
                  <a:avLst/>
                </a:prstGeom>
                <a:noFill/>
                <a:ln w="28575">
                  <a:solidFill>
                    <a:schemeClr val="tx1"/>
                  </a:solidFill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noFill/>
                    </a14:hiddenFill>
                  </a:ext>
                </a:extLst>
              </p:spPr>
              <p:txBody>
                <a:bodyPr/>
                <a:lstStyle/>
                <a:p>
                  <a:endParaRPr lang="en-US"/>
                </a:p>
              </p:txBody>
            </p:sp>
          </p:grpSp>
          <p:sp>
            <p:nvSpPr>
              <p:cNvPr id="16431" name="Text Box 100"/>
              <p:cNvSpPr txBox="1">
                <a:spLocks noChangeArrowheads="1"/>
              </p:cNvSpPr>
              <p:nvPr/>
            </p:nvSpPr>
            <p:spPr bwMode="auto">
              <a:xfrm>
                <a:off x="5333" y="2919"/>
                <a:ext cx="347" cy="2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1pPr>
                <a:lvl2pPr marL="37931725" indent="-37474525"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2pPr>
                <a:lvl3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3pPr>
                <a:lvl4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4pPr>
                <a:lvl5pPr eaLnBrk="0" hangingPunct="0"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5pPr>
                <a:lvl6pPr marL="4572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6pPr>
                <a:lvl7pPr marL="9144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7pPr>
                <a:lvl8pPr marL="1371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8pPr>
                <a:lvl9pPr marL="18288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charset="0"/>
                    <a:ea typeface="ＭＳ Ｐゴシック" charset="-128"/>
                  </a:defRPr>
                </a:lvl9pPr>
              </a:lstStyle>
              <a:p>
                <a:r>
                  <a:rPr lang="en-US" sz="1800">
                    <a:latin typeface="Times New Roman" pitchFamily="18" charset="0"/>
                  </a:rPr>
                  <a:t>6</a:t>
                </a:r>
              </a:p>
            </p:txBody>
          </p:sp>
        </p:grpSp>
        <p:sp>
          <p:nvSpPr>
            <p:cNvPr id="16416" name="Oval 102"/>
            <p:cNvSpPr>
              <a:spLocks noChangeArrowheads="1"/>
            </p:cNvSpPr>
            <p:nvPr/>
          </p:nvSpPr>
          <p:spPr bwMode="auto">
            <a:xfrm>
              <a:off x="6380163" y="4673600"/>
              <a:ext cx="134937" cy="13493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6417" name="Oval 103"/>
            <p:cNvSpPr>
              <a:spLocks noChangeArrowheads="1"/>
            </p:cNvSpPr>
            <p:nvPr/>
          </p:nvSpPr>
          <p:spPr bwMode="auto">
            <a:xfrm>
              <a:off x="5899150" y="5108575"/>
              <a:ext cx="134938" cy="13493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6418" name="Oval 105"/>
            <p:cNvSpPr>
              <a:spLocks noChangeArrowheads="1"/>
            </p:cNvSpPr>
            <p:nvPr/>
          </p:nvSpPr>
          <p:spPr bwMode="auto">
            <a:xfrm>
              <a:off x="5440363" y="5935663"/>
              <a:ext cx="134937" cy="134937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6419" name="Oval 106"/>
            <p:cNvSpPr>
              <a:spLocks noChangeArrowheads="1"/>
            </p:cNvSpPr>
            <p:nvPr/>
          </p:nvSpPr>
          <p:spPr bwMode="auto">
            <a:xfrm>
              <a:off x="6848475" y="4181475"/>
              <a:ext cx="134938" cy="13493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6420" name="Oval 107"/>
            <p:cNvSpPr>
              <a:spLocks noChangeArrowheads="1"/>
            </p:cNvSpPr>
            <p:nvPr/>
          </p:nvSpPr>
          <p:spPr bwMode="auto">
            <a:xfrm>
              <a:off x="7316788" y="3408363"/>
              <a:ext cx="134937" cy="134937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Times New Roman" pitchFamily="18" charset="0"/>
              </a:endParaRPr>
            </a:p>
          </p:txBody>
        </p:sp>
      </p:grpSp>
      <p:sp>
        <p:nvSpPr>
          <p:cNvPr id="778381" name="Rectangle 141"/>
          <p:cNvSpPr>
            <a:spLocks noChangeArrowheads="1"/>
          </p:cNvSpPr>
          <p:nvPr/>
        </p:nvSpPr>
        <p:spPr bwMode="auto">
          <a:xfrm>
            <a:off x="381000" y="3048000"/>
            <a:ext cx="1639888" cy="523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2800" b="1">
                <a:latin typeface="Times New Roman" pitchFamily="18" charset="0"/>
              </a:rPr>
              <a:t>Example</a:t>
            </a:r>
            <a:r>
              <a:rPr lang="en-US" sz="2800">
                <a:latin typeface="Times New Roman" pitchFamily="18" charset="0"/>
              </a:rPr>
              <a:t>: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4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783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78381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SG" dirty="0" smtClean="0">
                <a:solidFill>
                  <a:srgbClr val="FF0000"/>
                </a:solidFill>
              </a:rPr>
              <a:t>What types </a:t>
            </a:r>
            <a:r>
              <a:rPr lang="en-SG" dirty="0" smtClean="0"/>
              <a:t>of inferential statistics are most commonly used?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 smtClean="0"/>
              <a:t>Confidence Interval</a:t>
            </a:r>
          </a:p>
          <a:p>
            <a:r>
              <a:rPr lang="en-SG" dirty="0"/>
              <a:t>Z-Test (sample size &gt;=30)</a:t>
            </a:r>
          </a:p>
          <a:p>
            <a:r>
              <a:rPr lang="en-SG" dirty="0"/>
              <a:t>T-test / Paired T-test (sample size &lt;30)</a:t>
            </a:r>
          </a:p>
          <a:p>
            <a:r>
              <a:rPr lang="en-SG" dirty="0" smtClean="0"/>
              <a:t>Multi-variate Regression</a:t>
            </a:r>
          </a:p>
          <a:p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32068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  <a:noFill/>
        </p:spPr>
        <p:txBody>
          <a:bodyPr/>
          <a:lstStyle/>
          <a:p>
            <a:pPr eaLnBrk="1" hangingPunct="1"/>
            <a:r>
              <a:rPr lang="en-US" smtClean="0"/>
              <a:t>Types of Correlation</a:t>
            </a:r>
          </a:p>
        </p:txBody>
      </p:sp>
      <p:grpSp>
        <p:nvGrpSpPr>
          <p:cNvPr id="17411" name="Group 3"/>
          <p:cNvGrpSpPr>
            <a:grpSpLocks/>
          </p:cNvGrpSpPr>
          <p:nvPr/>
        </p:nvGrpSpPr>
        <p:grpSpPr bwMode="auto">
          <a:xfrm>
            <a:off x="728663" y="971550"/>
            <a:ext cx="2128837" cy="2381250"/>
            <a:chOff x="123" y="816"/>
            <a:chExt cx="1341" cy="1500"/>
          </a:xfrm>
        </p:grpSpPr>
        <p:sp>
          <p:nvSpPr>
            <p:cNvPr id="17538" name="Text Box 4"/>
            <p:cNvSpPr txBox="1">
              <a:spLocks noChangeArrowheads="1"/>
            </p:cNvSpPr>
            <p:nvPr/>
          </p:nvSpPr>
          <p:spPr bwMode="auto">
            <a:xfrm>
              <a:off x="1257" y="2028"/>
              <a:ext cx="20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sz="1800" i="1">
                  <a:latin typeface="Times New Roman" pitchFamily="18" charset="0"/>
                </a:rPr>
                <a:t>x</a:t>
              </a:r>
            </a:p>
          </p:txBody>
        </p:sp>
        <p:sp>
          <p:nvSpPr>
            <p:cNvPr id="17539" name="Line 5"/>
            <p:cNvSpPr>
              <a:spLocks noChangeShapeType="1"/>
            </p:cNvSpPr>
            <p:nvPr/>
          </p:nvSpPr>
          <p:spPr bwMode="auto">
            <a:xfrm>
              <a:off x="144" y="2142"/>
              <a:ext cx="1152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40" name="Line 6"/>
            <p:cNvSpPr>
              <a:spLocks noChangeShapeType="1"/>
            </p:cNvSpPr>
            <p:nvPr/>
          </p:nvSpPr>
          <p:spPr bwMode="auto">
            <a:xfrm flipH="1" flipV="1">
              <a:off x="202" y="1071"/>
              <a:ext cx="10" cy="115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41" name="Text Box 7"/>
            <p:cNvSpPr txBox="1">
              <a:spLocks noChangeArrowheads="1"/>
            </p:cNvSpPr>
            <p:nvPr/>
          </p:nvSpPr>
          <p:spPr bwMode="auto">
            <a:xfrm>
              <a:off x="123" y="816"/>
              <a:ext cx="16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sz="1800" i="1">
                  <a:latin typeface="Times New Roman" pitchFamily="18" charset="0"/>
                </a:rPr>
                <a:t>y</a:t>
              </a:r>
            </a:p>
          </p:txBody>
        </p:sp>
      </p:grpSp>
      <p:sp>
        <p:nvSpPr>
          <p:cNvPr id="17412" name="Rectangle 8"/>
          <p:cNvSpPr>
            <a:spLocks noChangeArrowheads="1"/>
          </p:cNvSpPr>
          <p:nvPr/>
        </p:nvSpPr>
        <p:spPr bwMode="auto">
          <a:xfrm>
            <a:off x="685800" y="3190875"/>
            <a:ext cx="3648075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CA" sz="2400">
                <a:latin typeface="Times New Roman" pitchFamily="18" charset="0"/>
                <a:sym typeface="Symbol" pitchFamily="18" charset="2"/>
              </a:rPr>
              <a:t>Negative Linear Correlation</a:t>
            </a:r>
            <a:endParaRPr lang="en-US" sz="2400">
              <a:latin typeface="Times New Roman" pitchFamily="18" charset="0"/>
              <a:sym typeface="Symbol" pitchFamily="18" charset="2"/>
            </a:endParaRPr>
          </a:p>
        </p:txBody>
      </p:sp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804863" y="3733800"/>
            <a:ext cx="2128837" cy="2362200"/>
            <a:chOff x="123" y="816"/>
            <a:chExt cx="1341" cy="1488"/>
          </a:xfrm>
        </p:grpSpPr>
        <p:sp>
          <p:nvSpPr>
            <p:cNvPr id="17534" name="Text Box 10"/>
            <p:cNvSpPr txBox="1">
              <a:spLocks noChangeArrowheads="1"/>
            </p:cNvSpPr>
            <p:nvPr/>
          </p:nvSpPr>
          <p:spPr bwMode="auto">
            <a:xfrm>
              <a:off x="1257" y="2016"/>
              <a:ext cx="20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sz="1800" i="1">
                  <a:latin typeface="Times New Roman" pitchFamily="18" charset="0"/>
                </a:rPr>
                <a:t>x</a:t>
              </a:r>
            </a:p>
          </p:txBody>
        </p:sp>
        <p:sp>
          <p:nvSpPr>
            <p:cNvPr id="17535" name="Line 11"/>
            <p:cNvSpPr>
              <a:spLocks noChangeShapeType="1"/>
            </p:cNvSpPr>
            <p:nvPr/>
          </p:nvSpPr>
          <p:spPr bwMode="auto">
            <a:xfrm>
              <a:off x="144" y="2142"/>
              <a:ext cx="1152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36" name="Line 12"/>
            <p:cNvSpPr>
              <a:spLocks noChangeShapeType="1"/>
            </p:cNvSpPr>
            <p:nvPr/>
          </p:nvSpPr>
          <p:spPr bwMode="auto">
            <a:xfrm flipH="1" flipV="1">
              <a:off x="202" y="1071"/>
              <a:ext cx="10" cy="115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37" name="Text Box 13"/>
            <p:cNvSpPr txBox="1">
              <a:spLocks noChangeArrowheads="1"/>
            </p:cNvSpPr>
            <p:nvPr/>
          </p:nvSpPr>
          <p:spPr bwMode="auto">
            <a:xfrm>
              <a:off x="123" y="816"/>
              <a:ext cx="16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sz="1800" i="1">
                  <a:latin typeface="Times New Roman" pitchFamily="18" charset="0"/>
                </a:rPr>
                <a:t>y</a:t>
              </a:r>
            </a:p>
          </p:txBody>
        </p:sp>
      </p:grpSp>
      <p:sp>
        <p:nvSpPr>
          <p:cNvPr id="1078286" name="Rectangle 14"/>
          <p:cNvSpPr>
            <a:spLocks noChangeArrowheads="1"/>
          </p:cNvSpPr>
          <p:nvPr/>
        </p:nvSpPr>
        <p:spPr bwMode="auto">
          <a:xfrm>
            <a:off x="728663" y="5953125"/>
            <a:ext cx="203835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CA" sz="2400">
                <a:latin typeface="Times New Roman" pitchFamily="18" charset="0"/>
                <a:sym typeface="Symbol" pitchFamily="18" charset="2"/>
              </a:rPr>
              <a:t>No Correlation</a:t>
            </a:r>
            <a:endParaRPr lang="en-US" sz="2400">
              <a:latin typeface="Times New Roman" pitchFamily="18" charset="0"/>
              <a:sym typeface="Symbol" pitchFamily="18" charset="2"/>
            </a:endParaRPr>
          </a:p>
        </p:txBody>
      </p:sp>
      <p:grpSp>
        <p:nvGrpSpPr>
          <p:cNvPr id="4" name="Group 15"/>
          <p:cNvGrpSpPr>
            <a:grpSpLocks/>
          </p:cNvGrpSpPr>
          <p:nvPr/>
        </p:nvGrpSpPr>
        <p:grpSpPr bwMode="auto">
          <a:xfrm>
            <a:off x="4995863" y="976313"/>
            <a:ext cx="2128837" cy="2376487"/>
            <a:chOff x="123" y="816"/>
            <a:chExt cx="1341" cy="1497"/>
          </a:xfrm>
        </p:grpSpPr>
        <p:sp>
          <p:nvSpPr>
            <p:cNvPr id="17530" name="Text Box 16"/>
            <p:cNvSpPr txBox="1">
              <a:spLocks noChangeArrowheads="1"/>
            </p:cNvSpPr>
            <p:nvPr/>
          </p:nvSpPr>
          <p:spPr bwMode="auto">
            <a:xfrm>
              <a:off x="1257" y="2025"/>
              <a:ext cx="20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sz="1800" i="1">
                  <a:latin typeface="Times New Roman" pitchFamily="18" charset="0"/>
                </a:rPr>
                <a:t>x</a:t>
              </a:r>
            </a:p>
          </p:txBody>
        </p:sp>
        <p:sp>
          <p:nvSpPr>
            <p:cNvPr id="17531" name="Line 17"/>
            <p:cNvSpPr>
              <a:spLocks noChangeShapeType="1"/>
            </p:cNvSpPr>
            <p:nvPr/>
          </p:nvSpPr>
          <p:spPr bwMode="auto">
            <a:xfrm>
              <a:off x="144" y="2142"/>
              <a:ext cx="1152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32" name="Line 18"/>
            <p:cNvSpPr>
              <a:spLocks noChangeShapeType="1"/>
            </p:cNvSpPr>
            <p:nvPr/>
          </p:nvSpPr>
          <p:spPr bwMode="auto">
            <a:xfrm flipH="1" flipV="1">
              <a:off x="202" y="1071"/>
              <a:ext cx="10" cy="115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33" name="Text Box 19"/>
            <p:cNvSpPr txBox="1">
              <a:spLocks noChangeArrowheads="1"/>
            </p:cNvSpPr>
            <p:nvPr/>
          </p:nvSpPr>
          <p:spPr bwMode="auto">
            <a:xfrm>
              <a:off x="123" y="816"/>
              <a:ext cx="16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sz="1800" i="1">
                  <a:latin typeface="Times New Roman" pitchFamily="18" charset="0"/>
                </a:rPr>
                <a:t>y</a:t>
              </a:r>
            </a:p>
          </p:txBody>
        </p:sp>
      </p:grpSp>
      <p:sp>
        <p:nvSpPr>
          <p:cNvPr id="1078292" name="Rectangle 20"/>
          <p:cNvSpPr>
            <a:spLocks noChangeArrowheads="1"/>
          </p:cNvSpPr>
          <p:nvPr/>
        </p:nvSpPr>
        <p:spPr bwMode="auto">
          <a:xfrm>
            <a:off x="4953000" y="3195638"/>
            <a:ext cx="3530600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CA" sz="2400">
                <a:latin typeface="Times New Roman" pitchFamily="18" charset="0"/>
                <a:sym typeface="Symbol" pitchFamily="18" charset="2"/>
              </a:rPr>
              <a:t>Positive Linear Correlation</a:t>
            </a:r>
            <a:endParaRPr lang="en-US" sz="2400">
              <a:latin typeface="Times New Roman" pitchFamily="18" charset="0"/>
              <a:sym typeface="Symbol" pitchFamily="18" charset="2"/>
            </a:endParaRPr>
          </a:p>
        </p:txBody>
      </p:sp>
      <p:grpSp>
        <p:nvGrpSpPr>
          <p:cNvPr id="5" name="Group 21"/>
          <p:cNvGrpSpPr>
            <a:grpSpLocks/>
          </p:cNvGrpSpPr>
          <p:nvPr/>
        </p:nvGrpSpPr>
        <p:grpSpPr bwMode="auto">
          <a:xfrm>
            <a:off x="5072063" y="3738563"/>
            <a:ext cx="2395537" cy="2357437"/>
            <a:chOff x="123" y="816"/>
            <a:chExt cx="1509" cy="1485"/>
          </a:xfrm>
        </p:grpSpPr>
        <p:sp>
          <p:nvSpPr>
            <p:cNvPr id="17526" name="Text Box 22"/>
            <p:cNvSpPr txBox="1">
              <a:spLocks noChangeArrowheads="1"/>
            </p:cNvSpPr>
            <p:nvPr/>
          </p:nvSpPr>
          <p:spPr bwMode="auto">
            <a:xfrm>
              <a:off x="1425" y="2013"/>
              <a:ext cx="20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sz="1800" i="1">
                  <a:latin typeface="Times New Roman" pitchFamily="18" charset="0"/>
                </a:rPr>
                <a:t>x</a:t>
              </a:r>
            </a:p>
          </p:txBody>
        </p:sp>
        <p:sp>
          <p:nvSpPr>
            <p:cNvPr id="17527" name="Line 23"/>
            <p:cNvSpPr>
              <a:spLocks noChangeShapeType="1"/>
            </p:cNvSpPr>
            <p:nvPr/>
          </p:nvSpPr>
          <p:spPr bwMode="auto">
            <a:xfrm>
              <a:off x="144" y="2142"/>
              <a:ext cx="1296" cy="0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28" name="Line 24"/>
            <p:cNvSpPr>
              <a:spLocks noChangeShapeType="1"/>
            </p:cNvSpPr>
            <p:nvPr/>
          </p:nvSpPr>
          <p:spPr bwMode="auto">
            <a:xfrm flipH="1" flipV="1">
              <a:off x="202" y="1071"/>
              <a:ext cx="10" cy="1152"/>
            </a:xfrm>
            <a:prstGeom prst="line">
              <a:avLst/>
            </a:prstGeom>
            <a:noFill/>
            <a:ln w="3175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7529" name="Text Box 25"/>
            <p:cNvSpPr txBox="1">
              <a:spLocks noChangeArrowheads="1"/>
            </p:cNvSpPr>
            <p:nvPr/>
          </p:nvSpPr>
          <p:spPr bwMode="auto">
            <a:xfrm>
              <a:off x="123" y="816"/>
              <a:ext cx="167" cy="2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r>
                <a:rPr lang="en-US" sz="1800" i="1">
                  <a:latin typeface="Times New Roman" pitchFamily="18" charset="0"/>
                </a:rPr>
                <a:t>y</a:t>
              </a:r>
            </a:p>
          </p:txBody>
        </p:sp>
      </p:grpSp>
      <p:sp>
        <p:nvSpPr>
          <p:cNvPr id="1078298" name="Rectangle 26"/>
          <p:cNvSpPr>
            <a:spLocks noChangeArrowheads="1"/>
          </p:cNvSpPr>
          <p:nvPr/>
        </p:nvSpPr>
        <p:spPr bwMode="auto">
          <a:xfrm>
            <a:off x="4995863" y="5957888"/>
            <a:ext cx="2890837" cy="461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CA" sz="2400">
                <a:latin typeface="Times New Roman" pitchFamily="18" charset="0"/>
                <a:sym typeface="Symbol" pitchFamily="18" charset="2"/>
              </a:rPr>
              <a:t>Nonlinear Correlation</a:t>
            </a:r>
            <a:endParaRPr lang="en-US" sz="2400">
              <a:latin typeface="Times New Roman" pitchFamily="18" charset="0"/>
              <a:sym typeface="Symbol" pitchFamily="18" charset="2"/>
            </a:endParaRPr>
          </a:p>
        </p:txBody>
      </p:sp>
      <p:grpSp>
        <p:nvGrpSpPr>
          <p:cNvPr id="17419" name="Group 27"/>
          <p:cNvGrpSpPr>
            <a:grpSpLocks/>
          </p:cNvGrpSpPr>
          <p:nvPr/>
        </p:nvGrpSpPr>
        <p:grpSpPr bwMode="auto">
          <a:xfrm>
            <a:off x="990600" y="1431925"/>
            <a:ext cx="1311275" cy="1539875"/>
            <a:chOff x="960" y="1008"/>
            <a:chExt cx="826" cy="970"/>
          </a:xfrm>
        </p:grpSpPr>
        <p:sp>
          <p:nvSpPr>
            <p:cNvPr id="17508" name="Oval 28"/>
            <p:cNvSpPr>
              <a:spLocks noChangeAspect="1" noChangeArrowheads="1"/>
            </p:cNvSpPr>
            <p:nvPr/>
          </p:nvSpPr>
          <p:spPr bwMode="auto">
            <a:xfrm>
              <a:off x="1248" y="144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09" name="Oval 29"/>
            <p:cNvSpPr>
              <a:spLocks noChangeAspect="1" noChangeArrowheads="1"/>
            </p:cNvSpPr>
            <p:nvPr/>
          </p:nvSpPr>
          <p:spPr bwMode="auto">
            <a:xfrm>
              <a:off x="1344" y="1536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10" name="Oval 30"/>
            <p:cNvSpPr>
              <a:spLocks noChangeAspect="1" noChangeArrowheads="1"/>
            </p:cNvSpPr>
            <p:nvPr/>
          </p:nvSpPr>
          <p:spPr bwMode="auto">
            <a:xfrm>
              <a:off x="1440" y="1632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11" name="Oval 31"/>
            <p:cNvSpPr>
              <a:spLocks noChangeAspect="1" noChangeArrowheads="1"/>
            </p:cNvSpPr>
            <p:nvPr/>
          </p:nvSpPr>
          <p:spPr bwMode="auto">
            <a:xfrm>
              <a:off x="1536" y="172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12" name="Oval 32"/>
            <p:cNvSpPr>
              <a:spLocks noChangeAspect="1" noChangeArrowheads="1"/>
            </p:cNvSpPr>
            <p:nvPr/>
          </p:nvSpPr>
          <p:spPr bwMode="auto">
            <a:xfrm>
              <a:off x="1632" y="1824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13" name="Oval 33"/>
            <p:cNvSpPr>
              <a:spLocks noChangeAspect="1" noChangeArrowheads="1"/>
            </p:cNvSpPr>
            <p:nvPr/>
          </p:nvSpPr>
          <p:spPr bwMode="auto">
            <a:xfrm>
              <a:off x="1728" y="192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14" name="Oval 34"/>
            <p:cNvSpPr>
              <a:spLocks noChangeAspect="1" noChangeArrowheads="1"/>
            </p:cNvSpPr>
            <p:nvPr/>
          </p:nvSpPr>
          <p:spPr bwMode="auto">
            <a:xfrm>
              <a:off x="1056" y="100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15" name="Oval 35"/>
            <p:cNvSpPr>
              <a:spLocks noChangeAspect="1" noChangeArrowheads="1"/>
            </p:cNvSpPr>
            <p:nvPr/>
          </p:nvSpPr>
          <p:spPr bwMode="auto">
            <a:xfrm>
              <a:off x="1200" y="124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16" name="Oval 36"/>
            <p:cNvSpPr>
              <a:spLocks noChangeAspect="1" noChangeArrowheads="1"/>
            </p:cNvSpPr>
            <p:nvPr/>
          </p:nvSpPr>
          <p:spPr bwMode="auto">
            <a:xfrm>
              <a:off x="1344" y="124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17" name="Oval 37"/>
            <p:cNvSpPr>
              <a:spLocks noChangeAspect="1" noChangeArrowheads="1"/>
            </p:cNvSpPr>
            <p:nvPr/>
          </p:nvSpPr>
          <p:spPr bwMode="auto">
            <a:xfrm>
              <a:off x="1392" y="144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18" name="Oval 38"/>
            <p:cNvSpPr>
              <a:spLocks noChangeAspect="1" noChangeArrowheads="1"/>
            </p:cNvSpPr>
            <p:nvPr/>
          </p:nvSpPr>
          <p:spPr bwMode="auto">
            <a:xfrm>
              <a:off x="1488" y="1536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19" name="Oval 39"/>
            <p:cNvSpPr>
              <a:spLocks noChangeAspect="1" noChangeArrowheads="1"/>
            </p:cNvSpPr>
            <p:nvPr/>
          </p:nvSpPr>
          <p:spPr bwMode="auto">
            <a:xfrm>
              <a:off x="1584" y="1632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20" name="Oval 40"/>
            <p:cNvSpPr>
              <a:spLocks noChangeAspect="1" noChangeArrowheads="1"/>
            </p:cNvSpPr>
            <p:nvPr/>
          </p:nvSpPr>
          <p:spPr bwMode="auto">
            <a:xfrm>
              <a:off x="960" y="124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21" name="Oval 41"/>
            <p:cNvSpPr>
              <a:spLocks noChangeAspect="1" noChangeArrowheads="1"/>
            </p:cNvSpPr>
            <p:nvPr/>
          </p:nvSpPr>
          <p:spPr bwMode="auto">
            <a:xfrm>
              <a:off x="1152" y="1296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22" name="Oval 42"/>
            <p:cNvSpPr>
              <a:spLocks noChangeAspect="1" noChangeArrowheads="1"/>
            </p:cNvSpPr>
            <p:nvPr/>
          </p:nvSpPr>
          <p:spPr bwMode="auto">
            <a:xfrm>
              <a:off x="1152" y="144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23" name="Oval 43"/>
            <p:cNvSpPr>
              <a:spLocks noChangeAspect="1" noChangeArrowheads="1"/>
            </p:cNvSpPr>
            <p:nvPr/>
          </p:nvSpPr>
          <p:spPr bwMode="auto">
            <a:xfrm>
              <a:off x="1248" y="1536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24" name="Oval 44"/>
            <p:cNvSpPr>
              <a:spLocks noChangeAspect="1" noChangeArrowheads="1"/>
            </p:cNvSpPr>
            <p:nvPr/>
          </p:nvSpPr>
          <p:spPr bwMode="auto">
            <a:xfrm>
              <a:off x="1584" y="192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25" name="Oval 45"/>
            <p:cNvSpPr>
              <a:spLocks noChangeAspect="1" noChangeArrowheads="1"/>
            </p:cNvSpPr>
            <p:nvPr/>
          </p:nvSpPr>
          <p:spPr bwMode="auto">
            <a:xfrm>
              <a:off x="1440" y="172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</p:grpSp>
      <p:grpSp>
        <p:nvGrpSpPr>
          <p:cNvPr id="7" name="Group 46"/>
          <p:cNvGrpSpPr>
            <a:grpSpLocks/>
          </p:cNvGrpSpPr>
          <p:nvPr/>
        </p:nvGrpSpPr>
        <p:grpSpPr bwMode="auto">
          <a:xfrm rot="10800000" flipH="1">
            <a:off x="5226050" y="1447800"/>
            <a:ext cx="1327150" cy="1539875"/>
            <a:chOff x="950" y="1008"/>
            <a:chExt cx="836" cy="970"/>
          </a:xfrm>
        </p:grpSpPr>
        <p:sp>
          <p:nvSpPr>
            <p:cNvPr id="17490" name="Oval 47"/>
            <p:cNvSpPr>
              <a:spLocks noChangeAspect="1" noChangeArrowheads="1"/>
            </p:cNvSpPr>
            <p:nvPr/>
          </p:nvSpPr>
          <p:spPr bwMode="auto">
            <a:xfrm>
              <a:off x="1248" y="144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91" name="Oval 48"/>
            <p:cNvSpPr>
              <a:spLocks noChangeAspect="1" noChangeArrowheads="1"/>
            </p:cNvSpPr>
            <p:nvPr/>
          </p:nvSpPr>
          <p:spPr bwMode="auto">
            <a:xfrm>
              <a:off x="1296" y="168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92" name="Oval 49"/>
            <p:cNvSpPr>
              <a:spLocks noChangeAspect="1" noChangeArrowheads="1"/>
            </p:cNvSpPr>
            <p:nvPr/>
          </p:nvSpPr>
          <p:spPr bwMode="auto">
            <a:xfrm>
              <a:off x="1440" y="1632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93" name="Oval 50"/>
            <p:cNvSpPr>
              <a:spLocks noChangeAspect="1" noChangeArrowheads="1"/>
            </p:cNvSpPr>
            <p:nvPr/>
          </p:nvSpPr>
          <p:spPr bwMode="auto">
            <a:xfrm>
              <a:off x="1536" y="172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94" name="Oval 51"/>
            <p:cNvSpPr>
              <a:spLocks noChangeAspect="1" noChangeArrowheads="1"/>
            </p:cNvSpPr>
            <p:nvPr/>
          </p:nvSpPr>
          <p:spPr bwMode="auto">
            <a:xfrm>
              <a:off x="1632" y="1824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95" name="Oval 52"/>
            <p:cNvSpPr>
              <a:spLocks noChangeAspect="1" noChangeArrowheads="1"/>
            </p:cNvSpPr>
            <p:nvPr/>
          </p:nvSpPr>
          <p:spPr bwMode="auto">
            <a:xfrm>
              <a:off x="1728" y="192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96" name="Oval 53"/>
            <p:cNvSpPr>
              <a:spLocks noChangeAspect="1" noChangeArrowheads="1"/>
            </p:cNvSpPr>
            <p:nvPr/>
          </p:nvSpPr>
          <p:spPr bwMode="auto">
            <a:xfrm>
              <a:off x="1056" y="100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97" name="Oval 54"/>
            <p:cNvSpPr>
              <a:spLocks noChangeAspect="1" noChangeArrowheads="1"/>
            </p:cNvSpPr>
            <p:nvPr/>
          </p:nvSpPr>
          <p:spPr bwMode="auto">
            <a:xfrm>
              <a:off x="1104" y="1152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98" name="Oval 55"/>
            <p:cNvSpPr>
              <a:spLocks noChangeAspect="1" noChangeArrowheads="1"/>
            </p:cNvSpPr>
            <p:nvPr/>
          </p:nvSpPr>
          <p:spPr bwMode="auto">
            <a:xfrm>
              <a:off x="1296" y="1296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99" name="Oval 56"/>
            <p:cNvSpPr>
              <a:spLocks noChangeAspect="1" noChangeArrowheads="1"/>
            </p:cNvSpPr>
            <p:nvPr/>
          </p:nvSpPr>
          <p:spPr bwMode="auto">
            <a:xfrm>
              <a:off x="1344" y="148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00" name="Oval 57"/>
            <p:cNvSpPr>
              <a:spLocks noChangeAspect="1" noChangeArrowheads="1"/>
            </p:cNvSpPr>
            <p:nvPr/>
          </p:nvSpPr>
          <p:spPr bwMode="auto">
            <a:xfrm>
              <a:off x="1488" y="1536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01" name="Oval 58"/>
            <p:cNvSpPr>
              <a:spLocks noChangeAspect="1" noChangeArrowheads="1"/>
            </p:cNvSpPr>
            <p:nvPr/>
          </p:nvSpPr>
          <p:spPr bwMode="auto">
            <a:xfrm>
              <a:off x="1584" y="1632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02" name="Oval 59"/>
            <p:cNvSpPr>
              <a:spLocks noChangeAspect="1" noChangeArrowheads="1"/>
            </p:cNvSpPr>
            <p:nvPr/>
          </p:nvSpPr>
          <p:spPr bwMode="auto">
            <a:xfrm>
              <a:off x="950" y="124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03" name="Oval 60"/>
            <p:cNvSpPr>
              <a:spLocks noChangeAspect="1" noChangeArrowheads="1"/>
            </p:cNvSpPr>
            <p:nvPr/>
          </p:nvSpPr>
          <p:spPr bwMode="auto">
            <a:xfrm>
              <a:off x="1152" y="1296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04" name="Oval 61"/>
            <p:cNvSpPr>
              <a:spLocks noChangeAspect="1" noChangeArrowheads="1"/>
            </p:cNvSpPr>
            <p:nvPr/>
          </p:nvSpPr>
          <p:spPr bwMode="auto">
            <a:xfrm>
              <a:off x="1152" y="144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05" name="Oval 62"/>
            <p:cNvSpPr>
              <a:spLocks noChangeAspect="1" noChangeArrowheads="1"/>
            </p:cNvSpPr>
            <p:nvPr/>
          </p:nvSpPr>
          <p:spPr bwMode="auto">
            <a:xfrm>
              <a:off x="1248" y="1536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06" name="Oval 63"/>
            <p:cNvSpPr>
              <a:spLocks noChangeAspect="1" noChangeArrowheads="1"/>
            </p:cNvSpPr>
            <p:nvPr/>
          </p:nvSpPr>
          <p:spPr bwMode="auto">
            <a:xfrm>
              <a:off x="1584" y="192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507" name="Oval 64"/>
            <p:cNvSpPr>
              <a:spLocks noChangeAspect="1" noChangeArrowheads="1"/>
            </p:cNvSpPr>
            <p:nvPr/>
          </p:nvSpPr>
          <p:spPr bwMode="auto">
            <a:xfrm>
              <a:off x="1440" y="172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</p:grpSp>
      <p:grpSp>
        <p:nvGrpSpPr>
          <p:cNvPr id="8" name="Group 65"/>
          <p:cNvGrpSpPr>
            <a:grpSpLocks/>
          </p:cNvGrpSpPr>
          <p:nvPr/>
        </p:nvGrpSpPr>
        <p:grpSpPr bwMode="auto">
          <a:xfrm>
            <a:off x="1058863" y="3990975"/>
            <a:ext cx="1676400" cy="1692275"/>
            <a:chOff x="864" y="2592"/>
            <a:chExt cx="1056" cy="1066"/>
          </a:xfrm>
        </p:grpSpPr>
        <p:sp>
          <p:nvSpPr>
            <p:cNvPr id="17459" name="Oval 66"/>
            <p:cNvSpPr>
              <a:spLocks noChangeAspect="1" noChangeArrowheads="1"/>
            </p:cNvSpPr>
            <p:nvPr/>
          </p:nvSpPr>
          <p:spPr bwMode="auto">
            <a:xfrm rot="10800000" flipH="1">
              <a:off x="1013" y="2862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60" name="Oval 67"/>
            <p:cNvSpPr>
              <a:spLocks noChangeAspect="1" noChangeArrowheads="1"/>
            </p:cNvSpPr>
            <p:nvPr/>
          </p:nvSpPr>
          <p:spPr bwMode="auto">
            <a:xfrm rot="10800000" flipH="1">
              <a:off x="1248" y="2976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61" name="Oval 68"/>
            <p:cNvSpPr>
              <a:spLocks noChangeAspect="1" noChangeArrowheads="1"/>
            </p:cNvSpPr>
            <p:nvPr/>
          </p:nvSpPr>
          <p:spPr bwMode="auto">
            <a:xfrm rot="10800000" flipH="1">
              <a:off x="1344" y="288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62" name="Oval 69"/>
            <p:cNvSpPr>
              <a:spLocks noChangeAspect="1" noChangeArrowheads="1"/>
            </p:cNvSpPr>
            <p:nvPr/>
          </p:nvSpPr>
          <p:spPr bwMode="auto">
            <a:xfrm rot="10800000" flipH="1">
              <a:off x="1349" y="2766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63" name="Oval 70"/>
            <p:cNvSpPr>
              <a:spLocks noChangeAspect="1" noChangeArrowheads="1"/>
            </p:cNvSpPr>
            <p:nvPr/>
          </p:nvSpPr>
          <p:spPr bwMode="auto">
            <a:xfrm rot="10800000" flipH="1">
              <a:off x="1637" y="2766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64" name="Oval 71"/>
            <p:cNvSpPr>
              <a:spLocks noChangeAspect="1" noChangeArrowheads="1"/>
            </p:cNvSpPr>
            <p:nvPr/>
          </p:nvSpPr>
          <p:spPr bwMode="auto">
            <a:xfrm rot="10800000" flipH="1">
              <a:off x="1781" y="271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65" name="Oval 72"/>
            <p:cNvSpPr>
              <a:spLocks noChangeAspect="1" noChangeArrowheads="1"/>
            </p:cNvSpPr>
            <p:nvPr/>
          </p:nvSpPr>
          <p:spPr bwMode="auto">
            <a:xfrm rot="10800000" flipH="1">
              <a:off x="960" y="3504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66" name="Oval 73"/>
            <p:cNvSpPr>
              <a:spLocks noChangeAspect="1" noChangeArrowheads="1"/>
            </p:cNvSpPr>
            <p:nvPr/>
          </p:nvSpPr>
          <p:spPr bwMode="auto">
            <a:xfrm rot="10800000" flipH="1">
              <a:off x="1104" y="3264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67" name="Oval 74"/>
            <p:cNvSpPr>
              <a:spLocks noChangeAspect="1" noChangeArrowheads="1"/>
            </p:cNvSpPr>
            <p:nvPr/>
          </p:nvSpPr>
          <p:spPr bwMode="auto">
            <a:xfrm rot="10800000" flipH="1">
              <a:off x="1248" y="3264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68" name="Oval 75"/>
            <p:cNvSpPr>
              <a:spLocks noChangeAspect="1" noChangeArrowheads="1"/>
            </p:cNvSpPr>
            <p:nvPr/>
          </p:nvSpPr>
          <p:spPr bwMode="auto">
            <a:xfrm rot="10800000" flipH="1">
              <a:off x="1296" y="3072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69" name="Oval 76"/>
            <p:cNvSpPr>
              <a:spLocks noChangeAspect="1" noChangeArrowheads="1"/>
            </p:cNvSpPr>
            <p:nvPr/>
          </p:nvSpPr>
          <p:spPr bwMode="auto">
            <a:xfrm rot="10800000" flipH="1">
              <a:off x="1392" y="2976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70" name="Oval 77"/>
            <p:cNvSpPr>
              <a:spLocks noChangeAspect="1" noChangeArrowheads="1"/>
            </p:cNvSpPr>
            <p:nvPr/>
          </p:nvSpPr>
          <p:spPr bwMode="auto">
            <a:xfrm rot="10800000" flipH="1">
              <a:off x="1488" y="288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71" name="Oval 78"/>
            <p:cNvSpPr>
              <a:spLocks noChangeAspect="1" noChangeArrowheads="1"/>
            </p:cNvSpPr>
            <p:nvPr/>
          </p:nvSpPr>
          <p:spPr bwMode="auto">
            <a:xfrm rot="10800000" flipH="1">
              <a:off x="864" y="3264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72" name="Oval 79"/>
            <p:cNvSpPr>
              <a:spLocks noChangeAspect="1" noChangeArrowheads="1"/>
            </p:cNvSpPr>
            <p:nvPr/>
          </p:nvSpPr>
          <p:spPr bwMode="auto">
            <a:xfrm rot="10800000" flipH="1">
              <a:off x="1056" y="3216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73" name="Oval 80"/>
            <p:cNvSpPr>
              <a:spLocks noChangeAspect="1" noChangeArrowheads="1"/>
            </p:cNvSpPr>
            <p:nvPr/>
          </p:nvSpPr>
          <p:spPr bwMode="auto">
            <a:xfrm rot="10800000" flipH="1">
              <a:off x="1056" y="3072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74" name="Oval 81"/>
            <p:cNvSpPr>
              <a:spLocks noChangeAspect="1" noChangeArrowheads="1"/>
            </p:cNvSpPr>
            <p:nvPr/>
          </p:nvSpPr>
          <p:spPr bwMode="auto">
            <a:xfrm rot="10800000" flipH="1">
              <a:off x="965" y="271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75" name="Oval 82"/>
            <p:cNvSpPr>
              <a:spLocks noChangeAspect="1" noChangeArrowheads="1"/>
            </p:cNvSpPr>
            <p:nvPr/>
          </p:nvSpPr>
          <p:spPr bwMode="auto">
            <a:xfrm rot="10800000" flipH="1">
              <a:off x="1488" y="2592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76" name="Oval 83"/>
            <p:cNvSpPr>
              <a:spLocks noChangeAspect="1" noChangeArrowheads="1"/>
            </p:cNvSpPr>
            <p:nvPr/>
          </p:nvSpPr>
          <p:spPr bwMode="auto">
            <a:xfrm rot="10800000" flipH="1">
              <a:off x="1205" y="267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77" name="Oval 84"/>
            <p:cNvSpPr>
              <a:spLocks noChangeAspect="1" noChangeArrowheads="1"/>
            </p:cNvSpPr>
            <p:nvPr/>
          </p:nvSpPr>
          <p:spPr bwMode="auto">
            <a:xfrm rot="10800000" flipH="1">
              <a:off x="1344" y="3072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78" name="Oval 85"/>
            <p:cNvSpPr>
              <a:spLocks noChangeAspect="1" noChangeArrowheads="1"/>
            </p:cNvSpPr>
            <p:nvPr/>
          </p:nvSpPr>
          <p:spPr bwMode="auto">
            <a:xfrm rot="10800000" flipH="1">
              <a:off x="1440" y="2976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79" name="Oval 86"/>
            <p:cNvSpPr>
              <a:spLocks noChangeAspect="1" noChangeArrowheads="1"/>
            </p:cNvSpPr>
            <p:nvPr/>
          </p:nvSpPr>
          <p:spPr bwMode="auto">
            <a:xfrm rot="10800000" flipH="1">
              <a:off x="1344" y="336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80" name="Oval 87"/>
            <p:cNvSpPr>
              <a:spLocks noChangeAspect="1" noChangeArrowheads="1"/>
            </p:cNvSpPr>
            <p:nvPr/>
          </p:nvSpPr>
          <p:spPr bwMode="auto">
            <a:xfrm rot="10800000" flipH="1">
              <a:off x="1392" y="316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81" name="Oval 88"/>
            <p:cNvSpPr>
              <a:spLocks noChangeAspect="1" noChangeArrowheads="1"/>
            </p:cNvSpPr>
            <p:nvPr/>
          </p:nvSpPr>
          <p:spPr bwMode="auto">
            <a:xfrm rot="10800000" flipH="1">
              <a:off x="1488" y="3072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82" name="Oval 89"/>
            <p:cNvSpPr>
              <a:spLocks noChangeAspect="1" noChangeArrowheads="1"/>
            </p:cNvSpPr>
            <p:nvPr/>
          </p:nvSpPr>
          <p:spPr bwMode="auto">
            <a:xfrm rot="10800000" flipH="1">
              <a:off x="1733" y="295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83" name="Oval 90"/>
            <p:cNvSpPr>
              <a:spLocks noChangeAspect="1" noChangeArrowheads="1"/>
            </p:cNvSpPr>
            <p:nvPr/>
          </p:nvSpPr>
          <p:spPr bwMode="auto">
            <a:xfrm rot="10800000" flipH="1">
              <a:off x="1718" y="316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84" name="Oval 91"/>
            <p:cNvSpPr>
              <a:spLocks noChangeAspect="1" noChangeArrowheads="1"/>
            </p:cNvSpPr>
            <p:nvPr/>
          </p:nvSpPr>
          <p:spPr bwMode="auto">
            <a:xfrm rot="10800000" flipH="1">
              <a:off x="1526" y="360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85" name="Oval 92"/>
            <p:cNvSpPr>
              <a:spLocks noChangeAspect="1" noChangeArrowheads="1"/>
            </p:cNvSpPr>
            <p:nvPr/>
          </p:nvSpPr>
          <p:spPr bwMode="auto">
            <a:xfrm rot="10800000" flipH="1">
              <a:off x="1670" y="336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86" name="Oval 93"/>
            <p:cNvSpPr>
              <a:spLocks noChangeAspect="1" noChangeArrowheads="1"/>
            </p:cNvSpPr>
            <p:nvPr/>
          </p:nvSpPr>
          <p:spPr bwMode="auto">
            <a:xfrm rot="10800000" flipH="1">
              <a:off x="1814" y="336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87" name="Oval 94"/>
            <p:cNvSpPr>
              <a:spLocks noChangeAspect="1" noChangeArrowheads="1"/>
            </p:cNvSpPr>
            <p:nvPr/>
          </p:nvSpPr>
          <p:spPr bwMode="auto">
            <a:xfrm rot="10800000" flipH="1">
              <a:off x="1862" y="316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88" name="Oval 95"/>
            <p:cNvSpPr>
              <a:spLocks noChangeAspect="1" noChangeArrowheads="1"/>
            </p:cNvSpPr>
            <p:nvPr/>
          </p:nvSpPr>
          <p:spPr bwMode="auto">
            <a:xfrm rot="10800000" flipH="1">
              <a:off x="1622" y="3312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89" name="Oval 96"/>
            <p:cNvSpPr>
              <a:spLocks noChangeAspect="1" noChangeArrowheads="1"/>
            </p:cNvSpPr>
            <p:nvPr/>
          </p:nvSpPr>
          <p:spPr bwMode="auto">
            <a:xfrm rot="10800000" flipH="1">
              <a:off x="1301" y="3534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</p:grpSp>
      <p:grpSp>
        <p:nvGrpSpPr>
          <p:cNvPr id="9" name="Group 97"/>
          <p:cNvGrpSpPr>
            <a:grpSpLocks/>
          </p:cNvGrpSpPr>
          <p:nvPr/>
        </p:nvGrpSpPr>
        <p:grpSpPr bwMode="auto">
          <a:xfrm>
            <a:off x="5257800" y="4343400"/>
            <a:ext cx="1922463" cy="1387475"/>
            <a:chOff x="3311" y="2784"/>
            <a:chExt cx="1211" cy="874"/>
          </a:xfrm>
        </p:grpSpPr>
        <p:sp>
          <p:nvSpPr>
            <p:cNvPr id="17427" name="Oval 98"/>
            <p:cNvSpPr>
              <a:spLocks noChangeAspect="1" noChangeArrowheads="1"/>
            </p:cNvSpPr>
            <p:nvPr/>
          </p:nvSpPr>
          <p:spPr bwMode="auto">
            <a:xfrm rot="10800000" flipH="1">
              <a:off x="3503" y="316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28" name="Oval 99"/>
            <p:cNvSpPr>
              <a:spLocks noChangeAspect="1" noChangeArrowheads="1"/>
            </p:cNvSpPr>
            <p:nvPr/>
          </p:nvSpPr>
          <p:spPr bwMode="auto">
            <a:xfrm rot="10800000" flipH="1">
              <a:off x="3599" y="3072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29" name="Oval 100"/>
            <p:cNvSpPr>
              <a:spLocks noChangeAspect="1" noChangeArrowheads="1"/>
            </p:cNvSpPr>
            <p:nvPr/>
          </p:nvSpPr>
          <p:spPr bwMode="auto">
            <a:xfrm rot="10800000" flipH="1">
              <a:off x="3695" y="2976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30" name="Oval 101"/>
            <p:cNvSpPr>
              <a:spLocks noChangeAspect="1" noChangeArrowheads="1"/>
            </p:cNvSpPr>
            <p:nvPr/>
          </p:nvSpPr>
          <p:spPr bwMode="auto">
            <a:xfrm rot="10800000" flipH="1">
              <a:off x="3791" y="288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31" name="Oval 102"/>
            <p:cNvSpPr>
              <a:spLocks noChangeAspect="1" noChangeArrowheads="1"/>
            </p:cNvSpPr>
            <p:nvPr/>
          </p:nvSpPr>
          <p:spPr bwMode="auto">
            <a:xfrm rot="10800000" flipH="1">
              <a:off x="3887" y="2784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32" name="Oval 103"/>
            <p:cNvSpPr>
              <a:spLocks noChangeAspect="1" noChangeArrowheads="1"/>
            </p:cNvSpPr>
            <p:nvPr/>
          </p:nvSpPr>
          <p:spPr bwMode="auto">
            <a:xfrm rot="10800000" flipH="1">
              <a:off x="3311" y="360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33" name="Oval 104"/>
            <p:cNvSpPr>
              <a:spLocks noChangeAspect="1" noChangeArrowheads="1"/>
            </p:cNvSpPr>
            <p:nvPr/>
          </p:nvSpPr>
          <p:spPr bwMode="auto">
            <a:xfrm rot="10800000" flipH="1">
              <a:off x="3455" y="336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34" name="Oval 105"/>
            <p:cNvSpPr>
              <a:spLocks noChangeAspect="1" noChangeArrowheads="1"/>
            </p:cNvSpPr>
            <p:nvPr/>
          </p:nvSpPr>
          <p:spPr bwMode="auto">
            <a:xfrm rot="10800000" flipH="1">
              <a:off x="3600" y="3294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35" name="Oval 106"/>
            <p:cNvSpPr>
              <a:spLocks noChangeAspect="1" noChangeArrowheads="1"/>
            </p:cNvSpPr>
            <p:nvPr/>
          </p:nvSpPr>
          <p:spPr bwMode="auto">
            <a:xfrm rot="10800000" flipH="1">
              <a:off x="3647" y="316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36" name="Oval 107"/>
            <p:cNvSpPr>
              <a:spLocks noChangeAspect="1" noChangeArrowheads="1"/>
            </p:cNvSpPr>
            <p:nvPr/>
          </p:nvSpPr>
          <p:spPr bwMode="auto">
            <a:xfrm rot="10800000" flipH="1">
              <a:off x="3743" y="3072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37" name="Oval 108"/>
            <p:cNvSpPr>
              <a:spLocks noChangeAspect="1" noChangeArrowheads="1"/>
            </p:cNvSpPr>
            <p:nvPr/>
          </p:nvSpPr>
          <p:spPr bwMode="auto">
            <a:xfrm rot="10800000" flipH="1">
              <a:off x="3839" y="2976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38" name="Oval 109"/>
            <p:cNvSpPr>
              <a:spLocks noChangeAspect="1" noChangeArrowheads="1"/>
            </p:cNvSpPr>
            <p:nvPr/>
          </p:nvSpPr>
          <p:spPr bwMode="auto">
            <a:xfrm rot="10800000" flipH="1">
              <a:off x="3360" y="340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39" name="Oval 110"/>
            <p:cNvSpPr>
              <a:spLocks noChangeAspect="1" noChangeArrowheads="1"/>
            </p:cNvSpPr>
            <p:nvPr/>
          </p:nvSpPr>
          <p:spPr bwMode="auto">
            <a:xfrm rot="10800000" flipH="1">
              <a:off x="3407" y="3312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40" name="Oval 111"/>
            <p:cNvSpPr>
              <a:spLocks noChangeAspect="1" noChangeArrowheads="1"/>
            </p:cNvSpPr>
            <p:nvPr/>
          </p:nvSpPr>
          <p:spPr bwMode="auto">
            <a:xfrm rot="10800000" flipH="1">
              <a:off x="3407" y="316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41" name="Oval 112"/>
            <p:cNvSpPr>
              <a:spLocks noChangeAspect="1" noChangeArrowheads="1"/>
            </p:cNvSpPr>
            <p:nvPr/>
          </p:nvSpPr>
          <p:spPr bwMode="auto">
            <a:xfrm rot="10800000" flipH="1">
              <a:off x="3503" y="3072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42" name="Oval 113"/>
            <p:cNvSpPr>
              <a:spLocks noChangeAspect="1" noChangeArrowheads="1"/>
            </p:cNvSpPr>
            <p:nvPr/>
          </p:nvSpPr>
          <p:spPr bwMode="auto">
            <a:xfrm rot="10800000" flipH="1">
              <a:off x="3695" y="288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43" name="Oval 114"/>
            <p:cNvSpPr>
              <a:spLocks noChangeAspect="1" noChangeArrowheads="1"/>
            </p:cNvSpPr>
            <p:nvPr/>
          </p:nvSpPr>
          <p:spPr bwMode="auto">
            <a:xfrm>
              <a:off x="4032" y="3024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44" name="Oval 115"/>
            <p:cNvSpPr>
              <a:spLocks noChangeAspect="1" noChangeArrowheads="1"/>
            </p:cNvSpPr>
            <p:nvPr/>
          </p:nvSpPr>
          <p:spPr bwMode="auto">
            <a:xfrm>
              <a:off x="4128" y="312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45" name="Oval 116"/>
            <p:cNvSpPr>
              <a:spLocks noChangeAspect="1" noChangeArrowheads="1"/>
            </p:cNvSpPr>
            <p:nvPr/>
          </p:nvSpPr>
          <p:spPr bwMode="auto">
            <a:xfrm>
              <a:off x="4224" y="3216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46" name="Oval 117"/>
            <p:cNvSpPr>
              <a:spLocks noChangeAspect="1" noChangeArrowheads="1"/>
            </p:cNvSpPr>
            <p:nvPr/>
          </p:nvSpPr>
          <p:spPr bwMode="auto">
            <a:xfrm>
              <a:off x="4320" y="3312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47" name="Oval 118"/>
            <p:cNvSpPr>
              <a:spLocks noChangeAspect="1" noChangeArrowheads="1"/>
            </p:cNvSpPr>
            <p:nvPr/>
          </p:nvSpPr>
          <p:spPr bwMode="auto">
            <a:xfrm>
              <a:off x="4416" y="340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48" name="Oval 119"/>
            <p:cNvSpPr>
              <a:spLocks noChangeAspect="1" noChangeArrowheads="1"/>
            </p:cNvSpPr>
            <p:nvPr/>
          </p:nvSpPr>
          <p:spPr bwMode="auto">
            <a:xfrm>
              <a:off x="4464" y="360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49" name="Oval 120"/>
            <p:cNvSpPr>
              <a:spLocks noChangeAspect="1" noChangeArrowheads="1"/>
            </p:cNvSpPr>
            <p:nvPr/>
          </p:nvSpPr>
          <p:spPr bwMode="auto">
            <a:xfrm>
              <a:off x="3984" y="2832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50" name="Oval 121"/>
            <p:cNvSpPr>
              <a:spLocks noChangeAspect="1" noChangeArrowheads="1"/>
            </p:cNvSpPr>
            <p:nvPr/>
          </p:nvSpPr>
          <p:spPr bwMode="auto">
            <a:xfrm>
              <a:off x="4176" y="2958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51" name="Oval 122"/>
            <p:cNvSpPr>
              <a:spLocks noChangeAspect="1" noChangeArrowheads="1"/>
            </p:cNvSpPr>
            <p:nvPr/>
          </p:nvSpPr>
          <p:spPr bwMode="auto">
            <a:xfrm>
              <a:off x="4272" y="312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52" name="Oval 123"/>
            <p:cNvSpPr>
              <a:spLocks noChangeAspect="1" noChangeArrowheads="1"/>
            </p:cNvSpPr>
            <p:nvPr/>
          </p:nvSpPr>
          <p:spPr bwMode="auto">
            <a:xfrm>
              <a:off x="4368" y="3216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53" name="Oval 124"/>
            <p:cNvSpPr>
              <a:spLocks noChangeAspect="1" noChangeArrowheads="1"/>
            </p:cNvSpPr>
            <p:nvPr/>
          </p:nvSpPr>
          <p:spPr bwMode="auto">
            <a:xfrm>
              <a:off x="3744" y="2832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54" name="Oval 125"/>
            <p:cNvSpPr>
              <a:spLocks noChangeAspect="1" noChangeArrowheads="1"/>
            </p:cNvSpPr>
            <p:nvPr/>
          </p:nvSpPr>
          <p:spPr bwMode="auto">
            <a:xfrm>
              <a:off x="3936" y="288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55" name="Oval 126"/>
            <p:cNvSpPr>
              <a:spLocks noChangeAspect="1" noChangeArrowheads="1"/>
            </p:cNvSpPr>
            <p:nvPr/>
          </p:nvSpPr>
          <p:spPr bwMode="auto">
            <a:xfrm>
              <a:off x="3936" y="3024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56" name="Oval 127"/>
            <p:cNvSpPr>
              <a:spLocks noChangeAspect="1" noChangeArrowheads="1"/>
            </p:cNvSpPr>
            <p:nvPr/>
          </p:nvSpPr>
          <p:spPr bwMode="auto">
            <a:xfrm>
              <a:off x="3984" y="3150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57" name="Oval 128"/>
            <p:cNvSpPr>
              <a:spLocks noChangeAspect="1" noChangeArrowheads="1"/>
            </p:cNvSpPr>
            <p:nvPr/>
          </p:nvSpPr>
          <p:spPr bwMode="auto">
            <a:xfrm>
              <a:off x="4368" y="3504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  <p:sp>
          <p:nvSpPr>
            <p:cNvPr id="17458" name="Oval 129"/>
            <p:cNvSpPr>
              <a:spLocks noChangeAspect="1" noChangeArrowheads="1"/>
            </p:cNvSpPr>
            <p:nvPr/>
          </p:nvSpPr>
          <p:spPr bwMode="auto">
            <a:xfrm>
              <a:off x="4224" y="3312"/>
              <a:ext cx="58" cy="58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>
              <a:spAutoFit/>
            </a:bodyPr>
            <a:lstStyle/>
            <a:p>
              <a:endParaRPr lang="en-US">
                <a:latin typeface="Times New Roman" pitchFamily="18" charset="0"/>
              </a:endParaRPr>
            </a:p>
          </p:txBody>
        </p:sp>
      </p:grpSp>
      <p:sp>
        <p:nvSpPr>
          <p:cNvPr id="17423" name="Text Box 130"/>
          <p:cNvSpPr txBox="1">
            <a:spLocks noChangeArrowheads="1"/>
          </p:cNvSpPr>
          <p:nvPr/>
        </p:nvSpPr>
        <p:spPr bwMode="auto">
          <a:xfrm>
            <a:off x="1905000" y="1303338"/>
            <a:ext cx="2362200" cy="830262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>
                <a:latin typeface="Times New Roman" pitchFamily="18" charset="0"/>
              </a:rPr>
              <a:t>As </a:t>
            </a:r>
            <a:r>
              <a:rPr lang="en-US" i="1">
                <a:latin typeface="Times New Roman" pitchFamily="18" charset="0"/>
              </a:rPr>
              <a:t>x</a:t>
            </a:r>
            <a:r>
              <a:rPr lang="en-US">
                <a:latin typeface="Times New Roman" pitchFamily="18" charset="0"/>
              </a:rPr>
              <a:t> increases, </a:t>
            </a:r>
            <a:r>
              <a:rPr lang="en-US" i="1">
                <a:latin typeface="Times New Roman" pitchFamily="18" charset="0"/>
              </a:rPr>
              <a:t>y</a:t>
            </a:r>
            <a:r>
              <a:rPr lang="en-US">
                <a:latin typeface="Times New Roman" pitchFamily="18" charset="0"/>
              </a:rPr>
              <a:t> tends to decrease.</a:t>
            </a:r>
          </a:p>
        </p:txBody>
      </p:sp>
      <p:sp>
        <p:nvSpPr>
          <p:cNvPr id="1078403" name="Text Box 131"/>
          <p:cNvSpPr txBox="1">
            <a:spLocks noChangeArrowheads="1"/>
          </p:cNvSpPr>
          <p:nvPr/>
        </p:nvSpPr>
        <p:spPr bwMode="auto">
          <a:xfrm>
            <a:off x="6324600" y="2057400"/>
            <a:ext cx="2362200" cy="830263"/>
          </a:xfrm>
          <a:prstGeom prst="rect">
            <a:avLst/>
          </a:prstGeom>
          <a:noFill/>
          <a:ln w="9525">
            <a:solidFill>
              <a:schemeClr val="tx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>
                <a:latin typeface="Times New Roman" pitchFamily="18" charset="0"/>
              </a:rPr>
              <a:t>As </a:t>
            </a:r>
            <a:r>
              <a:rPr lang="en-US" i="1">
                <a:latin typeface="Times New Roman" pitchFamily="18" charset="0"/>
              </a:rPr>
              <a:t>x</a:t>
            </a:r>
            <a:r>
              <a:rPr lang="en-US">
                <a:latin typeface="Times New Roman" pitchFamily="18" charset="0"/>
              </a:rPr>
              <a:t> increases, </a:t>
            </a:r>
            <a:r>
              <a:rPr lang="en-US" i="1">
                <a:latin typeface="Times New Roman" pitchFamily="18" charset="0"/>
              </a:rPr>
              <a:t>y</a:t>
            </a:r>
            <a:r>
              <a:rPr lang="en-US">
                <a:latin typeface="Times New Roman" pitchFamily="18" charset="0"/>
              </a:rPr>
              <a:t> tends to increase.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576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4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2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 nodeType="clickPar">
                      <p:stCondLst>
                        <p:cond delay="indefinite"/>
                      </p:stCondLst>
                      <p:childTnLst>
                        <p:par>
                          <p:cTn id="2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8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78286" grpId="0" autoUpdateAnimBg="0"/>
      <p:bldP spid="1078292" grpId="0" autoUpdateAnimBg="0"/>
      <p:bldP spid="1078298" grpId="0" autoUpdateAnimBg="0"/>
      <p:bldP spid="1078403" grpId="0" animBg="1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Correlation Coefficient</a:t>
            </a:r>
          </a:p>
        </p:txBody>
      </p:sp>
      <p:sp>
        <p:nvSpPr>
          <p:cNvPr id="24579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762000"/>
          </a:xfrm>
        </p:spPr>
        <p:txBody>
          <a:bodyPr>
            <a:normAutofit fontScale="92500"/>
          </a:bodyPr>
          <a:lstStyle/>
          <a:p>
            <a:pPr eaLnBrk="1" hangingPunct="1"/>
            <a:r>
              <a:rPr lang="en-US" smtClean="0"/>
              <a:t>The range of the correlation coefficient is </a:t>
            </a:r>
            <a:r>
              <a:rPr lang="en-US" smtClean="0">
                <a:sym typeface="Symbol" pitchFamily="18" charset="2"/>
              </a:rPr>
              <a:t>–1 to 1.</a:t>
            </a:r>
          </a:p>
        </p:txBody>
      </p:sp>
      <p:grpSp>
        <p:nvGrpSpPr>
          <p:cNvPr id="24580" name="Group 16"/>
          <p:cNvGrpSpPr>
            <a:grpSpLocks/>
          </p:cNvGrpSpPr>
          <p:nvPr/>
        </p:nvGrpSpPr>
        <p:grpSpPr bwMode="auto">
          <a:xfrm>
            <a:off x="379413" y="2586038"/>
            <a:ext cx="8383587" cy="614362"/>
            <a:chOff x="144" y="3072"/>
            <a:chExt cx="3961" cy="516"/>
          </a:xfrm>
        </p:grpSpPr>
        <p:grpSp>
          <p:nvGrpSpPr>
            <p:cNvPr id="24615" name="Group 14"/>
            <p:cNvGrpSpPr>
              <a:grpSpLocks/>
            </p:cNvGrpSpPr>
            <p:nvPr/>
          </p:nvGrpSpPr>
          <p:grpSpPr bwMode="auto">
            <a:xfrm>
              <a:off x="144" y="3168"/>
              <a:ext cx="3961" cy="420"/>
              <a:chOff x="134" y="2880"/>
              <a:chExt cx="3961" cy="420"/>
            </a:xfrm>
          </p:grpSpPr>
          <p:sp>
            <p:nvSpPr>
              <p:cNvPr id="9" name="Line 10"/>
              <p:cNvSpPr>
                <a:spLocks noChangeShapeType="1"/>
              </p:cNvSpPr>
              <p:nvPr/>
            </p:nvSpPr>
            <p:spPr bwMode="auto">
              <a:xfrm>
                <a:off x="288" y="2880"/>
                <a:ext cx="3744" cy="0"/>
              </a:xfrm>
              <a:prstGeom prst="line">
                <a:avLst/>
              </a:prstGeom>
              <a:noFill/>
              <a:ln w="38100">
                <a:solidFill>
                  <a:schemeClr val="tx1"/>
                </a:solidFill>
                <a:round/>
                <a:headEnd type="oval" w="med" len="med"/>
                <a:tailEnd type="oval" w="med" len="med"/>
              </a:ln>
              <a:effectLst/>
            </p:spPr>
            <p:txBody>
              <a:bodyPr wrap="none" anchor="ctr"/>
              <a:lstStyle/>
              <a:p>
                <a:pPr>
                  <a:defRPr/>
                </a:pPr>
                <a:endParaRPr lang="en-US" sz="2400">
                  <a:latin typeface="+mn-lt"/>
                  <a:ea typeface="+mn-ea"/>
                </a:endParaRPr>
              </a:p>
            </p:txBody>
          </p:sp>
          <p:sp>
            <p:nvSpPr>
              <p:cNvPr id="10" name="Text Box 11"/>
              <p:cNvSpPr txBox="1">
                <a:spLocks noChangeArrowheads="1"/>
              </p:cNvSpPr>
              <p:nvPr/>
            </p:nvSpPr>
            <p:spPr bwMode="auto">
              <a:xfrm>
                <a:off x="134" y="2907"/>
                <a:ext cx="207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sz="2400">
                    <a:solidFill>
                      <a:srgbClr val="003300"/>
                    </a:solidFill>
                    <a:latin typeface="+mn-lt"/>
                    <a:ea typeface="+mn-ea"/>
                  </a:rPr>
                  <a:t>-1</a:t>
                </a:r>
              </a:p>
            </p:txBody>
          </p:sp>
          <p:sp>
            <p:nvSpPr>
              <p:cNvPr id="11" name="Text Box 12"/>
              <p:cNvSpPr txBox="1">
                <a:spLocks noChangeArrowheads="1"/>
              </p:cNvSpPr>
              <p:nvPr/>
            </p:nvSpPr>
            <p:spPr bwMode="auto">
              <a:xfrm>
                <a:off x="2079" y="2916"/>
                <a:ext cx="159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sz="2400" dirty="0">
                    <a:solidFill>
                      <a:srgbClr val="003300"/>
                    </a:solidFill>
                    <a:latin typeface="+mn-lt"/>
                    <a:ea typeface="+mn-ea"/>
                  </a:rPr>
                  <a:t>0</a:t>
                </a:r>
              </a:p>
            </p:txBody>
          </p:sp>
          <p:sp>
            <p:nvSpPr>
              <p:cNvPr id="12" name="Text Box 13"/>
              <p:cNvSpPr txBox="1">
                <a:spLocks noChangeArrowheads="1"/>
              </p:cNvSpPr>
              <p:nvPr/>
            </p:nvSpPr>
            <p:spPr bwMode="auto">
              <a:xfrm>
                <a:off x="3936" y="2880"/>
                <a:ext cx="159" cy="3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>
                <a:spAutoFit/>
              </a:bodyPr>
              <a:lstStyle/>
              <a:p>
                <a:pPr eaLnBrk="0" hangingPunct="0">
                  <a:defRPr/>
                </a:pPr>
                <a:r>
                  <a:rPr lang="en-US" sz="2400">
                    <a:solidFill>
                      <a:srgbClr val="003300"/>
                    </a:solidFill>
                    <a:latin typeface="+mn-lt"/>
                    <a:ea typeface="+mn-ea"/>
                  </a:rPr>
                  <a:t>1</a:t>
                </a:r>
              </a:p>
            </p:txBody>
          </p:sp>
        </p:grpSp>
        <p:sp>
          <p:nvSpPr>
            <p:cNvPr id="8" name="Line 15"/>
            <p:cNvSpPr>
              <a:spLocks noChangeShapeType="1"/>
            </p:cNvSpPr>
            <p:nvPr/>
          </p:nvSpPr>
          <p:spPr bwMode="auto">
            <a:xfrm>
              <a:off x="2160" y="3072"/>
              <a:ext cx="0" cy="19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 sz="2400">
                <a:latin typeface="+mn-lt"/>
                <a:ea typeface="+mn-ea"/>
              </a:endParaRPr>
            </a:p>
          </p:txBody>
        </p:sp>
      </p:grpSp>
      <p:sp>
        <p:nvSpPr>
          <p:cNvPr id="14" name="Text Box 7"/>
          <p:cNvSpPr txBox="1">
            <a:spLocks noChangeArrowheads="1"/>
          </p:cNvSpPr>
          <p:nvPr/>
        </p:nvSpPr>
        <p:spPr bwMode="auto">
          <a:xfrm>
            <a:off x="304800" y="3143250"/>
            <a:ext cx="2438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/>
            <a:r>
              <a:rPr lang="en-US">
                <a:latin typeface="Times New Roman" pitchFamily="18" charset="0"/>
              </a:rPr>
              <a:t>If </a:t>
            </a:r>
            <a:r>
              <a:rPr lang="en-US" i="1">
                <a:latin typeface="Times New Roman" pitchFamily="18" charset="0"/>
              </a:rPr>
              <a:t>r</a:t>
            </a:r>
            <a:r>
              <a:rPr lang="en-US">
                <a:latin typeface="Times New Roman" pitchFamily="18" charset="0"/>
              </a:rPr>
              <a:t> = –1 there is a perfect negative correlation</a:t>
            </a:r>
          </a:p>
        </p:txBody>
      </p:sp>
      <p:grpSp>
        <p:nvGrpSpPr>
          <p:cNvPr id="4" name="Group 56"/>
          <p:cNvGrpSpPr>
            <a:grpSpLocks/>
          </p:cNvGrpSpPr>
          <p:nvPr/>
        </p:nvGrpSpPr>
        <p:grpSpPr bwMode="auto">
          <a:xfrm>
            <a:off x="609600" y="4495800"/>
            <a:ext cx="1600200" cy="1219200"/>
            <a:chOff x="656" y="3069"/>
            <a:chExt cx="1008" cy="768"/>
          </a:xfrm>
        </p:grpSpPr>
        <p:sp>
          <p:nvSpPr>
            <p:cNvPr id="24607" name="Line 22"/>
            <p:cNvSpPr>
              <a:spLocks noChangeShapeType="1"/>
            </p:cNvSpPr>
            <p:nvPr/>
          </p:nvSpPr>
          <p:spPr bwMode="auto">
            <a:xfrm>
              <a:off x="656" y="3069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8" name="Line 23"/>
            <p:cNvSpPr>
              <a:spLocks noChangeShapeType="1"/>
            </p:cNvSpPr>
            <p:nvPr/>
          </p:nvSpPr>
          <p:spPr bwMode="auto">
            <a:xfrm>
              <a:off x="656" y="3837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609" name="Oval 24"/>
            <p:cNvSpPr>
              <a:spLocks noChangeArrowheads="1"/>
            </p:cNvSpPr>
            <p:nvPr/>
          </p:nvSpPr>
          <p:spPr bwMode="auto">
            <a:xfrm>
              <a:off x="848" y="3165"/>
              <a:ext cx="96" cy="96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0" name="Oval 25"/>
            <p:cNvSpPr>
              <a:spLocks noChangeArrowheads="1"/>
            </p:cNvSpPr>
            <p:nvPr/>
          </p:nvSpPr>
          <p:spPr bwMode="auto">
            <a:xfrm>
              <a:off x="944" y="3261"/>
              <a:ext cx="96" cy="96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1" name="Oval 26"/>
            <p:cNvSpPr>
              <a:spLocks noChangeArrowheads="1"/>
            </p:cNvSpPr>
            <p:nvPr/>
          </p:nvSpPr>
          <p:spPr bwMode="auto">
            <a:xfrm>
              <a:off x="1040" y="3357"/>
              <a:ext cx="96" cy="96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2" name="Oval 27"/>
            <p:cNvSpPr>
              <a:spLocks noChangeArrowheads="1"/>
            </p:cNvSpPr>
            <p:nvPr/>
          </p:nvSpPr>
          <p:spPr bwMode="auto">
            <a:xfrm>
              <a:off x="1136" y="3453"/>
              <a:ext cx="96" cy="96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3" name="Oval 28"/>
            <p:cNvSpPr>
              <a:spLocks noChangeArrowheads="1"/>
            </p:cNvSpPr>
            <p:nvPr/>
          </p:nvSpPr>
          <p:spPr bwMode="auto">
            <a:xfrm>
              <a:off x="1232" y="3549"/>
              <a:ext cx="96" cy="96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14" name="Oval 29"/>
            <p:cNvSpPr>
              <a:spLocks noChangeArrowheads="1"/>
            </p:cNvSpPr>
            <p:nvPr/>
          </p:nvSpPr>
          <p:spPr bwMode="auto">
            <a:xfrm>
              <a:off x="1328" y="3645"/>
              <a:ext cx="96" cy="96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5" name="Text Box 6"/>
          <p:cNvSpPr txBox="1">
            <a:spLocks noChangeArrowheads="1"/>
          </p:cNvSpPr>
          <p:nvPr/>
        </p:nvSpPr>
        <p:spPr bwMode="auto">
          <a:xfrm>
            <a:off x="6629400" y="3143250"/>
            <a:ext cx="2362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2400" dirty="0">
                <a:latin typeface="+mn-lt"/>
                <a:ea typeface="+mn-ea"/>
              </a:rPr>
              <a:t>If </a:t>
            </a:r>
            <a:r>
              <a:rPr lang="en-US" sz="2400" i="1" dirty="0">
                <a:latin typeface="+mn-lt"/>
                <a:ea typeface="+mn-ea"/>
              </a:rPr>
              <a:t>r</a:t>
            </a:r>
            <a:r>
              <a:rPr lang="en-US" sz="2400" dirty="0">
                <a:latin typeface="+mn-lt"/>
                <a:ea typeface="+mn-ea"/>
              </a:rPr>
              <a:t> = 1 there is a perfect positive correlation</a:t>
            </a:r>
          </a:p>
        </p:txBody>
      </p:sp>
      <p:grpSp>
        <p:nvGrpSpPr>
          <p:cNvPr id="5" name="Group 60"/>
          <p:cNvGrpSpPr>
            <a:grpSpLocks/>
          </p:cNvGrpSpPr>
          <p:nvPr/>
        </p:nvGrpSpPr>
        <p:grpSpPr bwMode="auto">
          <a:xfrm>
            <a:off x="7086600" y="4495800"/>
            <a:ext cx="1600200" cy="1219200"/>
            <a:chOff x="4512" y="3072"/>
            <a:chExt cx="1008" cy="768"/>
          </a:xfrm>
        </p:grpSpPr>
        <p:sp>
          <p:nvSpPr>
            <p:cNvPr id="24598" name="Line 32"/>
            <p:cNvSpPr>
              <a:spLocks noChangeShapeType="1"/>
            </p:cNvSpPr>
            <p:nvPr/>
          </p:nvSpPr>
          <p:spPr bwMode="auto">
            <a:xfrm>
              <a:off x="4512" y="3072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9" name="Line 33"/>
            <p:cNvSpPr>
              <a:spLocks noChangeShapeType="1"/>
            </p:cNvSpPr>
            <p:nvPr/>
          </p:nvSpPr>
          <p:spPr bwMode="auto">
            <a:xfrm>
              <a:off x="4512" y="3840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grpSp>
          <p:nvGrpSpPr>
            <p:cNvPr id="24600" name="Group 40"/>
            <p:cNvGrpSpPr>
              <a:grpSpLocks/>
            </p:cNvGrpSpPr>
            <p:nvPr/>
          </p:nvGrpSpPr>
          <p:grpSpPr bwMode="auto">
            <a:xfrm flipV="1">
              <a:off x="4704" y="3168"/>
              <a:ext cx="576" cy="576"/>
              <a:chOff x="4704" y="3168"/>
              <a:chExt cx="576" cy="576"/>
            </a:xfrm>
          </p:grpSpPr>
          <p:sp>
            <p:nvSpPr>
              <p:cNvPr id="24601" name="Oval 34"/>
              <p:cNvSpPr>
                <a:spLocks noChangeArrowheads="1"/>
              </p:cNvSpPr>
              <p:nvPr/>
            </p:nvSpPr>
            <p:spPr bwMode="auto">
              <a:xfrm>
                <a:off x="4704" y="3168"/>
                <a:ext cx="96" cy="96"/>
              </a:xfrm>
              <a:prstGeom prst="ellipse">
                <a:avLst/>
              </a:prstGeom>
              <a:solidFill>
                <a:srgbClr val="0070C0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2" name="Oval 35"/>
              <p:cNvSpPr>
                <a:spLocks noChangeArrowheads="1"/>
              </p:cNvSpPr>
              <p:nvPr/>
            </p:nvSpPr>
            <p:spPr bwMode="auto">
              <a:xfrm>
                <a:off x="4800" y="3264"/>
                <a:ext cx="96" cy="96"/>
              </a:xfrm>
              <a:prstGeom prst="ellipse">
                <a:avLst/>
              </a:prstGeom>
              <a:solidFill>
                <a:srgbClr val="0070C0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3" name="Oval 36"/>
              <p:cNvSpPr>
                <a:spLocks noChangeArrowheads="1"/>
              </p:cNvSpPr>
              <p:nvPr/>
            </p:nvSpPr>
            <p:spPr bwMode="auto">
              <a:xfrm>
                <a:off x="4896" y="3360"/>
                <a:ext cx="96" cy="96"/>
              </a:xfrm>
              <a:prstGeom prst="ellipse">
                <a:avLst/>
              </a:prstGeom>
              <a:solidFill>
                <a:srgbClr val="0070C0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4" name="Oval 37"/>
              <p:cNvSpPr>
                <a:spLocks noChangeArrowheads="1"/>
              </p:cNvSpPr>
              <p:nvPr/>
            </p:nvSpPr>
            <p:spPr bwMode="auto">
              <a:xfrm>
                <a:off x="4992" y="3456"/>
                <a:ext cx="96" cy="96"/>
              </a:xfrm>
              <a:prstGeom prst="ellipse">
                <a:avLst/>
              </a:prstGeom>
              <a:solidFill>
                <a:srgbClr val="0070C0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5" name="Oval 38"/>
              <p:cNvSpPr>
                <a:spLocks noChangeArrowheads="1"/>
              </p:cNvSpPr>
              <p:nvPr/>
            </p:nvSpPr>
            <p:spPr bwMode="auto">
              <a:xfrm>
                <a:off x="5088" y="3552"/>
                <a:ext cx="96" cy="96"/>
              </a:xfrm>
              <a:prstGeom prst="ellipse">
                <a:avLst/>
              </a:prstGeom>
              <a:solidFill>
                <a:srgbClr val="0070C0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06" name="Oval 39"/>
              <p:cNvSpPr>
                <a:spLocks noChangeArrowheads="1"/>
              </p:cNvSpPr>
              <p:nvPr/>
            </p:nvSpPr>
            <p:spPr bwMode="auto">
              <a:xfrm>
                <a:off x="5184" y="3648"/>
                <a:ext cx="96" cy="96"/>
              </a:xfrm>
              <a:prstGeom prst="ellipse">
                <a:avLst/>
              </a:prstGeom>
              <a:solidFill>
                <a:srgbClr val="0070C0"/>
              </a:solidFill>
              <a:ln w="9525">
                <a:solidFill>
                  <a:schemeClr val="tx2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</p:grpSp>
      <p:sp>
        <p:nvSpPr>
          <p:cNvPr id="37" name="Text Box 8"/>
          <p:cNvSpPr txBox="1">
            <a:spLocks noChangeArrowheads="1"/>
          </p:cNvSpPr>
          <p:nvPr/>
        </p:nvSpPr>
        <p:spPr bwMode="auto">
          <a:xfrm>
            <a:off x="3429000" y="3143250"/>
            <a:ext cx="24384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defRPr/>
            </a:pPr>
            <a:r>
              <a:rPr lang="en-US" sz="2400" dirty="0">
                <a:latin typeface="+mn-lt"/>
                <a:ea typeface="+mn-ea"/>
              </a:rPr>
              <a:t>If </a:t>
            </a:r>
            <a:r>
              <a:rPr lang="en-US" sz="2400" i="1" dirty="0">
                <a:latin typeface="+mn-lt"/>
                <a:ea typeface="+mn-ea"/>
              </a:rPr>
              <a:t>r</a:t>
            </a:r>
            <a:r>
              <a:rPr lang="en-US" sz="2400" dirty="0">
                <a:latin typeface="+mn-lt"/>
                <a:ea typeface="+mn-ea"/>
              </a:rPr>
              <a:t> is close to 0 there is no linear correlation</a:t>
            </a:r>
          </a:p>
        </p:txBody>
      </p:sp>
      <p:grpSp>
        <p:nvGrpSpPr>
          <p:cNvPr id="7" name="Group 58"/>
          <p:cNvGrpSpPr>
            <a:grpSpLocks/>
          </p:cNvGrpSpPr>
          <p:nvPr/>
        </p:nvGrpSpPr>
        <p:grpSpPr bwMode="auto">
          <a:xfrm>
            <a:off x="3886200" y="4495800"/>
            <a:ext cx="1600200" cy="1219200"/>
            <a:chOff x="2496" y="3072"/>
            <a:chExt cx="1008" cy="768"/>
          </a:xfrm>
        </p:grpSpPr>
        <p:sp>
          <p:nvSpPr>
            <p:cNvPr id="24589" name="Line 43"/>
            <p:cNvSpPr>
              <a:spLocks noChangeShapeType="1"/>
            </p:cNvSpPr>
            <p:nvPr/>
          </p:nvSpPr>
          <p:spPr bwMode="auto">
            <a:xfrm>
              <a:off x="2496" y="3072"/>
              <a:ext cx="0" cy="768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0" name="Line 44"/>
            <p:cNvSpPr>
              <a:spLocks noChangeShapeType="1"/>
            </p:cNvSpPr>
            <p:nvPr/>
          </p:nvSpPr>
          <p:spPr bwMode="auto">
            <a:xfrm>
              <a:off x="2496" y="3840"/>
              <a:ext cx="1008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24591" name="Oval 45"/>
            <p:cNvSpPr>
              <a:spLocks noChangeArrowheads="1"/>
            </p:cNvSpPr>
            <p:nvPr/>
          </p:nvSpPr>
          <p:spPr bwMode="auto">
            <a:xfrm>
              <a:off x="3360" y="3552"/>
              <a:ext cx="96" cy="96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2" name="Oval 46"/>
            <p:cNvSpPr>
              <a:spLocks noChangeArrowheads="1"/>
            </p:cNvSpPr>
            <p:nvPr/>
          </p:nvSpPr>
          <p:spPr bwMode="auto">
            <a:xfrm>
              <a:off x="2688" y="3408"/>
              <a:ext cx="96" cy="96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3" name="Oval 47"/>
            <p:cNvSpPr>
              <a:spLocks noChangeArrowheads="1"/>
            </p:cNvSpPr>
            <p:nvPr/>
          </p:nvSpPr>
          <p:spPr bwMode="auto">
            <a:xfrm>
              <a:off x="2928" y="3312"/>
              <a:ext cx="96" cy="96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4" name="Oval 48"/>
            <p:cNvSpPr>
              <a:spLocks noChangeArrowheads="1"/>
            </p:cNvSpPr>
            <p:nvPr/>
          </p:nvSpPr>
          <p:spPr bwMode="auto">
            <a:xfrm>
              <a:off x="2880" y="3552"/>
              <a:ext cx="96" cy="96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5" name="Oval 49"/>
            <p:cNvSpPr>
              <a:spLocks noChangeArrowheads="1"/>
            </p:cNvSpPr>
            <p:nvPr/>
          </p:nvSpPr>
          <p:spPr bwMode="auto">
            <a:xfrm>
              <a:off x="3120" y="3504"/>
              <a:ext cx="96" cy="96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6" name="Oval 50"/>
            <p:cNvSpPr>
              <a:spLocks noChangeArrowheads="1"/>
            </p:cNvSpPr>
            <p:nvPr/>
          </p:nvSpPr>
          <p:spPr bwMode="auto">
            <a:xfrm>
              <a:off x="3216" y="3264"/>
              <a:ext cx="96" cy="96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7" name="Oval 51"/>
            <p:cNvSpPr>
              <a:spLocks noChangeArrowheads="1"/>
            </p:cNvSpPr>
            <p:nvPr/>
          </p:nvSpPr>
          <p:spPr bwMode="auto">
            <a:xfrm>
              <a:off x="2640" y="3216"/>
              <a:ext cx="96" cy="96"/>
            </a:xfrm>
            <a:prstGeom prst="ellipse">
              <a:avLst/>
            </a:prstGeom>
            <a:solidFill>
              <a:srgbClr val="0070C0"/>
            </a:solidFill>
            <a:ln w="9525">
              <a:solidFill>
                <a:schemeClr val="tx2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6965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25" grpId="0"/>
      <p:bldP spid="37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8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Regression lines</a:t>
            </a:r>
          </a:p>
        </p:txBody>
      </p:sp>
      <p:sp>
        <p:nvSpPr>
          <p:cNvPr id="65539" name="Content Placeholder 31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26670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After verifying that the linear correlation between two variables is significant, next we determine the equation of the line that best models the data (</a:t>
            </a:r>
            <a:r>
              <a:rPr lang="en-US" b="1" dirty="0" smtClean="0">
                <a:solidFill>
                  <a:schemeClr val="accent2"/>
                </a:solidFill>
              </a:rPr>
              <a:t>regression line</a:t>
            </a:r>
            <a:r>
              <a:rPr lang="en-US" dirty="0" smtClean="0"/>
              <a:t>).</a:t>
            </a:r>
          </a:p>
          <a:p>
            <a:r>
              <a:rPr lang="en-US" dirty="0" smtClean="0"/>
              <a:t>Can be used to predict the value of </a:t>
            </a:r>
            <a:r>
              <a:rPr lang="en-US" i="1" dirty="0" smtClean="0"/>
              <a:t>y</a:t>
            </a:r>
            <a:r>
              <a:rPr lang="en-US" dirty="0" smtClean="0"/>
              <a:t> for a given value of </a:t>
            </a:r>
            <a:r>
              <a:rPr lang="en-US" i="1" dirty="0" smtClean="0"/>
              <a:t>x</a:t>
            </a:r>
            <a:r>
              <a:rPr lang="en-US" dirty="0" smtClean="0"/>
              <a:t>.  </a:t>
            </a:r>
          </a:p>
          <a:p>
            <a:endParaRPr lang="en-US" dirty="0" smtClean="0"/>
          </a:p>
        </p:txBody>
      </p:sp>
      <p:grpSp>
        <p:nvGrpSpPr>
          <p:cNvPr id="60420" name="Group 47"/>
          <p:cNvGrpSpPr>
            <a:grpSpLocks/>
          </p:cNvGrpSpPr>
          <p:nvPr/>
        </p:nvGrpSpPr>
        <p:grpSpPr bwMode="auto">
          <a:xfrm>
            <a:off x="2209800" y="3810000"/>
            <a:ext cx="4953000" cy="2530475"/>
            <a:chOff x="2209800" y="3810000"/>
            <a:chExt cx="4953000" cy="2530535"/>
          </a:xfrm>
        </p:grpSpPr>
        <p:cxnSp>
          <p:nvCxnSpPr>
            <p:cNvPr id="35" name="Straight Arrow Connector 34"/>
            <p:cNvCxnSpPr/>
            <p:nvPr/>
          </p:nvCxnSpPr>
          <p:spPr>
            <a:xfrm>
              <a:off x="2209800" y="6172256"/>
              <a:ext cx="4648200" cy="1588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/>
            <p:cNvCxnSpPr/>
            <p:nvPr/>
          </p:nvCxnSpPr>
          <p:spPr>
            <a:xfrm rot="5400000" flipH="1" flipV="1">
              <a:off x="1333477" y="5218145"/>
              <a:ext cx="2057449" cy="3175"/>
            </a:xfrm>
            <a:prstGeom prst="straightConnector1">
              <a:avLst/>
            </a:prstGeom>
            <a:ln w="12700">
              <a:solidFill>
                <a:schemeClr val="tx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flipV="1">
              <a:off x="2514600" y="4343413"/>
              <a:ext cx="3962400" cy="1524036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Oval 39"/>
            <p:cNvSpPr/>
            <p:nvPr/>
          </p:nvSpPr>
          <p:spPr>
            <a:xfrm>
              <a:off x="2743200" y="5943651"/>
              <a:ext cx="76200" cy="7620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3505200" y="5791247"/>
              <a:ext cx="76200" cy="7620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  <p:sp>
          <p:nvSpPr>
            <p:cNvPr id="42" name="Oval 41"/>
            <p:cNvSpPr/>
            <p:nvPr/>
          </p:nvSpPr>
          <p:spPr>
            <a:xfrm>
              <a:off x="4038600" y="4953027"/>
              <a:ext cx="76200" cy="7620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  <p:sp>
          <p:nvSpPr>
            <p:cNvPr id="43" name="Oval 42"/>
            <p:cNvSpPr/>
            <p:nvPr/>
          </p:nvSpPr>
          <p:spPr>
            <a:xfrm>
              <a:off x="4648200" y="4495816"/>
              <a:ext cx="76200" cy="7620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  <p:sp>
          <p:nvSpPr>
            <p:cNvPr id="44" name="Oval 43"/>
            <p:cNvSpPr/>
            <p:nvPr/>
          </p:nvSpPr>
          <p:spPr>
            <a:xfrm>
              <a:off x="5029200" y="5257834"/>
              <a:ext cx="76200" cy="7620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  <p:sp>
          <p:nvSpPr>
            <p:cNvPr id="45" name="Oval 44"/>
            <p:cNvSpPr/>
            <p:nvPr/>
          </p:nvSpPr>
          <p:spPr>
            <a:xfrm>
              <a:off x="5791200" y="4343413"/>
              <a:ext cx="76200" cy="76202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 lang="en-US">
                <a:solidFill>
                  <a:srgbClr val="FFFFFF"/>
                </a:solidFill>
                <a:ea typeface="ＭＳ Ｐゴシック" charset="-128"/>
              </a:endParaRPr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6858000" y="5943651"/>
              <a:ext cx="304800" cy="39688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i="1" dirty="0">
                  <a:latin typeface="+mn-lt"/>
                  <a:ea typeface="+mn-ea"/>
                </a:rPr>
                <a:t>x</a:t>
              </a:r>
            </a:p>
          </p:txBody>
        </p:sp>
        <p:sp>
          <p:nvSpPr>
            <p:cNvPr id="47" name="TextBox 46"/>
            <p:cNvSpPr txBox="1"/>
            <p:nvPr/>
          </p:nvSpPr>
          <p:spPr>
            <a:xfrm>
              <a:off x="2209800" y="3810000"/>
              <a:ext cx="304800" cy="396884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2000" i="1" dirty="0">
                  <a:latin typeface="+mn-lt"/>
                  <a:ea typeface="+mn-ea"/>
                </a:rPr>
                <a:t>y</a:t>
              </a:r>
            </a:p>
          </p:txBody>
        </p: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2646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9" grpId="0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971800"/>
          </a:xfrm>
        </p:spPr>
        <p:txBody>
          <a:bodyPr>
            <a:normAutofit fontScale="92500" lnSpcReduction="20000"/>
          </a:bodyPr>
          <a:lstStyle/>
          <a:p>
            <a:pPr>
              <a:buFont typeface="Arial" charset="0"/>
              <a:buNone/>
            </a:pPr>
            <a:r>
              <a:rPr lang="en-US" b="1" smtClean="0">
                <a:solidFill>
                  <a:schemeClr val="accent2"/>
                </a:solidFill>
              </a:rPr>
              <a:t>Regression line</a:t>
            </a:r>
            <a:r>
              <a:rPr lang="en-US" smtClean="0">
                <a:solidFill>
                  <a:schemeClr val="accent2"/>
                </a:solidFill>
              </a:rPr>
              <a:t> </a:t>
            </a:r>
            <a:r>
              <a:rPr lang="en-US" smtClean="0"/>
              <a:t>(</a:t>
            </a:r>
            <a:r>
              <a:rPr lang="en-US" b="1" smtClean="0">
                <a:solidFill>
                  <a:schemeClr val="accent2"/>
                </a:solidFill>
              </a:rPr>
              <a:t>line of best fit</a:t>
            </a:r>
            <a:r>
              <a:rPr lang="en-US" smtClean="0"/>
              <a:t>)</a:t>
            </a:r>
          </a:p>
          <a:p>
            <a:r>
              <a:rPr lang="en-US" smtClean="0"/>
              <a:t>The line for which the sum of the squares of the residuals is a minimum.  </a:t>
            </a:r>
          </a:p>
          <a:p>
            <a:r>
              <a:rPr lang="en-US" smtClean="0"/>
              <a:t>The equation of a regression line for an independent variable </a:t>
            </a:r>
            <a:r>
              <a:rPr lang="en-US" i="1" smtClean="0"/>
              <a:t>x</a:t>
            </a:r>
            <a:r>
              <a:rPr lang="en-US" smtClean="0"/>
              <a:t> and a dependent variable </a:t>
            </a:r>
            <a:r>
              <a:rPr lang="en-US" i="1" smtClean="0"/>
              <a:t>y</a:t>
            </a:r>
            <a:r>
              <a:rPr lang="en-US" smtClean="0"/>
              <a:t> is</a:t>
            </a:r>
          </a:p>
          <a:p>
            <a:pPr>
              <a:spcBef>
                <a:spcPct val="10000"/>
              </a:spcBef>
              <a:spcAft>
                <a:spcPct val="10000"/>
              </a:spcAft>
              <a:buFont typeface="Arial" charset="0"/>
              <a:buNone/>
            </a:pPr>
            <a:r>
              <a:rPr lang="en-US" smtClean="0"/>
              <a:t>		</a:t>
            </a:r>
            <a:r>
              <a:rPr lang="en-US" i="1" smtClean="0">
                <a:solidFill>
                  <a:schemeClr val="accent2"/>
                </a:solidFill>
              </a:rPr>
              <a:t>ŷ</a:t>
            </a:r>
            <a:r>
              <a:rPr lang="en-US" smtClean="0">
                <a:solidFill>
                  <a:schemeClr val="accent2"/>
                </a:solidFill>
              </a:rPr>
              <a:t> = </a:t>
            </a:r>
            <a:r>
              <a:rPr lang="en-US" i="1" smtClean="0">
                <a:solidFill>
                  <a:schemeClr val="accent2"/>
                </a:solidFill>
              </a:rPr>
              <a:t>mx </a:t>
            </a:r>
            <a:r>
              <a:rPr lang="en-US" smtClean="0">
                <a:solidFill>
                  <a:schemeClr val="accent2"/>
                </a:solidFill>
              </a:rPr>
              <a:t>+ </a:t>
            </a:r>
            <a:r>
              <a:rPr lang="en-US" i="1" smtClean="0">
                <a:solidFill>
                  <a:schemeClr val="accent2"/>
                </a:solidFill>
              </a:rPr>
              <a:t>b</a:t>
            </a:r>
            <a:endParaRPr lang="en-US" smtClean="0"/>
          </a:p>
          <a:p>
            <a:endParaRPr lang="en-US" smtClean="0"/>
          </a:p>
        </p:txBody>
      </p:sp>
      <p:sp>
        <p:nvSpPr>
          <p:cNvPr id="62467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Regression Line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609600" y="4678363"/>
            <a:ext cx="1600200" cy="1552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+mn-lt"/>
                <a:ea typeface="+mn-ea"/>
              </a:rPr>
              <a:t>Predicted </a:t>
            </a:r>
            <a:r>
              <a:rPr lang="en-US" sz="2400" i="1" dirty="0">
                <a:latin typeface="+mn-lt"/>
                <a:ea typeface="+mn-ea"/>
              </a:rPr>
              <a:t>y</a:t>
            </a:r>
            <a:r>
              <a:rPr lang="en-US" sz="2400" dirty="0">
                <a:latin typeface="+mn-lt"/>
                <a:ea typeface="+mn-ea"/>
              </a:rPr>
              <a:t>-value for a given </a:t>
            </a:r>
            <a:r>
              <a:rPr lang="en-US" sz="2400" i="1" dirty="0">
                <a:latin typeface="+mn-lt"/>
                <a:ea typeface="+mn-ea"/>
              </a:rPr>
              <a:t>x</a:t>
            </a:r>
            <a:r>
              <a:rPr lang="en-US" sz="2400" dirty="0">
                <a:latin typeface="+mn-lt"/>
                <a:ea typeface="+mn-ea"/>
              </a:rPr>
              <a:t>-value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286000" y="4724400"/>
            <a:ext cx="914400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+mn-lt"/>
                <a:ea typeface="+mn-ea"/>
              </a:rPr>
              <a:t>Slope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352800" y="4343400"/>
            <a:ext cx="1600200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i="1" dirty="0">
                <a:latin typeface="+mn-lt"/>
                <a:ea typeface="+mn-ea"/>
              </a:rPr>
              <a:t>y</a:t>
            </a:r>
            <a:r>
              <a:rPr lang="en-US" sz="2400" dirty="0">
                <a:latin typeface="+mn-lt"/>
                <a:ea typeface="+mn-ea"/>
              </a:rPr>
              <a:t>-intercept</a:t>
            </a:r>
          </a:p>
        </p:txBody>
      </p:sp>
      <p:cxnSp>
        <p:nvCxnSpPr>
          <p:cNvPr id="11" name="Straight Connector 10"/>
          <p:cNvCxnSpPr/>
          <p:nvPr/>
        </p:nvCxnSpPr>
        <p:spPr>
          <a:xfrm rot="5400000" flipH="1" flipV="1">
            <a:off x="1223169" y="4499769"/>
            <a:ext cx="258762" cy="1905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rot="16200000" flipV="1">
            <a:off x="2095500" y="4457700"/>
            <a:ext cx="381000" cy="3048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 rot="10800000">
            <a:off x="2971800" y="4343400"/>
            <a:ext cx="304800" cy="152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1242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58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 nodeType="clickPar">
                      <p:stCondLst>
                        <p:cond delay="indefinite"/>
                      </p:stCondLst>
                      <p:childTnLst>
                        <p:par>
                          <p:cTn id="17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6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7586" grpId="0" build="p"/>
      <p:bldP spid="7" grpId="0"/>
      <p:bldP spid="8" grpId="0"/>
      <p:bldP spid="9" grpId="0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83BB35"/>
                </a:solidFill>
              </a:rPr>
              <a:t>Example</a:t>
            </a:r>
          </a:p>
        </p:txBody>
      </p:sp>
      <p:sp>
        <p:nvSpPr>
          <p:cNvPr id="19459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5181600" cy="5364163"/>
          </a:xfrm>
        </p:spPr>
        <p:txBody>
          <a:bodyPr>
            <a:normAutofit fontScale="92500" lnSpcReduction="20000"/>
          </a:bodyPr>
          <a:lstStyle/>
          <a:p>
            <a:pPr marL="0" indent="0">
              <a:buFont typeface="Arial" charset="0"/>
              <a:buNone/>
            </a:pPr>
            <a:r>
              <a:rPr lang="en-US" smtClean="0"/>
              <a:t>An economist wants to determine whether there is a linear relationship between a country’s gross domestic product (GDP) </a:t>
            </a:r>
          </a:p>
          <a:p>
            <a:pPr marL="0" indent="0">
              <a:buFont typeface="Arial" charset="0"/>
              <a:buNone/>
            </a:pPr>
            <a:r>
              <a:rPr lang="en-US" smtClean="0"/>
              <a:t>and carbon dioxide (CO</a:t>
            </a:r>
            <a:r>
              <a:rPr lang="en-US" baseline="-20000" smtClean="0"/>
              <a:t>2</a:t>
            </a:r>
            <a:r>
              <a:rPr lang="en-US" smtClean="0"/>
              <a:t>) emissions. The data are shown in the table. Display the data in a scatter plot and determine whether there appears to be a positive or negative linear correlation or no linear correlation. </a:t>
            </a:r>
            <a:r>
              <a:rPr lang="en-US" sz="2400" i="1" smtClean="0">
                <a:solidFill>
                  <a:srgbClr val="0070C0"/>
                </a:solidFill>
              </a:rPr>
              <a:t>(Source: World Bank and U.S. Energy Information Administration)</a:t>
            </a:r>
            <a:r>
              <a:rPr lang="en-US" smtClean="0"/>
              <a:t> </a:t>
            </a:r>
          </a:p>
        </p:txBody>
      </p:sp>
      <p:graphicFrame>
        <p:nvGraphicFramePr>
          <p:cNvPr id="19491" name="Group 35"/>
          <p:cNvGraphicFramePr>
            <a:graphicFrameLocks noGrp="1"/>
          </p:cNvGraphicFramePr>
          <p:nvPr/>
        </p:nvGraphicFramePr>
        <p:xfrm>
          <a:off x="5334000" y="762000"/>
          <a:ext cx="3581400" cy="5611413"/>
        </p:xfrm>
        <a:graphic>
          <a:graphicData uri="http://schemas.openxmlformats.org/drawingml/2006/table">
            <a:tbl>
              <a:tblPr/>
              <a:tblGrid>
                <a:gridCol w="18176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76371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21920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GDP</a:t>
                      </a:r>
                    </a:p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(trillions of $), </a:t>
                      </a: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x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marL="11345" marR="11345" marT="1134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CO</a:t>
                      </a:r>
                      <a:r>
                        <a:rPr kumimoji="0" lang="en-US" sz="2400" b="0" i="0" u="none" strike="noStrike" cap="none" normalizeH="0" baseline="-2600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2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 emission (millions of metric tons), </a:t>
                      </a: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y</a:t>
                      </a: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marL="11345" marR="11345" marT="1134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1.6</a:t>
                      </a:r>
                    </a:p>
                  </a:txBody>
                  <a:tcPr marL="11345" marR="11345" marT="1134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428.2</a:t>
                      </a:r>
                    </a:p>
                  </a:txBody>
                  <a:tcPr marL="11345" marR="11345" marT="1134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3.6</a:t>
                      </a:r>
                    </a:p>
                  </a:txBody>
                  <a:tcPr marL="11345" marR="11345" marT="1134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828.8</a:t>
                      </a:r>
                    </a:p>
                  </a:txBody>
                  <a:tcPr marL="11345" marR="11345" marT="1134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15925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4.9</a:t>
                      </a:r>
                    </a:p>
                  </a:txBody>
                  <a:tcPr marL="11345" marR="11345" marT="1134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1214.2</a:t>
                      </a:r>
                    </a:p>
                  </a:txBody>
                  <a:tcPr marL="11345" marR="11345" marT="1134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4111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1.1</a:t>
                      </a:r>
                    </a:p>
                  </a:txBody>
                  <a:tcPr marL="11345" marR="11345" marT="1134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444.6</a:t>
                      </a:r>
                    </a:p>
                  </a:txBody>
                  <a:tcPr marL="11345" marR="11345" marT="1134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0.9</a:t>
                      </a:r>
                    </a:p>
                  </a:txBody>
                  <a:tcPr marL="11345" marR="11345" marT="1134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264.0</a:t>
                      </a:r>
                    </a:p>
                  </a:txBody>
                  <a:tcPr marL="11345" marR="11345" marT="1134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2.9</a:t>
                      </a:r>
                    </a:p>
                  </a:txBody>
                  <a:tcPr marL="11345" marR="11345" marT="1134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415.3</a:t>
                      </a:r>
                    </a:p>
                  </a:txBody>
                  <a:tcPr marL="11345" marR="11345" marT="1134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2.7</a:t>
                      </a:r>
                    </a:p>
                  </a:txBody>
                  <a:tcPr marL="11345" marR="11345" marT="1134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571.8</a:t>
                      </a:r>
                    </a:p>
                  </a:txBody>
                  <a:tcPr marL="11345" marR="11345" marT="1134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414338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2.3</a:t>
                      </a:r>
                    </a:p>
                  </a:txBody>
                  <a:tcPr marL="11345" marR="11345" marT="1134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454.9</a:t>
                      </a:r>
                    </a:p>
                  </a:txBody>
                  <a:tcPr marL="11345" marR="11345" marT="1134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1.6</a:t>
                      </a:r>
                    </a:p>
                  </a:txBody>
                  <a:tcPr marL="11345" marR="11345" marT="1134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358.7</a:t>
                      </a:r>
                    </a:p>
                  </a:txBody>
                  <a:tcPr marL="11345" marR="11345" marT="1134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4127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1.5</a:t>
                      </a:r>
                    </a:p>
                  </a:txBody>
                  <a:tcPr marL="11345" marR="11345" marT="1134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573.5</a:t>
                      </a:r>
                    </a:p>
                  </a:txBody>
                  <a:tcPr marL="11345" marR="11345" marT="1134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067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solidFill>
                  <a:srgbClr val="83BB35"/>
                </a:solidFill>
              </a:rPr>
              <a:t>Example: Predicting </a:t>
            </a:r>
            <a:r>
              <a:rPr lang="en-US" i="1" smtClean="0">
                <a:solidFill>
                  <a:srgbClr val="83BB35"/>
                </a:solidFill>
              </a:rPr>
              <a:t>y</a:t>
            </a:r>
            <a:r>
              <a:rPr lang="en-US" smtClean="0">
                <a:solidFill>
                  <a:srgbClr val="83BB35"/>
                </a:solidFill>
              </a:rPr>
              <a:t>-Values Using Regression Equations</a:t>
            </a:r>
          </a:p>
        </p:txBody>
      </p:sp>
      <p:sp>
        <p:nvSpPr>
          <p:cNvPr id="72707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Font typeface="Arial" charset="0"/>
              <a:buNone/>
            </a:pPr>
            <a:r>
              <a:rPr lang="en-US" dirty="0" smtClean="0"/>
              <a:t>The regression equation for the gross domestic products (in trillions of dollars) and carbon dioxide emissions (in millions of metric tons) data is </a:t>
            </a:r>
            <a:r>
              <a:rPr lang="en-US" i="1" dirty="0" smtClean="0">
                <a:solidFill>
                  <a:srgbClr val="FF0000"/>
                </a:solidFill>
              </a:rPr>
              <a:t>ŷ</a:t>
            </a:r>
            <a:r>
              <a:rPr lang="en-US" dirty="0" smtClean="0">
                <a:solidFill>
                  <a:srgbClr val="FF0000"/>
                </a:solidFill>
              </a:rPr>
              <a:t> = 196.152</a:t>
            </a:r>
            <a:r>
              <a:rPr lang="en-US" i="1" dirty="0" smtClean="0">
                <a:solidFill>
                  <a:srgbClr val="FF0000"/>
                </a:solidFill>
              </a:rPr>
              <a:t>x </a:t>
            </a:r>
            <a:r>
              <a:rPr lang="en-US" dirty="0" smtClean="0">
                <a:solidFill>
                  <a:srgbClr val="FF0000"/>
                </a:solidFill>
              </a:rPr>
              <a:t>+ 102.289</a:t>
            </a:r>
            <a:r>
              <a:rPr lang="en-US" dirty="0" smtClean="0"/>
              <a:t>. Use this equation to predict the </a:t>
            </a:r>
            <a:r>
              <a:rPr lang="en-US" i="1" dirty="0" smtClean="0"/>
              <a:t>expected</a:t>
            </a:r>
            <a:r>
              <a:rPr lang="en-US" dirty="0" smtClean="0"/>
              <a:t> carbon dioxide emissions for the following gross domestic products. (Recall from section 9.1 that </a:t>
            </a:r>
            <a:r>
              <a:rPr lang="en-US" i="1" dirty="0" smtClean="0"/>
              <a:t>x</a:t>
            </a:r>
            <a:r>
              <a:rPr lang="en-US" dirty="0" smtClean="0"/>
              <a:t> and </a:t>
            </a:r>
            <a:r>
              <a:rPr lang="en-US" i="1" dirty="0" smtClean="0"/>
              <a:t>y</a:t>
            </a:r>
            <a:r>
              <a:rPr lang="en-US" dirty="0" smtClean="0"/>
              <a:t> have a significant linear correlation.)</a:t>
            </a:r>
          </a:p>
          <a:p>
            <a:pPr marL="0" indent="0">
              <a:buFont typeface="Arial" charset="0"/>
              <a:buAutoNum type="arabicPeriod"/>
            </a:pPr>
            <a:r>
              <a:rPr lang="en-US" dirty="0" smtClean="0"/>
              <a:t>  1.2 trillion dollars</a:t>
            </a:r>
          </a:p>
          <a:p>
            <a:pPr marL="0" indent="0">
              <a:buFont typeface="Arial" charset="0"/>
              <a:buAutoNum type="arabicPeriod"/>
            </a:pPr>
            <a:r>
              <a:rPr lang="en-US" dirty="0" smtClean="0"/>
              <a:t>  2.0 trillion dollars</a:t>
            </a:r>
          </a:p>
          <a:p>
            <a:pPr marL="0" indent="0">
              <a:buFont typeface="Arial" charset="0"/>
              <a:buAutoNum type="arabicPeriod"/>
            </a:pPr>
            <a:r>
              <a:rPr lang="en-US" dirty="0" smtClean="0"/>
              <a:t>  2.5 trillion dollars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35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7531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solidFill>
                  <a:srgbClr val="83BB35"/>
                </a:solidFill>
              </a:rPr>
              <a:t>Solution: Predicting y-Values Using Regression Equations</a:t>
            </a:r>
          </a:p>
        </p:txBody>
      </p:sp>
      <p:sp>
        <p:nvSpPr>
          <p:cNvPr id="73731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143000"/>
          </a:xfrm>
        </p:spPr>
        <p:txBody>
          <a:bodyPr>
            <a:normAutofit fontScale="32500" lnSpcReduction="20000"/>
          </a:bodyPr>
          <a:lstStyle/>
          <a:p>
            <a:pPr marL="514350" indent="-514350">
              <a:buFont typeface="Arial" charset="0"/>
              <a:buNone/>
            </a:pPr>
            <a:r>
              <a:rPr lang="en-US" sz="7000" i="1" dirty="0" smtClean="0"/>
              <a:t>ŷ</a:t>
            </a:r>
            <a:r>
              <a:rPr lang="en-US" sz="7000" dirty="0" smtClean="0"/>
              <a:t> = 196.152</a:t>
            </a:r>
            <a:r>
              <a:rPr lang="en-US" sz="7000" i="1" dirty="0" smtClean="0"/>
              <a:t>x </a:t>
            </a:r>
            <a:r>
              <a:rPr lang="en-US" sz="7000" dirty="0" smtClean="0"/>
              <a:t>+ 102.289</a:t>
            </a:r>
          </a:p>
          <a:p>
            <a:pPr marL="514350" indent="-514350">
              <a:buFont typeface="Arial" charset="0"/>
              <a:buAutoNum type="arabicPeriod"/>
            </a:pPr>
            <a:r>
              <a:rPr lang="en-US" sz="7000" dirty="0" smtClean="0"/>
              <a:t>1.2 trillion dollars</a:t>
            </a:r>
          </a:p>
          <a:p>
            <a:pPr marL="514350" indent="-514350">
              <a:buFont typeface="Arial" charset="0"/>
              <a:buNone/>
            </a:pPr>
            <a:endParaRPr lang="en-US" dirty="0" smtClean="0"/>
          </a:p>
          <a:p>
            <a:pPr marL="514350" indent="-514350">
              <a:buFont typeface="Arial" charset="0"/>
              <a:buNone/>
            </a:pPr>
            <a:r>
              <a:rPr lang="en-US" i="1" dirty="0" smtClean="0"/>
              <a:t>	</a:t>
            </a:r>
            <a:endParaRPr lang="en-US" dirty="0" smtClean="0"/>
          </a:p>
        </p:txBody>
      </p:sp>
      <p:sp>
        <p:nvSpPr>
          <p:cNvPr id="73732" name="Rectangle 4"/>
          <p:cNvSpPr>
            <a:spLocks noChangeArrowheads="1"/>
          </p:cNvSpPr>
          <p:nvPr/>
        </p:nvSpPr>
        <p:spPr bwMode="auto">
          <a:xfrm>
            <a:off x="914400" y="3048000"/>
            <a:ext cx="7924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D17230"/>
              </a:buClr>
            </a:pPr>
            <a:r>
              <a:rPr lang="en-US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 the gross domestic product is $1.2 trillion, the CO</a:t>
            </a:r>
            <a:r>
              <a:rPr lang="en-US" sz="2800" baseline="-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emissions are about 337.671 million metric tons.</a:t>
            </a:r>
          </a:p>
        </p:txBody>
      </p:sp>
      <p:sp>
        <p:nvSpPr>
          <p:cNvPr id="73733" name="Rectangle 5"/>
          <p:cNvSpPr>
            <a:spLocks noChangeArrowheads="1"/>
          </p:cNvSpPr>
          <p:nvPr/>
        </p:nvSpPr>
        <p:spPr bwMode="auto">
          <a:xfrm>
            <a:off x="1066800" y="2590800"/>
            <a:ext cx="693420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14350" indent="-514350" eaLnBrk="0" hangingPunct="0">
              <a:spcBef>
                <a:spcPct val="20000"/>
              </a:spcBef>
              <a:buClr>
                <a:srgbClr val="D17230"/>
              </a:buClr>
            </a:pPr>
            <a:r>
              <a:rPr lang="en-US" sz="28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ŷ</a:t>
            </a:r>
            <a:r>
              <a:rPr lang="en-US" sz="28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=196.152(1.2) + 102.289 ≈ 337.671</a:t>
            </a:r>
          </a:p>
        </p:txBody>
      </p:sp>
      <p:sp>
        <p:nvSpPr>
          <p:cNvPr id="73734" name="Content Placeholder 3"/>
          <p:cNvSpPr txBox="1">
            <a:spLocks/>
          </p:cNvSpPr>
          <p:nvPr/>
        </p:nvSpPr>
        <p:spPr bwMode="auto">
          <a:xfrm>
            <a:off x="457200" y="4191000"/>
            <a:ext cx="822960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514350" indent="-514350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>
              <a:spcBef>
                <a:spcPct val="20000"/>
              </a:spcBef>
              <a:buClr>
                <a:schemeClr val="accent1"/>
              </a:buClr>
              <a:buFont typeface="Arial" charset="0"/>
              <a:buAutoNum type="arabicPeriod" startAt="2"/>
            </a:pPr>
            <a:r>
              <a:rPr lang="en-US" sz="2800">
                <a:latin typeface="Times New Roman" pitchFamily="18" charset="0"/>
                <a:cs typeface="Times New Roman" pitchFamily="18" charset="0"/>
              </a:rPr>
              <a:t>2.0 trillion dollars</a:t>
            </a:r>
          </a:p>
        </p:txBody>
      </p:sp>
      <p:sp>
        <p:nvSpPr>
          <p:cNvPr id="73735" name="Rectangle 14"/>
          <p:cNvSpPr>
            <a:spLocks noChangeArrowheads="1"/>
          </p:cNvSpPr>
          <p:nvPr/>
        </p:nvSpPr>
        <p:spPr bwMode="auto">
          <a:xfrm>
            <a:off x="914400" y="5065713"/>
            <a:ext cx="7924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D17230"/>
              </a:buClr>
            </a:pPr>
            <a:r>
              <a:rPr lang="en-US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 the gross domestic product is $2.0 trillion, the CO</a:t>
            </a:r>
            <a:r>
              <a:rPr lang="en-US" sz="2800" baseline="-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emissions are 494.595 million metric tons.</a:t>
            </a:r>
            <a:endParaRPr lang="en-US">
              <a:solidFill>
                <a:srgbClr val="000000"/>
              </a:solidFill>
            </a:endParaRPr>
          </a:p>
        </p:txBody>
      </p:sp>
      <p:sp>
        <p:nvSpPr>
          <p:cNvPr id="73736" name="Rectangle 15"/>
          <p:cNvSpPr>
            <a:spLocks noChangeArrowheads="1"/>
          </p:cNvSpPr>
          <p:nvPr/>
        </p:nvSpPr>
        <p:spPr bwMode="auto">
          <a:xfrm>
            <a:off x="1066800" y="4608513"/>
            <a:ext cx="69342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14350" indent="-514350" eaLnBrk="0" hangingPunct="0">
              <a:spcBef>
                <a:spcPct val="20000"/>
              </a:spcBef>
              <a:buClr>
                <a:srgbClr val="D17230"/>
              </a:buClr>
            </a:pPr>
            <a:r>
              <a:rPr lang="en-US" sz="28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ŷ</a:t>
            </a:r>
            <a:r>
              <a:rPr lang="en-US" sz="28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=196.152(2.0) + 102.289 = 494.593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36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9064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732" grpId="0"/>
      <p:bldP spid="73733" grpId="0"/>
      <p:bldP spid="73735" grpId="0"/>
      <p:bldP spid="73736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solidFill>
                  <a:srgbClr val="83BB35"/>
                </a:solidFill>
              </a:rPr>
              <a:t>Solution: Predicting y-Values Using Regression Equations</a:t>
            </a:r>
          </a:p>
        </p:txBody>
      </p:sp>
      <p:sp>
        <p:nvSpPr>
          <p:cNvPr id="74755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33400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Arial" charset="0"/>
              <a:buAutoNum type="arabicPeriod" startAt="3"/>
            </a:pPr>
            <a:r>
              <a:rPr lang="en-US" smtClean="0"/>
              <a:t>2.5 trillion dollars</a:t>
            </a:r>
          </a:p>
        </p:txBody>
      </p:sp>
      <p:sp>
        <p:nvSpPr>
          <p:cNvPr id="74756" name="Rectangle 4"/>
          <p:cNvSpPr>
            <a:spLocks noChangeArrowheads="1"/>
          </p:cNvSpPr>
          <p:nvPr/>
        </p:nvSpPr>
        <p:spPr bwMode="auto">
          <a:xfrm>
            <a:off x="914400" y="2474913"/>
            <a:ext cx="7924800" cy="946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eaLnBrk="0" hangingPunct="0">
              <a:spcBef>
                <a:spcPct val="20000"/>
              </a:spcBef>
              <a:buClr>
                <a:srgbClr val="D17230"/>
              </a:buClr>
            </a:pPr>
            <a:r>
              <a:rPr lang="en-US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When the gross domestic product is $2.5 trillion, the CO</a:t>
            </a:r>
            <a:r>
              <a:rPr lang="en-US" sz="2800" baseline="-300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emissions are 592.669 million metric tons.</a:t>
            </a:r>
          </a:p>
        </p:txBody>
      </p:sp>
      <p:sp>
        <p:nvSpPr>
          <p:cNvPr id="74757" name="Rectangle 5"/>
          <p:cNvSpPr>
            <a:spLocks noChangeArrowheads="1"/>
          </p:cNvSpPr>
          <p:nvPr/>
        </p:nvSpPr>
        <p:spPr bwMode="auto">
          <a:xfrm>
            <a:off x="1066800" y="2017713"/>
            <a:ext cx="6934200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marL="514350" indent="-514350" eaLnBrk="0" hangingPunct="0">
              <a:spcBef>
                <a:spcPct val="20000"/>
              </a:spcBef>
              <a:buClr>
                <a:srgbClr val="D17230"/>
              </a:buClr>
            </a:pPr>
            <a:r>
              <a:rPr lang="en-US" sz="28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ŷ</a:t>
            </a:r>
            <a:r>
              <a:rPr lang="en-US" sz="28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=196.152(2.5) + 102.289 = 592.669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57200" y="3657600"/>
            <a:ext cx="8229600" cy="265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eaLnBrk="1" hangingPunct="1"/>
            <a:r>
              <a:rPr lang="en-US" sz="2800">
                <a:latin typeface="Times New Roman" pitchFamily="18" charset="0"/>
              </a:rPr>
              <a:t>Prediction values are meaningful only for </a:t>
            </a:r>
            <a:r>
              <a:rPr lang="en-US" sz="2800" i="1">
                <a:latin typeface="Times New Roman" pitchFamily="18" charset="0"/>
              </a:rPr>
              <a:t>x</a:t>
            </a:r>
            <a:r>
              <a:rPr lang="en-US" sz="2800">
                <a:latin typeface="Times New Roman" pitchFamily="18" charset="0"/>
              </a:rPr>
              <a:t>-values in (or close to) the range of the data. The </a:t>
            </a:r>
            <a:r>
              <a:rPr lang="en-US" sz="2800" i="1">
                <a:latin typeface="Times New Roman" pitchFamily="18" charset="0"/>
              </a:rPr>
              <a:t>x</a:t>
            </a:r>
            <a:r>
              <a:rPr lang="en-US" sz="2800">
                <a:latin typeface="Times New Roman" pitchFamily="18" charset="0"/>
              </a:rPr>
              <a:t>-values in the original data set range from 0.9 to 4.9. So, it would</a:t>
            </a:r>
          </a:p>
          <a:p>
            <a:pPr eaLnBrk="1" hangingPunct="1"/>
            <a:r>
              <a:rPr lang="en-US" sz="2800">
                <a:latin typeface="Times New Roman" pitchFamily="18" charset="0"/>
              </a:rPr>
              <a:t>not be appropriate to use the regression line to predict</a:t>
            </a:r>
          </a:p>
          <a:p>
            <a:pPr eaLnBrk="1" hangingPunct="1"/>
            <a:r>
              <a:rPr lang="en-US" sz="2800">
                <a:latin typeface="Times New Roman" pitchFamily="18" charset="0"/>
              </a:rPr>
              <a:t>carbon dioxide emissions for gross domestic products such as $0.2 or $14.5 trillion dollars.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37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8945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6" grpId="0"/>
      <p:bldP spid="74757" grpId="0"/>
      <p:bldP spid="10" grpId="0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450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smtClean="0"/>
              <a:t>Multiple Regression Equation</a:t>
            </a:r>
          </a:p>
        </p:txBody>
      </p:sp>
      <p:sp>
        <p:nvSpPr>
          <p:cNvPr id="104451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65104"/>
          </a:xfrm>
        </p:spPr>
        <p:txBody>
          <a:bodyPr>
            <a:normAutofit/>
          </a:bodyPr>
          <a:lstStyle/>
          <a:p>
            <a:pPr>
              <a:buFont typeface="Arial" charset="0"/>
              <a:buNone/>
            </a:pPr>
            <a:r>
              <a:rPr lang="en-US" b="1" dirty="0" smtClean="0">
                <a:solidFill>
                  <a:schemeClr val="accent2"/>
                </a:solidFill>
              </a:rPr>
              <a:t>Multiple regression equation</a:t>
            </a:r>
            <a:r>
              <a:rPr lang="en-US" dirty="0" smtClean="0">
                <a:solidFill>
                  <a:schemeClr val="accent2"/>
                </a:solidFill>
              </a:rPr>
              <a:t> </a:t>
            </a:r>
          </a:p>
          <a:p>
            <a:pPr>
              <a:spcBef>
                <a:spcPct val="10000"/>
              </a:spcBef>
              <a:spcAft>
                <a:spcPct val="10000"/>
              </a:spcAft>
            </a:pPr>
            <a:r>
              <a:rPr lang="en-US" i="1" dirty="0" smtClean="0"/>
              <a:t>ŷ</a:t>
            </a:r>
            <a:r>
              <a:rPr lang="en-US" dirty="0" smtClean="0"/>
              <a:t>  = </a:t>
            </a:r>
            <a:r>
              <a:rPr lang="en-US" i="1" dirty="0" smtClean="0"/>
              <a:t>b</a:t>
            </a:r>
            <a:r>
              <a:rPr lang="en-US" dirty="0" smtClean="0"/>
              <a:t> + </a:t>
            </a:r>
            <a:r>
              <a:rPr lang="en-US" i="1" dirty="0" smtClean="0"/>
              <a:t>m</a:t>
            </a:r>
            <a:r>
              <a:rPr lang="en-US" baseline="-25000" dirty="0" smtClean="0"/>
              <a:t>1</a:t>
            </a:r>
            <a:r>
              <a:rPr lang="en-US" i="1" dirty="0" smtClean="0"/>
              <a:t>x</a:t>
            </a:r>
            <a:r>
              <a:rPr lang="en-US" baseline="-25000" dirty="0" smtClean="0"/>
              <a:t>1 </a:t>
            </a:r>
            <a:r>
              <a:rPr lang="en-US" dirty="0" smtClean="0"/>
              <a:t>+ </a:t>
            </a:r>
            <a:r>
              <a:rPr lang="en-US" i="1" dirty="0" smtClean="0"/>
              <a:t>m</a:t>
            </a:r>
            <a:r>
              <a:rPr lang="en-US" baseline="-25000" dirty="0" smtClean="0"/>
              <a:t>2</a:t>
            </a:r>
            <a:r>
              <a:rPr lang="en-US" i="1" dirty="0" smtClean="0"/>
              <a:t>x</a:t>
            </a:r>
            <a:r>
              <a:rPr lang="en-US" baseline="-25000" dirty="0" smtClean="0"/>
              <a:t>2 </a:t>
            </a:r>
            <a:r>
              <a:rPr lang="en-US" dirty="0" smtClean="0"/>
              <a:t>+ </a:t>
            </a:r>
            <a:r>
              <a:rPr lang="en-US" i="1" dirty="0" smtClean="0"/>
              <a:t>m</a:t>
            </a:r>
            <a:r>
              <a:rPr lang="en-US" baseline="-25000" dirty="0" smtClean="0"/>
              <a:t>3</a:t>
            </a:r>
            <a:r>
              <a:rPr lang="en-US" i="1" dirty="0" smtClean="0"/>
              <a:t>x</a:t>
            </a:r>
            <a:r>
              <a:rPr lang="en-US" baseline="-25000" dirty="0" smtClean="0"/>
              <a:t>3 </a:t>
            </a:r>
            <a:r>
              <a:rPr lang="en-US" dirty="0" smtClean="0"/>
              <a:t>+ … + </a:t>
            </a:r>
            <a:r>
              <a:rPr lang="en-US" i="1" dirty="0" err="1" smtClean="0"/>
              <a:t>m</a:t>
            </a:r>
            <a:r>
              <a:rPr lang="en-US" i="1" baseline="-25000" dirty="0" err="1" smtClean="0"/>
              <a:t>k</a:t>
            </a:r>
            <a:r>
              <a:rPr lang="en-US" i="1" dirty="0" err="1" smtClean="0"/>
              <a:t>x</a:t>
            </a:r>
            <a:r>
              <a:rPr lang="en-US" i="1" baseline="-25000" dirty="0" err="1" smtClean="0"/>
              <a:t>k</a:t>
            </a:r>
            <a:endParaRPr lang="en-US" i="1" baseline="-25000" dirty="0" smtClean="0"/>
          </a:p>
          <a:p>
            <a:pPr>
              <a:spcBef>
                <a:spcPct val="10000"/>
              </a:spcBef>
              <a:spcAft>
                <a:spcPct val="10000"/>
              </a:spcAft>
            </a:pPr>
            <a:endParaRPr lang="en-US" i="1" baseline="-25000" dirty="0" smtClean="0"/>
          </a:p>
          <a:p>
            <a:pPr lvl="1">
              <a:spcBef>
                <a:spcPct val="10000"/>
              </a:spcBef>
              <a:spcAft>
                <a:spcPct val="10000"/>
              </a:spcAft>
            </a:pPr>
            <a:r>
              <a:rPr lang="en-US" dirty="0" smtClean="0"/>
              <a:t> </a:t>
            </a:r>
            <a:r>
              <a:rPr lang="en-US" i="1" dirty="0" smtClean="0"/>
              <a:t>x</a:t>
            </a:r>
            <a:r>
              <a:rPr lang="en-US" baseline="-25000" dirty="0" smtClean="0"/>
              <a:t>1</a:t>
            </a:r>
            <a:r>
              <a:rPr lang="en-US" dirty="0" smtClean="0"/>
              <a:t>, </a:t>
            </a:r>
            <a:r>
              <a:rPr lang="en-US" i="1" dirty="0" smtClean="0"/>
              <a:t>x</a:t>
            </a:r>
            <a:r>
              <a:rPr lang="en-US" baseline="-25000" dirty="0" smtClean="0"/>
              <a:t>2</a:t>
            </a:r>
            <a:r>
              <a:rPr lang="en-US" dirty="0" smtClean="0"/>
              <a:t>, </a:t>
            </a:r>
            <a:r>
              <a:rPr lang="en-US" i="1" dirty="0" smtClean="0"/>
              <a:t>x</a:t>
            </a:r>
            <a:r>
              <a:rPr lang="en-US" baseline="-25000" dirty="0" smtClean="0"/>
              <a:t>3</a:t>
            </a:r>
            <a:r>
              <a:rPr lang="en-US" dirty="0" smtClean="0"/>
              <a:t>,…, </a:t>
            </a:r>
            <a:r>
              <a:rPr lang="en-US" i="1" dirty="0" err="1" smtClean="0"/>
              <a:t>x</a:t>
            </a:r>
            <a:r>
              <a:rPr lang="en-US" i="1" baseline="-25000" dirty="0" err="1" smtClean="0"/>
              <a:t>k</a:t>
            </a:r>
            <a:r>
              <a:rPr lang="en-US" dirty="0" smtClean="0"/>
              <a:t> are independent variables </a:t>
            </a:r>
          </a:p>
          <a:p>
            <a:pPr marL="457200" lvl="1" indent="0">
              <a:spcBef>
                <a:spcPct val="10000"/>
              </a:spcBef>
              <a:spcAft>
                <a:spcPct val="10000"/>
              </a:spcAft>
              <a:buNone/>
            </a:pPr>
            <a:r>
              <a:rPr lang="en-GB" dirty="0" smtClean="0"/>
              <a:t>	e.g. HH size, income, age, …</a:t>
            </a:r>
            <a:endParaRPr lang="en-US" dirty="0" smtClean="0"/>
          </a:p>
          <a:p>
            <a:pPr lvl="1">
              <a:spcBef>
                <a:spcPct val="10000"/>
              </a:spcBef>
              <a:spcAft>
                <a:spcPct val="10000"/>
              </a:spcAft>
            </a:pPr>
            <a:r>
              <a:rPr lang="en-US" i="1" dirty="0"/>
              <a:t>m</a:t>
            </a:r>
            <a:r>
              <a:rPr lang="en-US" baseline="-25000" dirty="0" smtClean="0"/>
              <a:t>1,</a:t>
            </a:r>
            <a:r>
              <a:rPr lang="en-US" i="1" dirty="0"/>
              <a:t> </a:t>
            </a:r>
            <a:r>
              <a:rPr lang="en-US" i="1" dirty="0" smtClean="0"/>
              <a:t>m</a:t>
            </a:r>
            <a:r>
              <a:rPr lang="en-US" baseline="-25000" dirty="0" smtClean="0"/>
              <a:t>2,</a:t>
            </a:r>
            <a:r>
              <a:rPr lang="en-US" i="1" dirty="0"/>
              <a:t> </a:t>
            </a:r>
            <a:r>
              <a:rPr lang="en-US" i="1" dirty="0" smtClean="0"/>
              <a:t>m</a:t>
            </a:r>
            <a:r>
              <a:rPr lang="en-US" baseline="-25000" dirty="0" smtClean="0"/>
              <a:t>3</a:t>
            </a:r>
            <a:r>
              <a:rPr lang="en-US" dirty="0" smtClean="0"/>
              <a:t>,…,</a:t>
            </a:r>
            <a:r>
              <a:rPr lang="en-US" i="1" dirty="0" smtClean="0"/>
              <a:t> </a:t>
            </a:r>
            <a:r>
              <a:rPr lang="en-US" i="1" dirty="0" err="1" smtClean="0"/>
              <a:t>m</a:t>
            </a:r>
            <a:r>
              <a:rPr lang="en-US" i="1" baseline="-25000" dirty="0" err="1" smtClean="0"/>
              <a:t>k</a:t>
            </a:r>
            <a:r>
              <a:rPr lang="en-US" i="1" baseline="-25000" dirty="0" smtClean="0"/>
              <a:t> </a:t>
            </a:r>
            <a:r>
              <a:rPr lang="en-US" dirty="0"/>
              <a:t>are </a:t>
            </a:r>
            <a:r>
              <a:rPr lang="en-US" dirty="0" smtClean="0"/>
              <a:t>coefficients (weightage) </a:t>
            </a:r>
          </a:p>
          <a:p>
            <a:pPr lvl="1">
              <a:spcBef>
                <a:spcPct val="10000"/>
              </a:spcBef>
              <a:spcAft>
                <a:spcPct val="10000"/>
              </a:spcAft>
            </a:pPr>
            <a:r>
              <a:rPr lang="en-US" i="1" dirty="0" smtClean="0"/>
              <a:t>y</a:t>
            </a:r>
            <a:r>
              <a:rPr lang="en-US" dirty="0" smtClean="0"/>
              <a:t> is the dependent variable </a:t>
            </a:r>
          </a:p>
          <a:p>
            <a:pPr marL="914400" lvl="2" indent="0">
              <a:spcBef>
                <a:spcPct val="10000"/>
              </a:spcBef>
              <a:spcAft>
                <a:spcPct val="10000"/>
              </a:spcAft>
              <a:buNone/>
            </a:pPr>
            <a:r>
              <a:rPr lang="en-US" sz="2400" dirty="0" smtClean="0"/>
              <a:t>e.g. number of cars owned</a:t>
            </a:r>
          </a:p>
          <a:p>
            <a:pPr lvl="1">
              <a:spcBef>
                <a:spcPct val="10000"/>
              </a:spcBef>
              <a:spcAft>
                <a:spcPct val="10000"/>
              </a:spcAft>
            </a:pPr>
            <a:r>
              <a:rPr lang="en-US" i="1" dirty="0"/>
              <a:t>b</a:t>
            </a:r>
            <a:r>
              <a:rPr lang="en-US" dirty="0"/>
              <a:t> is the </a:t>
            </a:r>
            <a:r>
              <a:rPr lang="en-US" i="1" dirty="0"/>
              <a:t>y</a:t>
            </a:r>
            <a:r>
              <a:rPr lang="en-US" dirty="0"/>
              <a:t>-intercept</a:t>
            </a:r>
          </a:p>
          <a:p>
            <a:pPr>
              <a:spcBef>
                <a:spcPct val="10000"/>
              </a:spcBef>
              <a:spcAft>
                <a:spcPct val="10000"/>
              </a:spcAft>
            </a:pPr>
            <a:endParaRPr lang="en-US" dirty="0" smtClean="0"/>
          </a:p>
          <a:p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38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150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Regression in Excel</a:t>
            </a:r>
            <a:endParaRPr lang="en-US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2000250" cy="441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89809" y="1360934"/>
            <a:ext cx="3838575" cy="1924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442617"/>
            <a:ext cx="3816424" cy="33774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ight Arrow 3"/>
          <p:cNvSpPr/>
          <p:nvPr/>
        </p:nvSpPr>
        <p:spPr>
          <a:xfrm>
            <a:off x="3146308" y="2800352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U-Turn Arrow 4"/>
          <p:cNvSpPr/>
          <p:nvPr/>
        </p:nvSpPr>
        <p:spPr>
          <a:xfrm rot="5400000">
            <a:off x="8095820" y="2977528"/>
            <a:ext cx="886968" cy="877824"/>
          </a:xfrm>
          <a:prstGeom prst="utur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39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74499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>
                <a:ea typeface="ＭＳ Ｐゴシック" panose="020B0600070205080204" pitchFamily="34" charset="-128"/>
              </a:rPr>
              <a:t>Confidence Interval</a:t>
            </a:r>
          </a:p>
        </p:txBody>
      </p:sp>
      <p:sp>
        <p:nvSpPr>
          <p:cNvPr id="68611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l-GR" altLang="en-US" i="1" dirty="0" smtClean="0"/>
              <a:t>μ</a:t>
            </a:r>
            <a:r>
              <a:rPr lang="en-US" altLang="en-US" dirty="0" smtClean="0"/>
              <a:t> is a fixed number. It is either in the confidence interval or not.</a:t>
            </a:r>
          </a:p>
          <a:p>
            <a:r>
              <a:rPr lang="en-US" altLang="en-US" dirty="0" smtClean="0"/>
              <a:t>If a large number of samples is collected and a confidence interval is created for each sample, approximately 90% of these intervals will contain </a:t>
            </a:r>
            <a:r>
              <a:rPr lang="el-GR" altLang="en-US" i="1" dirty="0" smtClean="0"/>
              <a:t>μ</a:t>
            </a:r>
            <a:r>
              <a:rPr lang="en-US" altLang="en-US" dirty="0" smtClean="0"/>
              <a:t>.</a:t>
            </a:r>
          </a:p>
        </p:txBody>
      </p:sp>
      <p:sp>
        <p:nvSpPr>
          <p:cNvPr id="44036" name="Slide Number Placeholder 3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C11574D0-410A-40DA-AED0-ED80E7D1B18E}" type="slidenum">
              <a:rPr lang="en-US" altLang="en-US">
                <a:solidFill>
                  <a:schemeClr val="tx2"/>
                </a:solidFill>
                <a:latin typeface="Times New Roman" panose="02020603050405020304" pitchFamily="18" charset="0"/>
              </a:rPr>
              <a:pPr eaLnBrk="1" hangingPunct="1"/>
              <a:t>4</a:t>
            </a:fld>
            <a:endParaRPr lang="en-US" altLang="en-US">
              <a:solidFill>
                <a:schemeClr val="tx2"/>
              </a:solidFill>
              <a:latin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06612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6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8611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68760"/>
            <a:ext cx="8640960" cy="49249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Rounded Rectangular Callout 15"/>
          <p:cNvSpPr/>
          <p:nvPr/>
        </p:nvSpPr>
        <p:spPr>
          <a:xfrm>
            <a:off x="6376804" y="476672"/>
            <a:ext cx="2548639" cy="3078346"/>
          </a:xfrm>
          <a:prstGeom prst="wedgeRoundRectCallout">
            <a:avLst>
              <a:gd name="adj1" fmla="val -74599"/>
              <a:gd name="adj2" fmla="val 121750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Regression</a:t>
            </a: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979712" y="2636912"/>
            <a:ext cx="1296144" cy="216024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ounded Rectangle 6"/>
          <p:cNvSpPr/>
          <p:nvPr/>
        </p:nvSpPr>
        <p:spPr>
          <a:xfrm>
            <a:off x="4788024" y="5733256"/>
            <a:ext cx="936104" cy="288032"/>
          </a:xfrm>
          <a:prstGeom prst="round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ed Rectangular Callout 4"/>
          <p:cNvSpPr/>
          <p:nvPr/>
        </p:nvSpPr>
        <p:spPr>
          <a:xfrm>
            <a:off x="190082" y="6381328"/>
            <a:ext cx="3229790" cy="432048"/>
          </a:xfrm>
          <a:prstGeom prst="wedgeRoundRectCallout">
            <a:avLst>
              <a:gd name="adj1" fmla="val 19095"/>
              <a:gd name="adj2" fmla="val -155447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89185" y="6413266"/>
            <a:ext cx="327711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 smtClean="0"/>
              <a:t>Fitted </a:t>
            </a:r>
            <a:r>
              <a:rPr lang="en-US" sz="2000" b="1" dirty="0"/>
              <a:t>line is:     y = 0.8 + 0.4 x</a:t>
            </a:r>
          </a:p>
        </p:txBody>
      </p:sp>
      <p:sp>
        <p:nvSpPr>
          <p:cNvPr id="10" name="Rectangle 9"/>
          <p:cNvSpPr/>
          <p:nvPr/>
        </p:nvSpPr>
        <p:spPr>
          <a:xfrm>
            <a:off x="3707904" y="5962054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b="1" dirty="0">
                <a:solidFill>
                  <a:srgbClr val="002060"/>
                </a:solidFill>
              </a:rPr>
              <a:t>Suppose HH SIZE = 4, </a:t>
            </a:r>
          </a:p>
          <a:p>
            <a:pPr lvl="1"/>
            <a:r>
              <a:rPr lang="en-US" b="1" dirty="0">
                <a:solidFill>
                  <a:srgbClr val="002060"/>
                </a:solidFill>
              </a:rPr>
              <a:t>Then the number of cars owned </a:t>
            </a:r>
            <a:endParaRPr lang="en-US" b="1" dirty="0" smtClean="0">
              <a:solidFill>
                <a:srgbClr val="002060"/>
              </a:solidFill>
            </a:endParaRPr>
          </a:p>
          <a:p>
            <a:pPr lvl="1"/>
            <a:r>
              <a:rPr lang="en-US" b="1" dirty="0" smtClean="0">
                <a:solidFill>
                  <a:srgbClr val="002060"/>
                </a:solidFill>
              </a:rPr>
              <a:t>= </a:t>
            </a:r>
            <a:r>
              <a:rPr lang="en-US" b="1" dirty="0">
                <a:solidFill>
                  <a:srgbClr val="002060"/>
                </a:solidFill>
              </a:rPr>
              <a:t>0.8 + 0.4 (4) = 2.4 </a:t>
            </a:r>
          </a:p>
        </p:txBody>
      </p:sp>
      <p:sp>
        <p:nvSpPr>
          <p:cNvPr id="13" name="Rounded Rectangular Callout 12"/>
          <p:cNvSpPr/>
          <p:nvPr/>
        </p:nvSpPr>
        <p:spPr>
          <a:xfrm>
            <a:off x="3945311" y="1749296"/>
            <a:ext cx="2354881" cy="1631216"/>
          </a:xfrm>
          <a:prstGeom prst="wedgeRoundRectCallout">
            <a:avLst>
              <a:gd name="adj1" fmla="val -78542"/>
              <a:gd name="adj2" fmla="val 12762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106044" y="1772384"/>
            <a:ext cx="2075532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Means HH size accounts for 75% of the variation in number of cars owned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6483253" y="548680"/>
            <a:ext cx="2481235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</a:rPr>
              <a:t>P-value means the </a:t>
            </a:r>
            <a:r>
              <a:rPr lang="en-US" sz="2000" b="1" dirty="0">
                <a:solidFill>
                  <a:srgbClr val="FF0000"/>
                </a:solidFill>
              </a:rPr>
              <a:t>chance that the relationship between the </a:t>
            </a:r>
            <a:r>
              <a:rPr lang="en-US" sz="2000" b="1" dirty="0" smtClean="0">
                <a:solidFill>
                  <a:srgbClr val="FF0000"/>
                </a:solidFill>
              </a:rPr>
              <a:t>HH SIZE and </a:t>
            </a:r>
            <a:r>
              <a:rPr lang="en-US" sz="2000" b="1" dirty="0">
                <a:solidFill>
                  <a:srgbClr val="FF0000"/>
                </a:solidFill>
              </a:rPr>
              <a:t>the </a:t>
            </a:r>
            <a:r>
              <a:rPr lang="en-US" sz="2000" b="1" dirty="0" smtClean="0">
                <a:solidFill>
                  <a:srgbClr val="FF0000"/>
                </a:solidFill>
              </a:rPr>
              <a:t>no of cars owned doesn't exist</a:t>
            </a:r>
            <a:r>
              <a:rPr lang="en-US" sz="2000" b="1" dirty="0">
                <a:solidFill>
                  <a:srgbClr val="FF0000"/>
                </a:solidFill>
              </a:rPr>
              <a:t>. 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endParaRPr lang="en-US" sz="2000" b="1" dirty="0">
              <a:solidFill>
                <a:srgbClr val="FF0000"/>
              </a:solidFill>
            </a:endParaRPr>
          </a:p>
          <a:p>
            <a:r>
              <a:rPr lang="en-GB" sz="2000" b="1" dirty="0" smtClean="0">
                <a:solidFill>
                  <a:srgbClr val="FF0000"/>
                </a:solidFill>
              </a:rPr>
              <a:t>=&gt; Lower the better, &lt; 5% is considered good. Or 0.05</a:t>
            </a:r>
            <a:endParaRPr lang="en-US" sz="2000" b="1" dirty="0">
              <a:solidFill>
                <a:srgbClr val="FF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40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0168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solidFill>
                  <a:srgbClr val="83BB35"/>
                </a:solidFill>
              </a:rPr>
              <a:t>Example: Using Technology to Find a Regression Equation</a:t>
            </a:r>
          </a:p>
        </p:txBody>
      </p:sp>
      <p:sp>
        <p:nvSpPr>
          <p:cNvPr id="70659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4525963"/>
          </a:xfrm>
        </p:spPr>
        <p:txBody>
          <a:bodyPr/>
          <a:lstStyle/>
          <a:p>
            <a:pPr marL="0" indent="0">
              <a:buFont typeface="Arial" charset="0"/>
              <a:buNone/>
            </a:pPr>
            <a:r>
              <a:rPr lang="en-US" smtClean="0"/>
              <a:t>Use a technology tool to find the equation of the regression line for the Old Faithful data.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715000" y="1676400"/>
          <a:ext cx="2997200" cy="4348169"/>
        </p:xfrm>
        <a:graphic>
          <a:graphicData uri="http://schemas.openxmlformats.org/drawingml/2006/table">
            <a:tbl>
              <a:tblPr/>
              <a:tblGrid>
                <a:gridCol w="86518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032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551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032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488950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Duration</a:t>
                      </a:r>
                      <a:b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</a:b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x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Time,</a:t>
                      </a:r>
                      <a:b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</a:b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y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Duration</a:t>
                      </a:r>
                      <a:b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</a:b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x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Time,</a:t>
                      </a:r>
                      <a:b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</a:br>
                      <a:r>
                        <a:rPr kumimoji="0" lang="en-US" sz="1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y</a:t>
                      </a:r>
                      <a:endParaRPr kumimoji="0" lang="en-US" sz="1400" b="0" i="0" u="none" strike="noStrike" cap="none" normalizeH="0" baseline="0" smtClean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Times New Roman" pitchFamily="18" charset="0"/>
                        <a:ea typeface="ＭＳ Ｐゴシック" charset="-128"/>
                        <a:cs typeface="Times New Roman" pitchFamily="18" charset="0"/>
                      </a:endParaRP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1.8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56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3.78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79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1.82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58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3.83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85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1.9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62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3.88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80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1.93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56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4.1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89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1.98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57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4.27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90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2.05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57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4.3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89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2.13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60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4.43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89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2.3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57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4.47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86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2.37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61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4.53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89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2.82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73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4.55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86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3.13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76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4.6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92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3.27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77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4.63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91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2"/>
                  </a:ext>
                </a:extLst>
              </a:tr>
              <a:tr h="296863"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3.65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77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ea typeface="ＭＳ Ｐゴシック" charset="-128"/>
                          <a:cs typeface="Times New Roman" pitchFamily="18" charset="0"/>
                        </a:rPr>
                        <a:t> </a:t>
                      </a:r>
                    </a:p>
                  </a:txBody>
                  <a:tcPr marL="9525" marR="9525" marT="9525" marB="0" anchor="b" horzOverflow="overflow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3"/>
                  </a:ext>
                </a:extLst>
              </a:tr>
            </a:tbl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41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4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mtClean="0">
                <a:solidFill>
                  <a:srgbClr val="83BB35"/>
                </a:solidFill>
              </a:rPr>
              <a:t>Solution: Using Technology to Find a Regression Equation</a:t>
            </a:r>
          </a:p>
        </p:txBody>
      </p:sp>
      <p:pic>
        <p:nvPicPr>
          <p:cNvPr id="7168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905000"/>
            <a:ext cx="41275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685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6800" y="1752600"/>
            <a:ext cx="3773488" cy="182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686" name="Group 9"/>
          <p:cNvGrpSpPr>
            <a:grpSpLocks/>
          </p:cNvGrpSpPr>
          <p:nvPr/>
        </p:nvGrpSpPr>
        <p:grpSpPr bwMode="auto">
          <a:xfrm>
            <a:off x="685800" y="4114800"/>
            <a:ext cx="2362200" cy="1981200"/>
            <a:chOff x="914400" y="4267200"/>
            <a:chExt cx="1851581" cy="1522429"/>
          </a:xfrm>
        </p:grpSpPr>
        <p:pic>
          <p:nvPicPr>
            <p:cNvPr id="71695" name="Picture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4267200"/>
              <a:ext cx="1058025" cy="31908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1696" name="Picture 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37181" y="4570429"/>
              <a:ext cx="1828800" cy="1219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" name="Group 17"/>
          <p:cNvGrpSpPr>
            <a:grpSpLocks/>
          </p:cNvGrpSpPr>
          <p:nvPr/>
        </p:nvGrpSpPr>
        <p:grpSpPr bwMode="auto">
          <a:xfrm>
            <a:off x="5029200" y="4495800"/>
            <a:ext cx="3032125" cy="2057400"/>
            <a:chOff x="5029200" y="4495800"/>
            <a:chExt cx="3032125" cy="2057400"/>
          </a:xfrm>
        </p:grpSpPr>
        <p:pic>
          <p:nvPicPr>
            <p:cNvPr id="71690" name="Picture 5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86400" y="4648200"/>
              <a:ext cx="2400300" cy="1600200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2" name="TextBox 11"/>
            <p:cNvSpPr txBox="1"/>
            <p:nvPr/>
          </p:nvSpPr>
          <p:spPr>
            <a:xfrm>
              <a:off x="7756525" y="6215063"/>
              <a:ext cx="304800" cy="3381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600" dirty="0">
                  <a:latin typeface="+mn-lt"/>
                  <a:ea typeface="+mn-ea"/>
                </a:rPr>
                <a:t>5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105400" y="6062663"/>
              <a:ext cx="609600" cy="3381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600" dirty="0">
                  <a:latin typeface="+mn-lt"/>
                  <a:ea typeface="+mn-ea"/>
                </a:rPr>
                <a:t>50</a:t>
              </a: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5029200" y="4495800"/>
              <a:ext cx="609600" cy="338138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600" dirty="0">
                  <a:latin typeface="+mn-lt"/>
                  <a:ea typeface="+mn-ea"/>
                </a:rPr>
                <a:t>100</a:t>
              </a: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5334000" y="6215063"/>
              <a:ext cx="304800" cy="338137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>
                <a:defRPr/>
              </a:pPr>
              <a:r>
                <a:rPr lang="en-US" sz="1600" dirty="0">
                  <a:latin typeface="+mn-lt"/>
                  <a:ea typeface="+mn-ea"/>
                </a:rPr>
                <a:t>1</a:t>
              </a:r>
            </a:p>
          </p:txBody>
        </p:sp>
      </p:grpSp>
      <p:graphicFrame>
        <p:nvGraphicFramePr>
          <p:cNvPr id="17" name="Object 2"/>
          <p:cNvGraphicFramePr>
            <a:graphicFrameLocks noChangeAspect="1"/>
          </p:cNvGraphicFramePr>
          <p:nvPr/>
        </p:nvGraphicFramePr>
        <p:xfrm>
          <a:off x="5334000" y="4032250"/>
          <a:ext cx="2997200" cy="406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Equation" r:id="rId8" imgW="2997000" imgH="406080" progId="Equation.DSMT4">
                  <p:embed/>
                </p:oleObj>
              </mc:Choice>
              <mc:Fallback>
                <p:oleObj name="Equation" r:id="rId8" imgW="2997000" imgH="40608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334000" y="4032250"/>
                        <a:ext cx="2997200" cy="4064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42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2715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Dummy Variables in </a:t>
            </a:r>
            <a:br>
              <a:rPr lang="en-GB" dirty="0" smtClean="0"/>
            </a:br>
            <a:r>
              <a:rPr lang="en-GB" dirty="0" smtClean="0"/>
              <a:t>Regression Analysis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A Dummy variable is created to represent a categorical variable with 2 or more distinct categories or levels e.g. gender, nationality, seasonality.</a:t>
            </a:r>
          </a:p>
          <a:p>
            <a:endParaRPr lang="en-GB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43</a:t>
            </a:fld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19400" y="3790318"/>
            <a:ext cx="3279825" cy="25660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3763196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Example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0" indent="0">
              <a:buNone/>
            </a:pPr>
            <a:endParaRPr lang="en-US" b="1" dirty="0" smtClean="0"/>
          </a:p>
          <a:p>
            <a:pPr marL="0" indent="0">
              <a:buNone/>
            </a:pPr>
            <a:r>
              <a:rPr lang="en-US" b="1" dirty="0" smtClean="0"/>
              <a:t>Wage </a:t>
            </a:r>
            <a:r>
              <a:rPr lang="en-US" b="1" dirty="0"/>
              <a:t>= α</a:t>
            </a:r>
            <a:r>
              <a:rPr lang="en-US" b="1" baseline="-25000" dirty="0"/>
              <a:t>0</a:t>
            </a:r>
            <a:r>
              <a:rPr lang="en-US" b="1" dirty="0"/>
              <a:t> + δ</a:t>
            </a:r>
            <a:r>
              <a:rPr lang="en-US" b="1" baseline="-25000" dirty="0"/>
              <a:t>0</a:t>
            </a:r>
            <a:r>
              <a:rPr lang="en-US" b="1" dirty="0"/>
              <a:t>female + α</a:t>
            </a:r>
            <a:r>
              <a:rPr lang="en-US" b="1" baseline="-25000" dirty="0"/>
              <a:t>1</a:t>
            </a:r>
            <a:r>
              <a:rPr lang="en-US" b="1" dirty="0"/>
              <a:t>education + </a:t>
            </a:r>
            <a:r>
              <a:rPr lang="en-US" b="1" dirty="0" smtClean="0"/>
              <a:t>U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In </a:t>
            </a:r>
            <a:r>
              <a:rPr lang="en-US" dirty="0"/>
              <a:t>the model, </a:t>
            </a:r>
            <a:r>
              <a:rPr lang="en-US" i="1" dirty="0"/>
              <a:t>female</a:t>
            </a:r>
            <a:r>
              <a:rPr lang="en-US" dirty="0"/>
              <a:t> = 1 when the person is a female and </a:t>
            </a:r>
            <a:r>
              <a:rPr lang="en-US" i="1" dirty="0"/>
              <a:t>female</a:t>
            </a:r>
            <a:r>
              <a:rPr lang="en-US" dirty="0"/>
              <a:t> = 0 when the person is male.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δ</a:t>
            </a:r>
            <a:r>
              <a:rPr lang="en-US" baseline="-25000" dirty="0" smtClean="0"/>
              <a:t>0</a:t>
            </a:r>
            <a:r>
              <a:rPr lang="en-US" dirty="0"/>
              <a:t> can be interpreted </a:t>
            </a:r>
            <a:r>
              <a:rPr lang="en-US" dirty="0" smtClean="0"/>
              <a:t>as </a:t>
            </a:r>
            <a:r>
              <a:rPr lang="en-US" dirty="0"/>
              <a:t>the difference in wages between females and males, keeping education and the </a:t>
            </a:r>
            <a:r>
              <a:rPr lang="en-US" dirty="0">
                <a:hlinkClick r:id="rId2" tooltip="Errors and residuals in statistics"/>
              </a:rPr>
              <a:t>error term</a:t>
            </a:r>
            <a:r>
              <a:rPr lang="en-US" dirty="0"/>
              <a:t> 'U' constant. </a:t>
            </a: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Thus</a:t>
            </a:r>
            <a:r>
              <a:rPr lang="en-US" dirty="0"/>
              <a:t>, δ</a:t>
            </a:r>
            <a:r>
              <a:rPr lang="en-US" baseline="-25000" dirty="0"/>
              <a:t>0</a:t>
            </a:r>
            <a:r>
              <a:rPr lang="en-US" dirty="0"/>
              <a:t> helps to determine whether there is a discrimination in wages between males and females. On the other hand, if δ</a:t>
            </a:r>
            <a:r>
              <a:rPr lang="en-US" baseline="-25000" dirty="0"/>
              <a:t>0</a:t>
            </a:r>
            <a:r>
              <a:rPr lang="en-US" dirty="0"/>
              <a:t>&gt;0 (positive coefficient), then women earn a higher wage than men (keeping other factors constant).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44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829241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45</a:t>
            </a:fld>
            <a:endParaRPr lang="en-US"/>
          </a:p>
        </p:txBody>
      </p:sp>
      <p:pic>
        <p:nvPicPr>
          <p:cNvPr id="16386" name="Picture 2" descr="https://upload.wikimedia.org/wikipedia/commons/7/74/Graph_showing_Wage_%3D_%CE%B10_%2B_%CE%B40female_%2B_%CE%B11education_%2B_U%2C_%CE%B40_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90990" y="846138"/>
            <a:ext cx="6362019" cy="5021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2814224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Proxy Variables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/>
              <a:t>In </a:t>
            </a:r>
            <a:r>
              <a:rPr lang="en-SG" dirty="0">
                <a:hlinkClick r:id="rId2" tooltip="Statistics"/>
              </a:rPr>
              <a:t>statistics</a:t>
            </a:r>
            <a:r>
              <a:rPr lang="en-SG" dirty="0"/>
              <a:t>, a </a:t>
            </a:r>
            <a:r>
              <a:rPr lang="en-SG" b="1" dirty="0"/>
              <a:t>proxy</a:t>
            </a:r>
            <a:r>
              <a:rPr lang="en-SG" dirty="0"/>
              <a:t> or </a:t>
            </a:r>
            <a:r>
              <a:rPr lang="en-SG" b="1" dirty="0"/>
              <a:t>proxy variable</a:t>
            </a:r>
            <a:r>
              <a:rPr lang="en-SG" dirty="0"/>
              <a:t> is a </a:t>
            </a:r>
            <a:r>
              <a:rPr lang="en-SG" dirty="0">
                <a:hlinkClick r:id="rId3" tooltip="Variable (mathematics)"/>
              </a:rPr>
              <a:t>variable</a:t>
            </a:r>
            <a:r>
              <a:rPr lang="en-SG" dirty="0"/>
              <a:t> that is not in itself directly relevant, but that serves in place of an unobservable or immeasurable </a:t>
            </a:r>
            <a:r>
              <a:rPr lang="en-SG" dirty="0" smtClean="0"/>
              <a:t>variable.</a:t>
            </a:r>
            <a:r>
              <a:rPr lang="en-SG" dirty="0"/>
              <a:t> In order for a variable to be a good proxy, it must have a close </a:t>
            </a:r>
            <a:r>
              <a:rPr lang="en-SG" dirty="0">
                <a:hlinkClick r:id="rId4" tooltip="Correlation"/>
              </a:rPr>
              <a:t>correlation</a:t>
            </a:r>
            <a:r>
              <a:rPr lang="en-SG" dirty="0"/>
              <a:t>, not necessarily linear, with the variable of interest. This correlation might be either positive or negative.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46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1995783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SG" dirty="0" smtClean="0"/>
              <a:t>Proxy Variables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SG" dirty="0"/>
              <a:t>In </a:t>
            </a:r>
            <a:r>
              <a:rPr lang="en-SG" dirty="0">
                <a:hlinkClick r:id="rId2" tooltip="Social science"/>
              </a:rPr>
              <a:t>social sciences</a:t>
            </a:r>
            <a:r>
              <a:rPr lang="en-SG" dirty="0"/>
              <a:t>, proxy measurements are often required to stand in for variables that cannot be directly measured. Per-capita </a:t>
            </a:r>
            <a:r>
              <a:rPr lang="en-SG" dirty="0">
                <a:hlinkClick r:id="rId3" tooltip="GDP"/>
              </a:rPr>
              <a:t>GDP</a:t>
            </a:r>
            <a:r>
              <a:rPr lang="en-SG" dirty="0"/>
              <a:t> is often used as a proxy for measures of </a:t>
            </a:r>
            <a:r>
              <a:rPr lang="en-SG" dirty="0">
                <a:hlinkClick r:id="rId4" tooltip="Standard of living"/>
              </a:rPr>
              <a:t>standard of living</a:t>
            </a:r>
            <a:r>
              <a:rPr lang="en-SG" dirty="0"/>
              <a:t> or </a:t>
            </a:r>
            <a:r>
              <a:rPr lang="en-SG" dirty="0">
                <a:hlinkClick r:id="rId5" tooltip="Quality of life"/>
              </a:rPr>
              <a:t>quality of life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47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257890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Additional Notes on Regression</a:t>
            </a:r>
          </a:p>
        </p:txBody>
      </p:sp>
      <p:sp>
        <p:nvSpPr>
          <p:cNvPr id="86019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77500" lnSpcReduction="20000"/>
          </a:bodyPr>
          <a:lstStyle/>
          <a:p>
            <a:r>
              <a:rPr lang="en-US" dirty="0" smtClean="0"/>
              <a:t>How to select data?</a:t>
            </a:r>
          </a:p>
          <a:p>
            <a:pPr lvl="1"/>
            <a:r>
              <a:rPr lang="en-US" dirty="0" smtClean="0"/>
              <a:t>Identify variables which are correlated with dependent variable.</a:t>
            </a:r>
          </a:p>
          <a:p>
            <a:pPr lvl="2"/>
            <a:r>
              <a:rPr lang="en-GB" dirty="0" smtClean="0"/>
              <a:t>E.g. height and weight, income and number of hours worked, diet and sickness.</a:t>
            </a:r>
            <a:endParaRPr lang="en-US" dirty="0" smtClean="0"/>
          </a:p>
          <a:p>
            <a:r>
              <a:rPr lang="en-US" dirty="0" smtClean="0"/>
              <a:t>In many instances, a better prediction can be found for a dependent variable by using more than one independent variable. </a:t>
            </a:r>
          </a:p>
          <a:p>
            <a:pPr lvl="1"/>
            <a:r>
              <a:rPr lang="en-GB" dirty="0" smtClean="0"/>
              <a:t>E.g. income is determined by many factors so increasing more relevant variables into the regression model improves prediction</a:t>
            </a:r>
          </a:p>
          <a:p>
            <a:r>
              <a:rPr lang="en-GB" dirty="0" smtClean="0"/>
              <a:t>Effects of outlier on regression results</a:t>
            </a:r>
          </a:p>
          <a:p>
            <a:pPr lvl="1"/>
            <a:r>
              <a:rPr lang="en-GB" dirty="0" smtClean="0"/>
              <a:t>Negligible for large datasets and percentage of outlier is small.</a:t>
            </a:r>
          </a:p>
          <a:p>
            <a:pPr lvl="1"/>
            <a:r>
              <a:rPr lang="en-GB" dirty="0" smtClean="0"/>
              <a:t>Simple outlier removal procedure</a:t>
            </a:r>
          </a:p>
          <a:p>
            <a:pPr lvl="1"/>
            <a:r>
              <a:rPr lang="en-GB" dirty="0" smtClean="0"/>
              <a:t>Apply robust regression model</a:t>
            </a:r>
          </a:p>
          <a:p>
            <a:pPr lvl="1"/>
            <a:r>
              <a:rPr lang="en-GB" dirty="0"/>
              <a:t>To check if results are robust, try out on different datasets.</a:t>
            </a:r>
          </a:p>
          <a:p>
            <a:pPr marL="457200" lvl="1" indent="0">
              <a:buNone/>
            </a:pPr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48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19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Additional Notes on Regression</a:t>
            </a:r>
          </a:p>
        </p:txBody>
      </p:sp>
      <p:sp>
        <p:nvSpPr>
          <p:cNvPr id="86019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en-GB" dirty="0" err="1" smtClean="0"/>
              <a:t>Multicollinearity</a:t>
            </a:r>
            <a:endParaRPr lang="en-GB" dirty="0" smtClean="0"/>
          </a:p>
          <a:p>
            <a:pPr lvl="1"/>
            <a:r>
              <a:rPr lang="en-GB" dirty="0" smtClean="0"/>
              <a:t> a </a:t>
            </a:r>
            <a:r>
              <a:rPr lang="en-GB" dirty="0"/>
              <a:t>statistical phenomenon in which two or more predictor variables in a multiple regression model are highly </a:t>
            </a:r>
            <a:r>
              <a:rPr lang="en-GB" dirty="0" smtClean="0"/>
              <a:t>correlated</a:t>
            </a:r>
          </a:p>
          <a:p>
            <a:pPr lvl="1"/>
            <a:r>
              <a:rPr lang="en-US" dirty="0" smtClean="0"/>
              <a:t>In </a:t>
            </a:r>
            <a:r>
              <a:rPr lang="en-US" dirty="0"/>
              <a:t>this situation the </a:t>
            </a:r>
            <a:r>
              <a:rPr lang="en-US" dirty="0">
                <a:hlinkClick r:id="rId3" action="ppaction://hlinkfile" tooltip="Regression coefficient"/>
              </a:rPr>
              <a:t>coefficient estimates</a:t>
            </a:r>
            <a:r>
              <a:rPr lang="en-US" dirty="0"/>
              <a:t> of the multiple regression may change erratically in response to small changes in the model or the </a:t>
            </a:r>
            <a:r>
              <a:rPr lang="en-US" dirty="0" smtClean="0"/>
              <a:t>data</a:t>
            </a:r>
          </a:p>
          <a:p>
            <a:pPr lvl="1"/>
            <a:r>
              <a:rPr lang="en-GB" dirty="0" smtClean="0"/>
              <a:t>Several possible remedies when this occur: one of which is to drop one of the variables.</a:t>
            </a:r>
            <a:endParaRPr lang="en-US" dirty="0" smtClean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49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653345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en-US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Confidence Intervals for the </a:t>
            </a:r>
            <a:br>
              <a:rPr lang="en-US" altLang="en-US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</a:br>
            <a:r>
              <a:rPr lang="en-US" altLang="en-US" dirty="0" smtClean="0">
                <a:solidFill>
                  <a:srgbClr val="0070C0"/>
                </a:solidFill>
                <a:ea typeface="ＭＳ Ｐゴシック" panose="020B0600070205080204" pitchFamily="34" charset="-128"/>
              </a:rPr>
              <a:t>Population Mean</a:t>
            </a:r>
            <a:endParaRPr lang="el-GR" altLang="en-US" dirty="0" smtClean="0">
              <a:solidFill>
                <a:srgbClr val="0070C0"/>
              </a:solidFill>
              <a:ea typeface="ＭＳ Ｐゴシック" panose="020B0600070205080204" pitchFamily="34" charset="-128"/>
            </a:endParaRPr>
          </a:p>
        </p:txBody>
      </p:sp>
      <p:sp>
        <p:nvSpPr>
          <p:cNvPr id="7172" name="Text Box 10"/>
          <p:cNvSpPr txBox="1">
            <a:spLocks noChangeArrowheads="1"/>
          </p:cNvSpPr>
          <p:nvPr/>
        </p:nvSpPr>
        <p:spPr bwMode="auto">
          <a:xfrm>
            <a:off x="365125" y="1295400"/>
            <a:ext cx="8702675" cy="1371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ckTh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prstClr val="black"/>
              </a:solidFill>
              <a:latin typeface="Times New Roman" panose="02020603050405020304" pitchFamily="18" charset="0"/>
              <a:sym typeface="Symbol" panose="05050102010706020507" pitchFamily="18" charset="2"/>
            </a:endParaRPr>
          </a:p>
        </p:txBody>
      </p:sp>
      <p:sp>
        <p:nvSpPr>
          <p:cNvPr id="7174" name="Slide Number Placeholder 5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81D45364-D7B6-4B12-A6B6-EC8414FE124D}" type="slidenum">
              <a:rPr lang="en-US" altLang="en-US">
                <a:solidFill>
                  <a:srgbClr val="004988"/>
                </a:solidFill>
                <a:latin typeface="Times New Roman" panose="02020603050405020304" pitchFamily="18" charset="0"/>
              </a:rPr>
              <a:pPr eaLnBrk="1" hangingPunct="1"/>
              <a:t>5</a:t>
            </a:fld>
            <a:endParaRPr lang="en-US" altLang="en-US">
              <a:solidFill>
                <a:srgbClr val="004988"/>
              </a:solidFill>
              <a:latin typeface="Times New Roman" panose="02020603050405020304" pitchFamily="18" charset="0"/>
            </a:endParaRPr>
          </a:p>
        </p:txBody>
      </p:sp>
      <p:cxnSp>
        <p:nvCxnSpPr>
          <p:cNvPr id="8" name="Straight Arrow Connector 7"/>
          <p:cNvCxnSpPr/>
          <p:nvPr/>
        </p:nvCxnSpPr>
        <p:spPr>
          <a:xfrm>
            <a:off x="1477963" y="3292475"/>
            <a:ext cx="5364162" cy="1588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Content Placeholder 13"/>
          <p:cNvSpPr txBox="1">
            <a:spLocks/>
          </p:cNvSpPr>
          <p:nvPr/>
        </p:nvSpPr>
        <p:spPr bwMode="auto">
          <a:xfrm>
            <a:off x="457200" y="1722438"/>
            <a:ext cx="8229600" cy="7000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imes New Roman" pitchFamily="18" charset="0"/>
                <a:ea typeface="Times New Roman" charset="0"/>
                <a:cs typeface="Times New Roman" pitchFamily="18" charset="0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Wingdings" panose="05000000000000000000" pitchFamily="2" charset="2"/>
              <a:buChar char="§"/>
              <a:defRPr sz="2800" kern="1200">
                <a:solidFill>
                  <a:schemeClr val="tx1"/>
                </a:solidFill>
                <a:latin typeface="Times New Roman" pitchFamily="18" charset="0"/>
                <a:ea typeface="Times New Roman" charset="0"/>
                <a:cs typeface="Times New Roman" pitchFamily="18" charset="0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Times New Roman" pitchFamily="18" charset="0"/>
                <a:ea typeface="Times New Roman" charset="0"/>
                <a:cs typeface="Times New Roman" pitchFamily="18" charset="0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Times New Roman" pitchFamily="18" charset="0"/>
                <a:ea typeface="Times New Roman" charset="0"/>
                <a:cs typeface="Times New Roman" pitchFamily="18" charset="0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 kern="1200">
                <a:solidFill>
                  <a:schemeClr val="tx1"/>
                </a:solidFill>
                <a:latin typeface="Times New Roman" pitchFamily="18" charset="0"/>
                <a:ea typeface="Times New Roman" charset="0"/>
                <a:cs typeface="Times New Roman" pitchFamily="18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Font typeface="Arial" panose="020B0604020202020204" pitchFamily="34" charset="0"/>
              <a:buNone/>
            </a:pPr>
            <a:r>
              <a:rPr lang="en-US" altLang="en-US" b="1" smtClean="0">
                <a:solidFill>
                  <a:schemeClr val="accent2"/>
                </a:solidFill>
              </a:rPr>
              <a:t>22.3 &lt; </a:t>
            </a:r>
            <a:r>
              <a:rPr lang="el-GR" altLang="en-US" b="1" i="1" smtClean="0">
                <a:solidFill>
                  <a:schemeClr val="accent2"/>
                </a:solidFill>
              </a:rPr>
              <a:t>μ</a:t>
            </a:r>
            <a:r>
              <a:rPr lang="en-US" altLang="en-US" b="1" smtClean="0">
                <a:solidFill>
                  <a:schemeClr val="accent2"/>
                </a:solidFill>
              </a:rPr>
              <a:t> &lt; 23.5</a:t>
            </a:r>
          </a:p>
          <a:p>
            <a:pPr>
              <a:buFont typeface="Arial" panose="020B0604020202020204" pitchFamily="34" charset="0"/>
              <a:buNone/>
            </a:pPr>
            <a:endParaRPr lang="en-US" altLang="en-US" smtClean="0"/>
          </a:p>
          <a:p>
            <a:endParaRPr lang="en-US" altLang="en-US" smtClean="0"/>
          </a:p>
        </p:txBody>
      </p:sp>
      <p:sp>
        <p:nvSpPr>
          <p:cNvPr id="10" name="TextBox 9"/>
          <p:cNvSpPr txBox="1"/>
          <p:nvPr/>
        </p:nvSpPr>
        <p:spPr bwMode="auto">
          <a:xfrm>
            <a:off x="2208213" y="2951163"/>
            <a:ext cx="4344987" cy="57943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solidFill>
                  <a:schemeClr val="accent2"/>
                </a:solidFill>
                <a:latin typeface="+mn-lt"/>
                <a:cs typeface="Arial" charset="0"/>
              </a:rPr>
              <a:t>(         </a:t>
            </a:r>
            <a:r>
              <a:rPr lang="en-US" sz="3200" b="1" dirty="0">
                <a:solidFill>
                  <a:schemeClr val="accent2"/>
                </a:solidFill>
                <a:latin typeface="+mn-lt"/>
                <a:cs typeface="Arial" charset="0"/>
              </a:rPr>
              <a:t> </a:t>
            </a:r>
            <a:r>
              <a:rPr lang="en-US" sz="2800" b="1" dirty="0">
                <a:solidFill>
                  <a:schemeClr val="accent2"/>
                </a:solidFill>
                <a:latin typeface="+mn-lt"/>
                <a:cs typeface="Arial" charset="0"/>
              </a:rPr>
              <a:t>                          )</a:t>
            </a:r>
          </a:p>
        </p:txBody>
      </p:sp>
      <p:cxnSp>
        <p:nvCxnSpPr>
          <p:cNvPr id="11" name="Straight Connector 10"/>
          <p:cNvCxnSpPr/>
          <p:nvPr/>
        </p:nvCxnSpPr>
        <p:spPr bwMode="auto">
          <a:xfrm flipV="1">
            <a:off x="2316163" y="3287713"/>
            <a:ext cx="3376612" cy="4762"/>
          </a:xfrm>
          <a:prstGeom prst="line">
            <a:avLst/>
          </a:prstGeom>
          <a:ln w="381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 Box 71"/>
          <p:cNvSpPr txBox="1">
            <a:spLocks noChangeArrowheads="1"/>
          </p:cNvSpPr>
          <p:nvPr/>
        </p:nvSpPr>
        <p:spPr bwMode="auto">
          <a:xfrm>
            <a:off x="3803650" y="2924175"/>
            <a:ext cx="361950" cy="701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4000">
                <a:latin typeface="Times New Roman" panose="02020603050405020304" pitchFamily="18" charset="0"/>
              </a:rPr>
              <a:t>•</a:t>
            </a:r>
          </a:p>
        </p:txBody>
      </p:sp>
      <p:sp>
        <p:nvSpPr>
          <p:cNvPr id="13" name="Text Box 72"/>
          <p:cNvSpPr txBox="1">
            <a:spLocks noChangeArrowheads="1"/>
          </p:cNvSpPr>
          <p:nvPr/>
        </p:nvSpPr>
        <p:spPr bwMode="auto">
          <a:xfrm>
            <a:off x="3533775" y="2762250"/>
            <a:ext cx="86995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US" sz="2400">
                <a:latin typeface="Times New Roman" panose="02020603050405020304" pitchFamily="18" charset="0"/>
              </a:rPr>
              <a:t>  22.9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1989138" y="2762250"/>
            <a:ext cx="981075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+mn-lt"/>
                <a:cs typeface="Arial" charset="0"/>
              </a:rPr>
              <a:t>22.3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243513" y="2762250"/>
            <a:ext cx="981075" cy="4572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latin typeface="+mn-lt"/>
                <a:cs typeface="Arial" charset="0"/>
              </a:rPr>
              <a:t>23.5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557213" y="4249738"/>
            <a:ext cx="7894637" cy="9461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latin typeface="+mn-lt"/>
                <a:cs typeface="Arial" charset="0"/>
              </a:rPr>
              <a:t>With 90% confidence, you can say that the mean age of all the students is between 22.3 and 23.5 years.</a:t>
            </a:r>
            <a:endParaRPr lang="en-US" sz="2800" dirty="0" err="1">
              <a:latin typeface="+mn-lt"/>
              <a:cs typeface="Arial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230563" y="2530475"/>
            <a:ext cx="1738312" cy="396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dirty="0">
                <a:latin typeface="+mn-lt"/>
                <a:cs typeface="Arial" charset="0"/>
              </a:rPr>
              <a:t>Point estimate</a:t>
            </a:r>
          </a:p>
        </p:txBody>
      </p:sp>
      <p:graphicFrame>
        <p:nvGraphicFramePr>
          <p:cNvPr id="18" name="Object 5"/>
          <p:cNvGraphicFramePr>
            <a:graphicFrameLocks noChangeAspect="1"/>
          </p:cNvGraphicFramePr>
          <p:nvPr/>
        </p:nvGraphicFramePr>
        <p:xfrm>
          <a:off x="3770313" y="3416300"/>
          <a:ext cx="404812" cy="479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Equation" r:id="rId4" imgW="139579" imgH="164957" progId="Equation.DSMT4">
                  <p:embed/>
                </p:oleObj>
              </mc:Choice>
              <mc:Fallback>
                <p:oleObj name="Equation" r:id="rId4" imgW="139579" imgH="164957" progId="Equation.DSMT4">
                  <p:embed/>
                  <p:pic>
                    <p:nvPicPr>
                      <p:cNvPr id="18" name="Object 5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770313" y="3416300"/>
                        <a:ext cx="404812" cy="479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9" name="Object 13"/>
          <p:cNvGraphicFramePr>
            <a:graphicFrameLocks noChangeAspect="1"/>
          </p:cNvGraphicFramePr>
          <p:nvPr/>
        </p:nvGraphicFramePr>
        <p:xfrm>
          <a:off x="1914525" y="3457575"/>
          <a:ext cx="966788" cy="4381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1" name="Equation" r:id="rId6" imgW="393359" imgH="177646" progId="Equation.DSMT4">
                  <p:embed/>
                </p:oleObj>
              </mc:Choice>
              <mc:Fallback>
                <p:oleObj name="Equation" r:id="rId6" imgW="393359" imgH="177646" progId="Equation.DSMT4">
                  <p:embed/>
                  <p:pic>
                    <p:nvPicPr>
                      <p:cNvPr id="19" name="Object 1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914525" y="3457575"/>
                        <a:ext cx="966788" cy="43815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" name="Object 14"/>
          <p:cNvGraphicFramePr>
            <a:graphicFrameLocks noChangeAspect="1"/>
          </p:cNvGraphicFramePr>
          <p:nvPr/>
        </p:nvGraphicFramePr>
        <p:xfrm>
          <a:off x="5170488" y="3433763"/>
          <a:ext cx="1017587" cy="46196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Equation" r:id="rId8" imgW="393359" imgH="177646" progId="Equation.DSMT4">
                  <p:embed/>
                </p:oleObj>
              </mc:Choice>
              <mc:Fallback>
                <p:oleObj name="Equation" r:id="rId8" imgW="393359" imgH="177646" progId="Equation.DSMT4">
                  <p:embed/>
                  <p:pic>
                    <p:nvPicPr>
                      <p:cNvPr id="20" name="Object 1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5170488" y="3433763"/>
                        <a:ext cx="1017587" cy="461962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rgbClr val="808080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37256338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26" name="Rectangle 2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/>
          <a:lstStyle/>
          <a:p>
            <a:pPr eaLnBrk="1" hangingPunct="1"/>
            <a:r>
              <a:rPr lang="en-US" dirty="0" smtClean="0"/>
              <a:t>Additional Notes on Regression</a:t>
            </a:r>
          </a:p>
        </p:txBody>
      </p:sp>
      <p:sp>
        <p:nvSpPr>
          <p:cNvPr id="86019" name="Content Placeholder 5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/>
          </a:bodyPr>
          <a:lstStyle/>
          <a:p>
            <a:r>
              <a:rPr lang="en-GB" dirty="0" smtClean="0"/>
              <a:t>Non-Linear data</a:t>
            </a:r>
          </a:p>
          <a:p>
            <a:pPr lvl="1"/>
            <a:r>
              <a:rPr lang="en-GB" dirty="0" smtClean="0"/>
              <a:t> Regression assumes </a:t>
            </a:r>
            <a:r>
              <a:rPr lang="en-US" dirty="0" smtClean="0"/>
              <a:t>that </a:t>
            </a:r>
            <a:r>
              <a:rPr lang="en-US" dirty="0"/>
              <a:t>the mean of the response variable is a </a:t>
            </a:r>
            <a:r>
              <a:rPr lang="en-US" dirty="0">
                <a:hlinkClick r:id="rId3" action="ppaction://hlinkfile" tooltip="Linear combination"/>
              </a:rPr>
              <a:t>linear combination</a:t>
            </a:r>
            <a:r>
              <a:rPr lang="en-US" dirty="0"/>
              <a:t> of the parameters (regression coefficients) and the predictor variables</a:t>
            </a:r>
            <a:r>
              <a:rPr lang="en-US" dirty="0" smtClean="0"/>
              <a:t>.</a:t>
            </a:r>
          </a:p>
          <a:p>
            <a:pPr lvl="1"/>
            <a:r>
              <a:rPr lang="en-US" dirty="0" smtClean="0"/>
              <a:t>One trick is to use </a:t>
            </a:r>
            <a:r>
              <a:rPr lang="en-US" dirty="0" smtClean="0">
                <a:hlinkClick r:id="rId4" action="ppaction://hlinkfile" tooltip="Polynomial regression"/>
              </a:rPr>
              <a:t>polynomial regression</a:t>
            </a:r>
            <a:r>
              <a:rPr lang="en-US" dirty="0" smtClean="0"/>
              <a:t>, which uses linear regression to fit the response variable as an arbitrary </a:t>
            </a:r>
            <a:r>
              <a:rPr lang="en-US" dirty="0" smtClean="0">
                <a:hlinkClick r:id="rId5" action="ppaction://hlinkfile" tooltip="Polynomial"/>
              </a:rPr>
              <a:t>polynomial</a:t>
            </a:r>
            <a:r>
              <a:rPr lang="en-US" dirty="0" smtClean="0"/>
              <a:t> function (up to a given rank) of a predictor variable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50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0543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CN" dirty="0" err="1" smtClean="0"/>
              <a:t>Cor</a:t>
            </a:r>
            <a:r>
              <a:rPr lang="en-SG" altLang="zh-CN" dirty="0" smtClean="0"/>
              <a:t>relation vs Causation</a:t>
            </a:r>
            <a:endParaRPr lang="en-S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SG" dirty="0" smtClean="0"/>
              <a:t>Correlation does not imply causation</a:t>
            </a:r>
          </a:p>
          <a:p>
            <a:pPr marL="457200" lvl="1" indent="0">
              <a:buNone/>
            </a:pPr>
            <a:r>
              <a:rPr lang="en-SG" dirty="0" smtClean="0"/>
              <a:t>Rain -&gt; people to bring umbrellas</a:t>
            </a:r>
          </a:p>
          <a:p>
            <a:r>
              <a:rPr lang="en-SG" dirty="0" smtClean="0"/>
              <a:t>Do happy people have more friends?</a:t>
            </a:r>
          </a:p>
          <a:p>
            <a:pPr marL="0" indent="0" algn="ctr">
              <a:buNone/>
            </a:pPr>
            <a:r>
              <a:rPr lang="en-SG" dirty="0" smtClean="0">
                <a:solidFill>
                  <a:schemeClr val="accent3">
                    <a:lumMod val="75000"/>
                  </a:schemeClr>
                </a:solidFill>
              </a:rPr>
              <a:t>People when happy caused them to behave in a certain way -&gt; lead to more friends</a:t>
            </a:r>
          </a:p>
          <a:p>
            <a:pPr marL="0" indent="0" algn="ctr">
              <a:buNone/>
            </a:pPr>
            <a:r>
              <a:rPr lang="en-SG" dirty="0" smtClean="0">
                <a:solidFill>
                  <a:schemeClr val="accent3">
                    <a:lumMod val="75000"/>
                  </a:schemeClr>
                </a:solidFill>
              </a:rPr>
              <a:t>Being happy -&gt; have more friends</a:t>
            </a:r>
          </a:p>
          <a:p>
            <a:pPr marL="0" indent="0" algn="ctr">
              <a:buNone/>
            </a:pPr>
            <a:r>
              <a:rPr lang="en-SG" dirty="0" smtClean="0">
                <a:solidFill>
                  <a:schemeClr val="accent3">
                    <a:lumMod val="75000"/>
                  </a:schemeClr>
                </a:solidFill>
              </a:rPr>
              <a:t>Have more friends -&gt; makes you happy</a:t>
            </a:r>
          </a:p>
          <a:p>
            <a:r>
              <a:rPr lang="en-SG" dirty="0" smtClean="0"/>
              <a:t>Ambiguous temporal precedence</a:t>
            </a:r>
          </a:p>
          <a:p>
            <a:pPr lvl="1"/>
            <a:r>
              <a:rPr lang="en-SG" dirty="0" smtClean="0"/>
              <a:t>Don’t know which occur first</a:t>
            </a:r>
            <a:endParaRPr lang="en-S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>
          <a:xfrm>
            <a:off x="7010400" y="6345301"/>
            <a:ext cx="2895600" cy="365125"/>
          </a:xfrm>
        </p:spPr>
        <p:txBody>
          <a:bodyPr/>
          <a:lstStyle/>
          <a:p>
            <a:fld id="{CBC6E65D-D3CE-4450-8BB1-30CF0ACF7CC5}" type="slidenum">
              <a:rPr lang="en-US" altLang="en-US" smtClean="0">
                <a:solidFill>
                  <a:srgbClr val="004988"/>
                </a:solidFill>
              </a:rPr>
              <a:pPr/>
              <a:t>51</a:t>
            </a:fld>
            <a:endParaRPr lang="en-US" altLang="en-US" dirty="0">
              <a:solidFill>
                <a:srgbClr val="00498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62026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solidFill>
                  <a:schemeClr val="accent1"/>
                </a:solidFill>
              </a:rPr>
              <a:t>Multivariate Statistical Techniques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Factor analysis (useful for big data)</a:t>
            </a:r>
          </a:p>
          <a:p>
            <a:pPr lvl="1"/>
            <a:r>
              <a:rPr lang="en-GB" dirty="0" smtClean="0"/>
              <a:t>Dimension reduction technique</a:t>
            </a:r>
          </a:p>
          <a:p>
            <a:pPr lvl="1"/>
            <a:r>
              <a:rPr lang="en-GB" dirty="0" smtClean="0"/>
              <a:t>Principal Component analysis</a:t>
            </a:r>
          </a:p>
          <a:p>
            <a:pPr marL="457200" lvl="1" indent="0">
              <a:buNone/>
            </a:pPr>
            <a:endParaRPr lang="en-GB" dirty="0" smtClean="0"/>
          </a:p>
          <a:p>
            <a:r>
              <a:rPr lang="en-GB" dirty="0" smtClean="0"/>
              <a:t>Cluster Analysis</a:t>
            </a:r>
          </a:p>
          <a:p>
            <a:pPr lvl="1"/>
            <a:r>
              <a:rPr lang="en-GB" dirty="0" smtClean="0"/>
              <a:t>Customer profiling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1002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A91BD9-029F-446C-8A96-D49CA0F178E1}" type="slidenum">
              <a:rPr lang="en-US" altLang="en-US"/>
              <a:pPr/>
              <a:t>53</a:t>
            </a:fld>
            <a:endParaRPr lang="en-US" altLang="en-US"/>
          </a:p>
        </p:txBody>
      </p:sp>
      <p:sp>
        <p:nvSpPr>
          <p:cNvPr id="2222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Which is the Odd One Out?</a:t>
            </a:r>
          </a:p>
        </p:txBody>
      </p:sp>
      <p:sp>
        <p:nvSpPr>
          <p:cNvPr id="2222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en-GB" altLang="en-US" dirty="0" smtClean="0"/>
              <a:t>Ironman, Superman, Thor, Snow White</a:t>
            </a:r>
            <a:endParaRPr lang="en-US" altLang="en-US" dirty="0"/>
          </a:p>
        </p:txBody>
      </p:sp>
      <p:grpSp>
        <p:nvGrpSpPr>
          <p:cNvPr id="222220" name="Group 12"/>
          <p:cNvGrpSpPr>
            <a:grpSpLocks/>
          </p:cNvGrpSpPr>
          <p:nvPr/>
        </p:nvGrpSpPr>
        <p:grpSpPr bwMode="auto">
          <a:xfrm>
            <a:off x="823913" y="2152650"/>
            <a:ext cx="4433887" cy="1809750"/>
            <a:chOff x="1392" y="1590"/>
            <a:chExt cx="2793" cy="1140"/>
          </a:xfrm>
        </p:grpSpPr>
        <p:pic>
          <p:nvPicPr>
            <p:cNvPr id="222215" name="Picture 7" descr="belong1a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392" y="1590"/>
              <a:ext cx="882" cy="11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2217" name="Picture 9" descr="belong1b">
              <a:hlinkClick r:id="rId5"/>
            </p:cNvPr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52" y="1590"/>
              <a:ext cx="882" cy="11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2219" name="Picture 11" descr="belong1a">
              <a:hlinkClick r:id="rId3"/>
            </p:cNvPr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303" y="1590"/>
              <a:ext cx="882" cy="11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222227" name="Group 19"/>
          <p:cNvGrpSpPr>
            <a:grpSpLocks/>
          </p:cNvGrpSpPr>
          <p:nvPr/>
        </p:nvGrpSpPr>
        <p:grpSpPr bwMode="auto">
          <a:xfrm>
            <a:off x="400050" y="4419600"/>
            <a:ext cx="5467350" cy="1676400"/>
            <a:chOff x="252" y="2784"/>
            <a:chExt cx="3444" cy="1056"/>
          </a:xfrm>
        </p:grpSpPr>
        <p:pic>
          <p:nvPicPr>
            <p:cNvPr id="222222" name="Picture 14" descr="belong2a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" y="2784"/>
              <a:ext cx="1128" cy="1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2224" name="Picture 16" descr="belong2a">
              <a:hlinkClick r:id="rId7"/>
            </p:cNvPr>
            <p:cNvPicPr>
              <a:picLocks noChangeAspect="1" noChangeArrowheads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04" y="2784"/>
              <a:ext cx="1128" cy="1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22226" name="Picture 18" descr="belong2b">
              <a:hlinkClick r:id="rId9"/>
            </p:cNvPr>
            <p:cNvPicPr>
              <a:picLocks noChangeAspect="1" noChangeArrowheads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68" y="2784"/>
              <a:ext cx="1128" cy="10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22228" name="Text Box 20"/>
          <p:cNvSpPr txBox="1">
            <a:spLocks noChangeArrowheads="1"/>
          </p:cNvSpPr>
          <p:nvPr/>
        </p:nvSpPr>
        <p:spPr bwMode="auto">
          <a:xfrm>
            <a:off x="5929313" y="3155950"/>
            <a:ext cx="2833687" cy="1187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en-US" sz="2400"/>
              <a:t>Clustering involves:</a:t>
            </a:r>
          </a:p>
          <a:p>
            <a:pPr>
              <a:buFontTx/>
              <a:buChar char="•"/>
            </a:pPr>
            <a:r>
              <a:rPr lang="en-US" altLang="en-US" sz="2400"/>
              <a:t> Feature selection</a:t>
            </a:r>
          </a:p>
          <a:p>
            <a:pPr>
              <a:buFontTx/>
              <a:buChar char="•"/>
            </a:pPr>
            <a:r>
              <a:rPr lang="en-US" altLang="en-US" sz="2400"/>
              <a:t> Distance measure</a:t>
            </a:r>
          </a:p>
        </p:txBody>
      </p:sp>
    </p:spTree>
    <p:extLst>
      <p:ext uri="{BB962C8B-B14F-4D97-AF65-F5344CB8AC3E}">
        <p14:creationId xmlns:p14="http://schemas.microsoft.com/office/powerpoint/2010/main" val="39254774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2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2228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D9B69A-5240-41B1-9F79-988041F07C52}" type="slidenum">
              <a:rPr lang="en-US" altLang="en-US"/>
              <a:pPr/>
              <a:t>54</a:t>
            </a:fld>
            <a:endParaRPr lang="en-US" altLang="en-US"/>
          </a:p>
        </p:txBody>
      </p:sp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/>
              <a:t>What is Good Clustering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US" altLang="en-US" b="1"/>
              <a:t>Good clustering method:</a:t>
            </a:r>
            <a:r>
              <a:rPr lang="en-US" altLang="en-US"/>
              <a:t> Produce high quality clusters with</a:t>
            </a:r>
          </a:p>
          <a:p>
            <a:pPr lvl="1">
              <a:lnSpc>
                <a:spcPct val="110000"/>
              </a:lnSpc>
            </a:pPr>
            <a:r>
              <a:rPr lang="en-US" altLang="en-US"/>
              <a:t>High </a:t>
            </a:r>
            <a:r>
              <a:rPr lang="en-US" altLang="en-US" i="1">
                <a:solidFill>
                  <a:srgbClr val="4A87B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intra-class</a:t>
            </a:r>
            <a:r>
              <a:rPr lang="en-US" altLang="en-US"/>
              <a:t> similarity</a:t>
            </a:r>
          </a:p>
          <a:p>
            <a:pPr lvl="1">
              <a:lnSpc>
                <a:spcPct val="110000"/>
              </a:lnSpc>
            </a:pPr>
            <a:r>
              <a:rPr lang="en-US" altLang="en-US"/>
              <a:t>Low </a:t>
            </a:r>
            <a:r>
              <a:rPr lang="en-US" altLang="en-US" i="1">
                <a:solidFill>
                  <a:srgbClr val="4A87B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inter-class</a:t>
            </a:r>
            <a:r>
              <a:rPr lang="en-US" altLang="en-US"/>
              <a:t> similarity</a:t>
            </a:r>
          </a:p>
          <a:p>
            <a:pPr lvl="1">
              <a:lnSpc>
                <a:spcPct val="110000"/>
              </a:lnSpc>
            </a:pPr>
            <a:endParaRPr lang="en-US" altLang="en-US"/>
          </a:p>
          <a:p>
            <a:pPr>
              <a:lnSpc>
                <a:spcPct val="110000"/>
              </a:lnSpc>
            </a:pPr>
            <a:r>
              <a:rPr lang="en-US" altLang="en-US"/>
              <a:t>The </a:t>
            </a:r>
            <a:r>
              <a:rPr lang="en-US" altLang="en-US" i="1">
                <a:solidFill>
                  <a:srgbClr val="4A87B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quality</a:t>
            </a:r>
            <a:r>
              <a:rPr lang="en-US" altLang="en-US" i="1"/>
              <a:t> </a:t>
            </a:r>
            <a:r>
              <a:rPr lang="en-US" altLang="en-US"/>
              <a:t>of a clustering method is also measured by its ability to discover some or all of the </a:t>
            </a:r>
            <a:r>
              <a:rPr lang="en-US" altLang="en-US" i="1">
                <a:solidFill>
                  <a:srgbClr val="4A87B9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hidden</a:t>
            </a:r>
            <a:r>
              <a:rPr lang="en-US" altLang="en-US"/>
              <a:t> patterns</a:t>
            </a:r>
          </a:p>
        </p:txBody>
      </p:sp>
    </p:spTree>
    <p:extLst>
      <p:ext uri="{BB962C8B-B14F-4D97-AF65-F5344CB8AC3E}">
        <p14:creationId xmlns:p14="http://schemas.microsoft.com/office/powerpoint/2010/main" val="27731075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43"/>
          <p:cNvSpPr>
            <a:spLocks noGrp="1" noChangeArrowheads="1"/>
          </p:cNvSpPr>
          <p:nvPr>
            <p:ph type="title"/>
          </p:nvPr>
        </p:nvSpPr>
        <p:spPr>
          <a:xfrm>
            <a:off x="457200" y="228600"/>
            <a:ext cx="8229600" cy="1143000"/>
          </a:xfrm>
        </p:spPr>
        <p:txBody>
          <a:bodyPr/>
          <a:lstStyle/>
          <a:p>
            <a:r>
              <a:rPr lang="en-US" altLang="en-US" dirty="0" smtClean="0"/>
              <a:t>What is Cluster Analysis?</a:t>
            </a:r>
          </a:p>
        </p:txBody>
      </p:sp>
      <p:sp>
        <p:nvSpPr>
          <p:cNvPr id="3075" name="Rectangle 44"/>
          <p:cNvSpPr>
            <a:spLocks noGrp="1" noChangeArrowheads="1"/>
          </p:cNvSpPr>
          <p:nvPr>
            <p:ph type="body"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altLang="en-US" dirty="0" smtClean="0"/>
              <a:t>Finding groups of objects such that the objects in a group will be similar (or related) to one another and different from (or unrelated to) the objects in other groups</a:t>
            </a:r>
          </a:p>
        </p:txBody>
      </p:sp>
      <p:grpSp>
        <p:nvGrpSpPr>
          <p:cNvPr id="3076" name="Group 6"/>
          <p:cNvGrpSpPr>
            <a:grpSpLocks/>
          </p:cNvGrpSpPr>
          <p:nvPr/>
        </p:nvGrpSpPr>
        <p:grpSpPr bwMode="auto">
          <a:xfrm>
            <a:off x="3276600" y="3875088"/>
            <a:ext cx="3048000" cy="2678112"/>
            <a:chOff x="2160" y="2544"/>
            <a:chExt cx="1920" cy="1687"/>
          </a:xfrm>
        </p:grpSpPr>
        <p:sp>
          <p:nvSpPr>
            <p:cNvPr id="3087" name="Line 7"/>
            <p:cNvSpPr>
              <a:spLocks noChangeShapeType="1"/>
            </p:cNvSpPr>
            <p:nvPr/>
          </p:nvSpPr>
          <p:spPr bwMode="auto">
            <a:xfrm>
              <a:off x="2736" y="2544"/>
              <a:ext cx="0" cy="1152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8" name="Line 8"/>
            <p:cNvSpPr>
              <a:spLocks noChangeShapeType="1"/>
            </p:cNvSpPr>
            <p:nvPr/>
          </p:nvSpPr>
          <p:spPr bwMode="auto">
            <a:xfrm>
              <a:off x="2736" y="3696"/>
              <a:ext cx="1344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9" name="Freeform 9"/>
            <p:cNvSpPr>
              <a:spLocks/>
            </p:cNvSpPr>
            <p:nvPr/>
          </p:nvSpPr>
          <p:spPr bwMode="auto">
            <a:xfrm>
              <a:off x="2226" y="3696"/>
              <a:ext cx="510" cy="535"/>
            </a:xfrm>
            <a:custGeom>
              <a:avLst/>
              <a:gdLst>
                <a:gd name="T0" fmla="*/ 510 w 510"/>
                <a:gd name="T1" fmla="*/ 0 h 535"/>
                <a:gd name="T2" fmla="*/ 0 w 510"/>
                <a:gd name="T3" fmla="*/ 535 h 535"/>
                <a:gd name="T4" fmla="*/ 0 60000 65536"/>
                <a:gd name="T5" fmla="*/ 0 60000 65536"/>
              </a:gdLst>
              <a:ahLst/>
              <a:cxnLst>
                <a:cxn ang="T4">
                  <a:pos x="T0" y="T1"/>
                </a:cxn>
                <a:cxn ang="T5">
                  <a:pos x="T2" y="T3"/>
                </a:cxn>
              </a:cxnLst>
              <a:rect l="0" t="0" r="r" b="b"/>
              <a:pathLst>
                <a:path w="510" h="535">
                  <a:moveTo>
                    <a:pt x="510" y="0"/>
                  </a:moveTo>
                  <a:lnTo>
                    <a:pt x="0" y="535"/>
                  </a:lnTo>
                </a:path>
              </a:pathLst>
            </a:custGeom>
            <a:noFill/>
            <a:ln w="9525">
              <a:solidFill>
                <a:schemeClr val="tx1"/>
              </a:solidFill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90" name="AutoShape 10"/>
            <p:cNvSpPr>
              <a:spLocks noChangeArrowheads="1"/>
            </p:cNvSpPr>
            <p:nvPr/>
          </p:nvSpPr>
          <p:spPr bwMode="auto">
            <a:xfrm>
              <a:off x="3264" y="2880"/>
              <a:ext cx="96" cy="96"/>
            </a:xfrm>
            <a:prstGeom prst="octagon">
              <a:avLst>
                <a:gd name="adj" fmla="val 2928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91" name="AutoShape 11"/>
            <p:cNvSpPr>
              <a:spLocks noChangeArrowheads="1"/>
            </p:cNvSpPr>
            <p:nvPr/>
          </p:nvSpPr>
          <p:spPr bwMode="auto">
            <a:xfrm>
              <a:off x="3408" y="2880"/>
              <a:ext cx="96" cy="96"/>
            </a:xfrm>
            <a:prstGeom prst="octagon">
              <a:avLst>
                <a:gd name="adj" fmla="val 2928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92" name="AutoShape 12"/>
            <p:cNvSpPr>
              <a:spLocks noChangeArrowheads="1"/>
            </p:cNvSpPr>
            <p:nvPr/>
          </p:nvSpPr>
          <p:spPr bwMode="auto">
            <a:xfrm>
              <a:off x="3360" y="2736"/>
              <a:ext cx="96" cy="96"/>
            </a:xfrm>
            <a:prstGeom prst="octagon">
              <a:avLst>
                <a:gd name="adj" fmla="val 2928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93" name="AutoShape 13"/>
            <p:cNvSpPr>
              <a:spLocks noChangeArrowheads="1"/>
            </p:cNvSpPr>
            <p:nvPr/>
          </p:nvSpPr>
          <p:spPr bwMode="auto">
            <a:xfrm>
              <a:off x="3360" y="3024"/>
              <a:ext cx="96" cy="96"/>
            </a:xfrm>
            <a:prstGeom prst="octagon">
              <a:avLst>
                <a:gd name="adj" fmla="val 2928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94" name="AutoShape 14"/>
            <p:cNvSpPr>
              <a:spLocks noChangeArrowheads="1"/>
            </p:cNvSpPr>
            <p:nvPr/>
          </p:nvSpPr>
          <p:spPr bwMode="auto">
            <a:xfrm>
              <a:off x="3600" y="2880"/>
              <a:ext cx="96" cy="96"/>
            </a:xfrm>
            <a:prstGeom prst="octagon">
              <a:avLst>
                <a:gd name="adj" fmla="val 2928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95" name="AutoShape 15"/>
            <p:cNvSpPr>
              <a:spLocks noChangeArrowheads="1"/>
            </p:cNvSpPr>
            <p:nvPr/>
          </p:nvSpPr>
          <p:spPr bwMode="auto">
            <a:xfrm>
              <a:off x="3504" y="2784"/>
              <a:ext cx="96" cy="96"/>
            </a:xfrm>
            <a:prstGeom prst="octagon">
              <a:avLst>
                <a:gd name="adj" fmla="val 2928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96" name="AutoShape 16"/>
            <p:cNvSpPr>
              <a:spLocks noChangeArrowheads="1"/>
            </p:cNvSpPr>
            <p:nvPr/>
          </p:nvSpPr>
          <p:spPr bwMode="auto">
            <a:xfrm>
              <a:off x="3168" y="2736"/>
              <a:ext cx="96" cy="96"/>
            </a:xfrm>
            <a:prstGeom prst="octagon">
              <a:avLst>
                <a:gd name="adj" fmla="val 2928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97" name="AutoShape 17"/>
            <p:cNvSpPr>
              <a:spLocks noChangeArrowheads="1"/>
            </p:cNvSpPr>
            <p:nvPr/>
          </p:nvSpPr>
          <p:spPr bwMode="auto">
            <a:xfrm>
              <a:off x="3504" y="2976"/>
              <a:ext cx="96" cy="96"/>
            </a:xfrm>
            <a:prstGeom prst="octagon">
              <a:avLst>
                <a:gd name="adj" fmla="val 2928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98" name="AutoShape 18"/>
            <p:cNvSpPr>
              <a:spLocks noChangeArrowheads="1"/>
            </p:cNvSpPr>
            <p:nvPr/>
          </p:nvSpPr>
          <p:spPr bwMode="auto">
            <a:xfrm>
              <a:off x="3168" y="2976"/>
              <a:ext cx="96" cy="96"/>
            </a:xfrm>
            <a:prstGeom prst="octagon">
              <a:avLst>
                <a:gd name="adj" fmla="val 2928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99" name="AutoShape 19"/>
            <p:cNvSpPr>
              <a:spLocks noChangeArrowheads="1"/>
            </p:cNvSpPr>
            <p:nvPr/>
          </p:nvSpPr>
          <p:spPr bwMode="auto">
            <a:xfrm>
              <a:off x="2160" y="3264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100" name="AutoShape 20"/>
            <p:cNvSpPr>
              <a:spLocks noChangeArrowheads="1"/>
            </p:cNvSpPr>
            <p:nvPr/>
          </p:nvSpPr>
          <p:spPr bwMode="auto">
            <a:xfrm>
              <a:off x="2304" y="3312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101" name="AutoShape 21"/>
            <p:cNvSpPr>
              <a:spLocks noChangeArrowheads="1"/>
            </p:cNvSpPr>
            <p:nvPr/>
          </p:nvSpPr>
          <p:spPr bwMode="auto">
            <a:xfrm>
              <a:off x="2304" y="3456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102" name="AutoShape 22"/>
            <p:cNvSpPr>
              <a:spLocks noChangeArrowheads="1"/>
            </p:cNvSpPr>
            <p:nvPr/>
          </p:nvSpPr>
          <p:spPr bwMode="auto">
            <a:xfrm>
              <a:off x="2448" y="3312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103" name="AutoShape 23"/>
            <p:cNvSpPr>
              <a:spLocks noChangeArrowheads="1"/>
            </p:cNvSpPr>
            <p:nvPr/>
          </p:nvSpPr>
          <p:spPr bwMode="auto">
            <a:xfrm>
              <a:off x="2352" y="3168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104" name="AutoShape 24"/>
            <p:cNvSpPr>
              <a:spLocks noChangeArrowheads="1"/>
            </p:cNvSpPr>
            <p:nvPr/>
          </p:nvSpPr>
          <p:spPr bwMode="auto">
            <a:xfrm>
              <a:off x="2448" y="3456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105" name="AutoShape 25"/>
            <p:cNvSpPr>
              <a:spLocks noChangeArrowheads="1"/>
            </p:cNvSpPr>
            <p:nvPr/>
          </p:nvSpPr>
          <p:spPr bwMode="auto">
            <a:xfrm>
              <a:off x="2160" y="3408"/>
              <a:ext cx="96" cy="96"/>
            </a:xfrm>
            <a:prstGeom prst="octagon">
              <a:avLst>
                <a:gd name="adj" fmla="val 29287"/>
              </a:avLst>
            </a:prstGeom>
            <a:solidFill>
              <a:srgbClr val="FF0066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106" name="AutoShape 26"/>
            <p:cNvSpPr>
              <a:spLocks noChangeArrowheads="1"/>
            </p:cNvSpPr>
            <p:nvPr/>
          </p:nvSpPr>
          <p:spPr bwMode="auto">
            <a:xfrm>
              <a:off x="3504" y="3552"/>
              <a:ext cx="96" cy="96"/>
            </a:xfrm>
            <a:prstGeom prst="octagon">
              <a:avLst>
                <a:gd name="adj" fmla="val 29287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107" name="AutoShape 27"/>
            <p:cNvSpPr>
              <a:spLocks noChangeArrowheads="1"/>
            </p:cNvSpPr>
            <p:nvPr/>
          </p:nvSpPr>
          <p:spPr bwMode="auto">
            <a:xfrm>
              <a:off x="3792" y="3600"/>
              <a:ext cx="96" cy="96"/>
            </a:xfrm>
            <a:prstGeom prst="octagon">
              <a:avLst>
                <a:gd name="adj" fmla="val 29287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108" name="AutoShape 28"/>
            <p:cNvSpPr>
              <a:spLocks noChangeArrowheads="1"/>
            </p:cNvSpPr>
            <p:nvPr/>
          </p:nvSpPr>
          <p:spPr bwMode="auto">
            <a:xfrm>
              <a:off x="3648" y="3696"/>
              <a:ext cx="96" cy="96"/>
            </a:xfrm>
            <a:prstGeom prst="octagon">
              <a:avLst>
                <a:gd name="adj" fmla="val 29287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109" name="AutoShape 29"/>
            <p:cNvSpPr>
              <a:spLocks noChangeArrowheads="1"/>
            </p:cNvSpPr>
            <p:nvPr/>
          </p:nvSpPr>
          <p:spPr bwMode="auto">
            <a:xfrm>
              <a:off x="3504" y="3792"/>
              <a:ext cx="96" cy="96"/>
            </a:xfrm>
            <a:prstGeom prst="octagon">
              <a:avLst>
                <a:gd name="adj" fmla="val 29287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110" name="AutoShape 30"/>
            <p:cNvSpPr>
              <a:spLocks noChangeArrowheads="1"/>
            </p:cNvSpPr>
            <p:nvPr/>
          </p:nvSpPr>
          <p:spPr bwMode="auto">
            <a:xfrm>
              <a:off x="3696" y="3792"/>
              <a:ext cx="96" cy="96"/>
            </a:xfrm>
            <a:prstGeom prst="octagon">
              <a:avLst>
                <a:gd name="adj" fmla="val 29287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111" name="AutoShape 31"/>
            <p:cNvSpPr>
              <a:spLocks noChangeArrowheads="1"/>
            </p:cNvSpPr>
            <p:nvPr/>
          </p:nvSpPr>
          <p:spPr bwMode="auto">
            <a:xfrm flipV="1">
              <a:off x="3504" y="3648"/>
              <a:ext cx="96" cy="96"/>
            </a:xfrm>
            <a:prstGeom prst="octagon">
              <a:avLst>
                <a:gd name="adj" fmla="val 29287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112" name="AutoShape 32"/>
            <p:cNvSpPr>
              <a:spLocks noChangeArrowheads="1"/>
            </p:cNvSpPr>
            <p:nvPr/>
          </p:nvSpPr>
          <p:spPr bwMode="auto">
            <a:xfrm>
              <a:off x="3696" y="3504"/>
              <a:ext cx="96" cy="96"/>
            </a:xfrm>
            <a:prstGeom prst="octagon">
              <a:avLst>
                <a:gd name="adj" fmla="val 29287"/>
              </a:avLst>
            </a:prstGeom>
            <a:solidFill>
              <a:schemeClr val="accent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</p:grpSp>
      <p:grpSp>
        <p:nvGrpSpPr>
          <p:cNvPr id="1535009" name="Group 33"/>
          <p:cNvGrpSpPr>
            <a:grpSpLocks/>
          </p:cNvGrpSpPr>
          <p:nvPr/>
        </p:nvGrpSpPr>
        <p:grpSpPr bwMode="auto">
          <a:xfrm>
            <a:off x="5257800" y="2971800"/>
            <a:ext cx="3048000" cy="2514600"/>
            <a:chOff x="3312" y="1584"/>
            <a:chExt cx="1920" cy="1584"/>
          </a:xfrm>
        </p:grpSpPr>
        <p:sp>
          <p:nvSpPr>
            <p:cNvPr id="3085" name="Line 34"/>
            <p:cNvSpPr>
              <a:spLocks noChangeShapeType="1"/>
            </p:cNvSpPr>
            <p:nvPr/>
          </p:nvSpPr>
          <p:spPr bwMode="auto">
            <a:xfrm flipH="1" flipV="1">
              <a:off x="3312" y="2736"/>
              <a:ext cx="144" cy="432"/>
            </a:xfrm>
            <a:prstGeom prst="line">
              <a:avLst/>
            </a:prstGeom>
            <a:noFill/>
            <a:ln w="25400">
              <a:solidFill>
                <a:srgbClr val="CC66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6" name="AutoShape 35"/>
            <p:cNvSpPr>
              <a:spLocks noChangeArrowheads="1"/>
            </p:cNvSpPr>
            <p:nvPr/>
          </p:nvSpPr>
          <p:spPr bwMode="auto">
            <a:xfrm>
              <a:off x="3984" y="1584"/>
              <a:ext cx="1248" cy="672"/>
            </a:xfrm>
            <a:prstGeom prst="wedgeRectCallout">
              <a:avLst>
                <a:gd name="adj1" fmla="val -93509"/>
                <a:gd name="adj2" fmla="val 150894"/>
              </a:avLst>
            </a:prstGeom>
            <a:solidFill>
              <a:srgbClr val="00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2000" b="0">
                  <a:latin typeface="Tahoma" pitchFamily="34" charset="0"/>
                </a:rPr>
                <a:t>Inter-cluster distances are maximized</a:t>
              </a:r>
            </a:p>
          </p:txBody>
        </p:sp>
      </p:grpSp>
      <p:grpSp>
        <p:nvGrpSpPr>
          <p:cNvPr id="1535012" name="Group 36"/>
          <p:cNvGrpSpPr>
            <a:grpSpLocks/>
          </p:cNvGrpSpPr>
          <p:nvPr/>
        </p:nvGrpSpPr>
        <p:grpSpPr bwMode="auto">
          <a:xfrm>
            <a:off x="2895600" y="3962400"/>
            <a:ext cx="3276600" cy="2286000"/>
            <a:chOff x="1824" y="2208"/>
            <a:chExt cx="2064" cy="1440"/>
          </a:xfrm>
        </p:grpSpPr>
        <p:sp>
          <p:nvSpPr>
            <p:cNvPr id="3082" name="Oval 37"/>
            <p:cNvSpPr>
              <a:spLocks noChangeArrowheads="1"/>
            </p:cNvSpPr>
            <p:nvPr/>
          </p:nvSpPr>
          <p:spPr bwMode="auto">
            <a:xfrm>
              <a:off x="1824" y="2592"/>
              <a:ext cx="816" cy="720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83" name="Oval 38"/>
            <p:cNvSpPr>
              <a:spLocks noChangeArrowheads="1"/>
            </p:cNvSpPr>
            <p:nvPr/>
          </p:nvSpPr>
          <p:spPr bwMode="auto">
            <a:xfrm>
              <a:off x="2928" y="2208"/>
              <a:ext cx="720" cy="624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  <p:sp>
          <p:nvSpPr>
            <p:cNvPr id="3084" name="Oval 39"/>
            <p:cNvSpPr>
              <a:spLocks noChangeArrowheads="1"/>
            </p:cNvSpPr>
            <p:nvPr/>
          </p:nvSpPr>
          <p:spPr bwMode="auto">
            <a:xfrm>
              <a:off x="3216" y="3024"/>
              <a:ext cx="672" cy="624"/>
            </a:xfrm>
            <a:prstGeom prst="ellipse">
              <a:avLst/>
            </a:prstGeom>
            <a:noFill/>
            <a:ln w="25400" algn="ctr">
              <a:solidFill>
                <a:srgbClr val="FF00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endParaRPr lang="en-US" altLang="en-US"/>
            </a:p>
          </p:txBody>
        </p:sp>
      </p:grpSp>
      <p:grpSp>
        <p:nvGrpSpPr>
          <p:cNvPr id="1535016" name="Group 40"/>
          <p:cNvGrpSpPr>
            <a:grpSpLocks/>
          </p:cNvGrpSpPr>
          <p:nvPr/>
        </p:nvGrpSpPr>
        <p:grpSpPr bwMode="auto">
          <a:xfrm>
            <a:off x="1295400" y="3276600"/>
            <a:ext cx="2286000" cy="1676400"/>
            <a:chOff x="816" y="1776"/>
            <a:chExt cx="1440" cy="1056"/>
          </a:xfrm>
        </p:grpSpPr>
        <p:sp>
          <p:nvSpPr>
            <p:cNvPr id="3080" name="Line 41"/>
            <p:cNvSpPr>
              <a:spLocks noChangeShapeType="1"/>
            </p:cNvSpPr>
            <p:nvPr/>
          </p:nvSpPr>
          <p:spPr bwMode="auto">
            <a:xfrm flipV="1">
              <a:off x="2064" y="2736"/>
              <a:ext cx="192" cy="96"/>
            </a:xfrm>
            <a:prstGeom prst="line">
              <a:avLst/>
            </a:prstGeom>
            <a:noFill/>
            <a:ln w="25400">
              <a:solidFill>
                <a:srgbClr val="CC6600"/>
              </a:solidFill>
              <a:round/>
              <a:headEnd type="triangle" w="med" len="med"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3081" name="AutoShape 42"/>
            <p:cNvSpPr>
              <a:spLocks noChangeArrowheads="1"/>
            </p:cNvSpPr>
            <p:nvPr/>
          </p:nvSpPr>
          <p:spPr bwMode="auto">
            <a:xfrm>
              <a:off x="816" y="1776"/>
              <a:ext cx="1248" cy="672"/>
            </a:xfrm>
            <a:prstGeom prst="wedgeRectCallout">
              <a:avLst>
                <a:gd name="adj1" fmla="val 56250"/>
                <a:gd name="adj2" fmla="val 92856"/>
              </a:avLst>
            </a:prstGeom>
            <a:solidFill>
              <a:srgbClr val="00FFFF"/>
            </a:solidFill>
            <a:ln w="25400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>
              <a:lvl1pPr>
                <a:defRPr sz="1400" b="1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>
                <a:defRPr sz="1400" b="1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en-US" sz="2000" b="0">
                  <a:latin typeface="Tahoma" pitchFamily="34" charset="0"/>
                </a:rPr>
                <a:t>Intra-cluster distances are minimized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704777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5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5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50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0267BE-B19C-40AC-8A12-2A46AC785866}" type="slidenum">
              <a:rPr lang="en-US" altLang="en-US"/>
              <a:pPr/>
              <a:t>56</a:t>
            </a:fld>
            <a:endParaRPr lang="en-US" altLang="en-US"/>
          </a:p>
        </p:txBody>
      </p:sp>
      <p:sp>
        <p:nvSpPr>
          <p:cNvPr id="183298" name="Rectangle 2"/>
          <p:cNvSpPr>
            <a:spLocks noGrp="1" noChangeArrowheads="1"/>
          </p:cNvSpPr>
          <p:nvPr>
            <p:ph type="title"/>
          </p:nvPr>
        </p:nvSpPr>
        <p:spPr>
          <a:noFill/>
          <a:ln/>
        </p:spPr>
        <p:txBody>
          <a:bodyPr lIns="92075" tIns="46038" rIns="92075" bIns="46038"/>
          <a:lstStyle/>
          <a:p>
            <a:r>
              <a:rPr lang="en-US" altLang="en-US" sz="3200"/>
              <a:t>Examples of Clustering Applications</a:t>
            </a:r>
          </a:p>
        </p:txBody>
      </p:sp>
      <p:sp>
        <p:nvSpPr>
          <p:cNvPr id="183299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 lIns="92075" tIns="46038" rIns="92075" bIns="46038">
            <a:normAutofit lnSpcReduction="10000"/>
          </a:bodyPr>
          <a:lstStyle/>
          <a:p>
            <a:pPr>
              <a:lnSpc>
                <a:spcPct val="110000"/>
              </a:lnSpc>
            </a:pPr>
            <a:r>
              <a:rPr lang="en-US" altLang="en-US" sz="2400" u="sng"/>
              <a:t>Marketing:</a:t>
            </a:r>
            <a:r>
              <a:rPr lang="en-US" altLang="en-US" sz="2400"/>
              <a:t> Help marketers discover distinct groups in their customer bases, and then use this knowledge to develop targeted marketing programs</a:t>
            </a:r>
          </a:p>
          <a:p>
            <a:pPr>
              <a:lnSpc>
                <a:spcPct val="110000"/>
              </a:lnSpc>
            </a:pPr>
            <a:r>
              <a:rPr lang="en-US" altLang="en-US" sz="2400" u="sng"/>
              <a:t>Land use:</a:t>
            </a:r>
            <a:r>
              <a:rPr lang="en-US" altLang="en-US" sz="2400"/>
              <a:t> Identification of areas of similar land use in an earth observation database</a:t>
            </a:r>
          </a:p>
          <a:p>
            <a:pPr>
              <a:lnSpc>
                <a:spcPct val="110000"/>
              </a:lnSpc>
            </a:pPr>
            <a:r>
              <a:rPr lang="en-US" altLang="en-US" sz="2400" u="sng"/>
              <a:t>Insurance:</a:t>
            </a:r>
            <a:r>
              <a:rPr lang="en-US" altLang="en-US" sz="2400"/>
              <a:t> Identifying groups of motor insurance policy holders with a high average claim cost</a:t>
            </a:r>
          </a:p>
          <a:p>
            <a:pPr>
              <a:lnSpc>
                <a:spcPct val="110000"/>
              </a:lnSpc>
            </a:pPr>
            <a:r>
              <a:rPr lang="en-US" altLang="en-US" sz="2400" u="sng"/>
              <a:t>City-planning:</a:t>
            </a:r>
            <a:r>
              <a:rPr lang="en-US" altLang="en-US" sz="2400"/>
              <a:t> Identifying groups of houses according to their house type, value, and geographical location</a:t>
            </a:r>
          </a:p>
          <a:p>
            <a:pPr>
              <a:lnSpc>
                <a:spcPct val="110000"/>
              </a:lnSpc>
            </a:pPr>
            <a:r>
              <a:rPr lang="en-US" altLang="en-US" sz="2400" u="sng"/>
              <a:t>Earth-quake studies:</a:t>
            </a:r>
            <a:r>
              <a:rPr lang="en-US" altLang="en-US" sz="2400"/>
              <a:t> Observed earth quake epicenters should be clustered along continent faults</a:t>
            </a:r>
          </a:p>
        </p:txBody>
      </p:sp>
    </p:spTree>
    <p:extLst>
      <p:ext uri="{BB962C8B-B14F-4D97-AF65-F5344CB8AC3E}">
        <p14:creationId xmlns:p14="http://schemas.microsoft.com/office/powerpoint/2010/main" val="412092507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common tests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17638"/>
            <a:ext cx="8229600" cy="4938711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GB" dirty="0" smtClean="0"/>
              <a:t>Sobel’s test in Mediation Analysis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 smtClean="0"/>
              <a:t>For </a:t>
            </a:r>
            <a:r>
              <a:rPr lang="en-US" dirty="0"/>
              <a:t>example, </a:t>
            </a:r>
            <a:r>
              <a:rPr lang="en-US" dirty="0" smtClean="0"/>
              <a:t>most people </a:t>
            </a:r>
            <a:r>
              <a:rPr lang="en-US" dirty="0"/>
              <a:t>will agree that older drivers (up to a certain point), are better drivers. Thus:</a:t>
            </a:r>
          </a:p>
          <a:p>
            <a:endParaRPr lang="en-US" dirty="0"/>
          </a:p>
          <a:p>
            <a:r>
              <a:rPr lang="en-US" dirty="0"/>
              <a:t>Aging  </a:t>
            </a:r>
            <a:r>
              <a:rPr lang="en-US" dirty="0" smtClean="0"/>
              <a:t>-&gt; to  </a:t>
            </a:r>
            <a:r>
              <a:rPr lang="en-US" dirty="0"/>
              <a:t>Better driving</a:t>
            </a:r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But </a:t>
            </a:r>
            <a:r>
              <a:rPr lang="en-US" dirty="0"/>
              <a:t>what is missing from this relationship is a mediating variable that is actually causing the improvement in driving: experience. The mediated relationship would look like the following:</a:t>
            </a:r>
          </a:p>
          <a:p>
            <a:endParaRPr lang="en-US" dirty="0"/>
          </a:p>
          <a:p>
            <a:r>
              <a:rPr lang="en-US" dirty="0"/>
              <a:t>Aging  </a:t>
            </a:r>
            <a:r>
              <a:rPr lang="en-US" dirty="0" smtClean="0"/>
              <a:t>-&gt; to  </a:t>
            </a:r>
            <a:r>
              <a:rPr lang="en-US" dirty="0"/>
              <a:t>Increased experience driving a car  </a:t>
            </a:r>
            <a:r>
              <a:rPr lang="en-US" dirty="0" smtClean="0"/>
              <a:t>-&gt;to  </a:t>
            </a:r>
            <a:r>
              <a:rPr lang="en-US" dirty="0"/>
              <a:t>Better </a:t>
            </a:r>
            <a:r>
              <a:rPr lang="en-US" dirty="0" smtClean="0"/>
              <a:t>driving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57</a:t>
            </a:fld>
            <a:endParaRPr lang="en-US"/>
          </a:p>
        </p:txBody>
      </p:sp>
      <p:pic>
        <p:nvPicPr>
          <p:cNvPr id="2055" name="Picture 7" descr="https://upload.wikimedia.org/wikipedia/commons/4/4d/Mediatio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0559" y="1778758"/>
            <a:ext cx="5562881" cy="15637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81856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Other common tests (Optional)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Inter-</a:t>
            </a:r>
            <a:r>
              <a:rPr lang="en-GB" dirty="0" err="1" smtClean="0"/>
              <a:t>rater</a:t>
            </a:r>
            <a:r>
              <a:rPr lang="en-GB" dirty="0" smtClean="0"/>
              <a:t> Reliability Test</a:t>
            </a:r>
          </a:p>
          <a:p>
            <a:pPr lvl="1"/>
            <a:r>
              <a:rPr lang="en-GB" dirty="0" smtClean="0"/>
              <a:t>Cohen Kappa </a:t>
            </a:r>
          </a:p>
          <a:p>
            <a:pPr marL="457200" lvl="1" indent="0">
              <a:buNone/>
            </a:pPr>
            <a:r>
              <a:rPr lang="en-GB" dirty="0">
                <a:hlinkClick r:id="rId2"/>
              </a:rPr>
              <a:t>https://</a:t>
            </a:r>
            <a:r>
              <a:rPr lang="en-GB" dirty="0" smtClean="0">
                <a:hlinkClick r:id="rId2"/>
              </a:rPr>
              <a:t>www.medcalc.org/manual/kappa.php</a:t>
            </a:r>
            <a:endParaRPr lang="en-GB" dirty="0" smtClean="0"/>
          </a:p>
          <a:p>
            <a:pPr lvl="1"/>
            <a:endParaRPr lang="en-GB" dirty="0" smtClean="0"/>
          </a:p>
          <a:p>
            <a:pPr marL="0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EF5203-323F-4349-8624-5A53D96EB08F}" type="slidenum">
              <a:rPr lang="en-US" smtClean="0"/>
              <a:t>58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2063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Hypothesis Tests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435600"/>
          </a:xfrm>
        </p:spPr>
        <p:txBody>
          <a:bodyPr>
            <a:spAutoFit/>
          </a:bodyPr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b="1" smtClean="0">
                <a:solidFill>
                  <a:schemeClr val="accent2"/>
                </a:solidFill>
              </a:rPr>
              <a:t>Statistical</a:t>
            </a:r>
            <a:r>
              <a:rPr lang="en-US" altLang="en-US" smtClean="0">
                <a:solidFill>
                  <a:schemeClr val="accent2"/>
                </a:solidFill>
              </a:rPr>
              <a:t> </a:t>
            </a:r>
            <a:r>
              <a:rPr lang="en-US" altLang="en-US" b="1" smtClean="0">
                <a:solidFill>
                  <a:schemeClr val="accent2"/>
                </a:solidFill>
              </a:rPr>
              <a:t>hypothesis </a:t>
            </a:r>
          </a:p>
          <a:p>
            <a:pPr eaLnBrk="1" hangingPunct="1"/>
            <a:r>
              <a:rPr lang="en-US" altLang="en-US" smtClean="0"/>
              <a:t>A statement, or claim, about a population parameter.</a:t>
            </a:r>
          </a:p>
          <a:p>
            <a:pPr eaLnBrk="1" hangingPunct="1"/>
            <a:r>
              <a:rPr lang="en-US" altLang="en-US" smtClean="0"/>
              <a:t>Need a pair of hypotheses</a:t>
            </a:r>
          </a:p>
          <a:p>
            <a:pPr marL="747713" lvl="1" indent="-347663" eaLnBrk="1" hangingPunct="1">
              <a:buFont typeface="Arial" panose="020B0604020202020204" pitchFamily="34" charset="0"/>
              <a:buChar char="•"/>
            </a:pPr>
            <a:r>
              <a:rPr lang="en-US" altLang="en-US" smtClean="0"/>
              <a:t> one that represents the claim </a:t>
            </a:r>
          </a:p>
          <a:p>
            <a:pPr marL="747713" lvl="1" indent="-347663" eaLnBrk="1" hangingPunct="1">
              <a:buFont typeface="Arial" panose="020B0604020202020204" pitchFamily="34" charset="0"/>
              <a:buChar char="•"/>
            </a:pPr>
            <a:r>
              <a:rPr lang="en-US" altLang="en-US" smtClean="0"/>
              <a:t> the other, its complement  </a:t>
            </a:r>
          </a:p>
          <a:p>
            <a:pPr eaLnBrk="1" hangingPunct="1"/>
            <a:r>
              <a:rPr lang="en-US" altLang="en-US" smtClean="0"/>
              <a:t>When one of these hypotheses is false, the other must be true.</a:t>
            </a:r>
          </a:p>
          <a:p>
            <a:pPr eaLnBrk="1" hangingPunct="1"/>
            <a:r>
              <a:rPr lang="en-US" altLang="en-US" smtClean="0"/>
              <a:t>A statistical hypothesis is a </a:t>
            </a:r>
            <a:r>
              <a:rPr lang="en-US" altLang="en-US" u="sng" smtClean="0"/>
              <a:t>conjecture</a:t>
            </a:r>
            <a:r>
              <a:rPr lang="en-US" altLang="en-US" smtClean="0"/>
              <a:t> about </a:t>
            </a:r>
            <a:r>
              <a:rPr lang="en-US" altLang="en-US" u="sng" smtClean="0"/>
              <a:t>a population parameter</a:t>
            </a:r>
            <a:r>
              <a:rPr lang="en-US" altLang="en-US" smtClean="0"/>
              <a:t>. This </a:t>
            </a:r>
            <a:r>
              <a:rPr lang="en-US" altLang="en-US" u="sng" smtClean="0"/>
              <a:t>conjecture may or may not be true</a:t>
            </a:r>
            <a:r>
              <a:rPr lang="en-US" altLang="en-US" smtClean="0"/>
              <a:t>.</a:t>
            </a:r>
          </a:p>
          <a:p>
            <a:pPr eaLnBrk="1" hangingPunct="1"/>
            <a:endParaRPr lang="en-US" altLang="en-US" smtClean="0"/>
          </a:p>
        </p:txBody>
      </p:sp>
      <p:sp>
        <p:nvSpPr>
          <p:cNvPr id="14340" name="Slide Number Placeholder 4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4BB57652-21D7-4E3F-B5DB-986EF5A51C39}" type="slidenum">
              <a:rPr lang="en-US" altLang="en-US" sz="1800">
                <a:solidFill>
                  <a:schemeClr val="tx2"/>
                </a:solidFill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6</a:t>
            </a:fld>
            <a:endParaRPr lang="en-US" altLang="en-US" sz="180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51448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Stating a Hypothesis</a:t>
            </a:r>
          </a:p>
        </p:txBody>
      </p:sp>
      <p:sp>
        <p:nvSpPr>
          <p:cNvPr id="40963" name="Content Placeholder 2"/>
          <p:cNvSpPr>
            <a:spLocks noGrp="1"/>
          </p:cNvSpPr>
          <p:nvPr>
            <p:ph sz="half" idx="1"/>
          </p:nvPr>
        </p:nvSpPr>
        <p:spPr>
          <a:xfrm>
            <a:off x="341313" y="1455738"/>
            <a:ext cx="4135437" cy="4525962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b="1" dirty="0" smtClean="0">
                <a:solidFill>
                  <a:schemeClr val="accent2"/>
                </a:solidFill>
              </a:rPr>
              <a:t>Null hypothesis </a:t>
            </a:r>
          </a:p>
          <a:p>
            <a:pPr eaLnBrk="1" hangingPunct="1"/>
            <a:r>
              <a:rPr lang="en-US" altLang="en-US" dirty="0" smtClean="0"/>
              <a:t>A statistical hypothesis that contains a statement of equality </a:t>
            </a:r>
            <a:r>
              <a:rPr lang="en-US" altLang="en-US" dirty="0" smtClean="0">
                <a:sym typeface="Symbol" panose="05050102010706020507" pitchFamily="18" charset="2"/>
              </a:rPr>
              <a:t> = or “no effect”.</a:t>
            </a:r>
          </a:p>
          <a:p>
            <a:pPr eaLnBrk="1" hangingPunct="1"/>
            <a:r>
              <a:rPr lang="en-US" altLang="en-US" dirty="0" smtClean="0">
                <a:sym typeface="Symbol" panose="05050102010706020507" pitchFamily="18" charset="2"/>
              </a:rPr>
              <a:t>Denoted </a:t>
            </a:r>
            <a:r>
              <a:rPr lang="en-US" altLang="en-US" b="1" i="1" dirty="0" smtClean="0">
                <a:solidFill>
                  <a:schemeClr val="accent2"/>
                </a:solidFill>
              </a:rPr>
              <a:t>H</a:t>
            </a:r>
            <a:r>
              <a:rPr lang="en-US" altLang="en-US" b="1" baseline="-25000" dirty="0" smtClean="0">
                <a:solidFill>
                  <a:schemeClr val="accent2"/>
                </a:solidFill>
              </a:rPr>
              <a:t>0</a:t>
            </a:r>
            <a:r>
              <a:rPr lang="en-US" altLang="en-US" dirty="0" smtClean="0"/>
              <a:t>  read “H sub-zero” or “H</a:t>
            </a:r>
            <a:r>
              <a:rPr lang="en-US" altLang="en-US" i="1" dirty="0" smtClean="0"/>
              <a:t> </a:t>
            </a:r>
            <a:r>
              <a:rPr lang="en-US" altLang="en-US" dirty="0" smtClean="0"/>
              <a:t>naught.”</a:t>
            </a:r>
          </a:p>
        </p:txBody>
      </p:sp>
      <p:sp>
        <p:nvSpPr>
          <p:cNvPr id="40964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1455738"/>
            <a:ext cx="4046538" cy="4525962"/>
          </a:xfrm>
        </p:spPr>
        <p:txBody>
          <a:bodyPr/>
          <a:lstStyle/>
          <a:p>
            <a:pPr eaLnBrk="1" hangingPunct="1">
              <a:buFont typeface="Arial" panose="020B0604020202020204" pitchFamily="34" charset="0"/>
              <a:buNone/>
            </a:pPr>
            <a:r>
              <a:rPr lang="en-US" altLang="en-US" b="1" smtClean="0">
                <a:solidFill>
                  <a:schemeClr val="accent2"/>
                </a:solidFill>
              </a:rPr>
              <a:t>Alternative hypothesis </a:t>
            </a:r>
          </a:p>
          <a:p>
            <a:pPr eaLnBrk="1" hangingPunct="1"/>
            <a:r>
              <a:rPr lang="en-US" altLang="en-US" smtClean="0"/>
              <a:t>A statement of strict inequality such as &gt;, </a:t>
            </a:r>
            <a:r>
              <a:rPr lang="en-US" altLang="en-US" smtClean="0">
                <a:sym typeface="Symbol" panose="05050102010706020507" pitchFamily="18" charset="2"/>
              </a:rPr>
              <a:t>≠, or &lt;.</a:t>
            </a:r>
          </a:p>
          <a:p>
            <a:pPr eaLnBrk="1" hangingPunct="1"/>
            <a:r>
              <a:rPr lang="en-US" altLang="en-US" smtClean="0"/>
              <a:t>Must be true if </a:t>
            </a:r>
            <a:r>
              <a:rPr lang="en-US" altLang="en-US" i="1" smtClean="0"/>
              <a:t>H</a:t>
            </a:r>
            <a:r>
              <a:rPr lang="en-US" altLang="en-US" baseline="-25000" smtClean="0"/>
              <a:t>0</a:t>
            </a:r>
            <a:r>
              <a:rPr lang="en-US" altLang="en-US" smtClean="0"/>
              <a:t> is false.</a:t>
            </a:r>
          </a:p>
          <a:p>
            <a:pPr eaLnBrk="1" hangingPunct="1"/>
            <a:r>
              <a:rPr lang="en-US" altLang="en-US" smtClean="0"/>
              <a:t>Denoted </a:t>
            </a:r>
            <a:r>
              <a:rPr lang="en-US" altLang="en-US" b="1" i="1" smtClean="0">
                <a:solidFill>
                  <a:schemeClr val="accent2"/>
                </a:solidFill>
              </a:rPr>
              <a:t>H</a:t>
            </a:r>
            <a:r>
              <a:rPr lang="en-US" altLang="en-US" b="1" i="1" baseline="-25000" smtClean="0">
                <a:solidFill>
                  <a:schemeClr val="accent2"/>
                </a:solidFill>
              </a:rPr>
              <a:t>a</a:t>
            </a:r>
            <a:r>
              <a:rPr lang="en-US" altLang="en-US" smtClean="0"/>
              <a:t> read “H sub-a.”</a:t>
            </a:r>
          </a:p>
          <a:p>
            <a:pPr eaLnBrk="1" hangingPunct="1"/>
            <a:endParaRPr lang="en-US" altLang="en-US" b="1" smtClean="0">
              <a:solidFill>
                <a:schemeClr val="accent2"/>
              </a:solidFill>
            </a:endParaRPr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1846263" y="5237163"/>
            <a:ext cx="4740275" cy="1101725"/>
            <a:chOff x="1845596" y="5386516"/>
            <a:chExt cx="4740480" cy="1101163"/>
          </a:xfrm>
        </p:grpSpPr>
        <p:sp>
          <p:nvSpPr>
            <p:cNvPr id="7" name="TextBox 6"/>
            <p:cNvSpPr txBox="1"/>
            <p:nvPr/>
          </p:nvSpPr>
          <p:spPr>
            <a:xfrm>
              <a:off x="2871165" y="5534078"/>
              <a:ext cx="2700454" cy="953601"/>
            </a:xfrm>
            <a:prstGeom prst="rect">
              <a:avLst/>
            </a:prstGeom>
            <a:solidFill>
              <a:schemeClr val="accent2">
                <a:lumMod val="40000"/>
                <a:lumOff val="60000"/>
              </a:schemeClr>
            </a:solidFill>
            <a:ln w="28575">
              <a:solidFill>
                <a:schemeClr val="accent2"/>
              </a:solidFill>
            </a:ln>
          </p:spPr>
          <p:txBody>
            <a:bodyPr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800" dirty="0">
                  <a:latin typeface="+mn-lt"/>
                  <a:cs typeface="+mn-cs"/>
                </a:rPr>
                <a:t>complementary statements</a:t>
              </a:r>
            </a:p>
          </p:txBody>
        </p:sp>
        <p:sp>
          <p:nvSpPr>
            <p:cNvPr id="9" name="Bent-Up Arrow 8"/>
            <p:cNvSpPr/>
            <p:nvPr/>
          </p:nvSpPr>
          <p:spPr>
            <a:xfrm>
              <a:off x="5570032" y="5386516"/>
              <a:ext cx="1016044" cy="755265"/>
            </a:xfrm>
            <a:prstGeom prst="bentUpArrow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Bent-Up Arrow 9"/>
            <p:cNvSpPr/>
            <p:nvPr/>
          </p:nvSpPr>
          <p:spPr>
            <a:xfrm flipH="1">
              <a:off x="1845596" y="5386516"/>
              <a:ext cx="1016044" cy="755265"/>
            </a:xfrm>
            <a:prstGeom prst="bentUpArrow">
              <a:avLst/>
            </a:prstGeom>
            <a:solidFill>
              <a:schemeClr val="accent2">
                <a:lumMod val="40000"/>
                <a:lumOff val="60000"/>
              </a:schemeClr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5366" name="Slide Number Placeholder 10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5AAB1A00-4966-4D00-B021-233D8F17C652}" type="slidenum">
              <a:rPr lang="en-US" altLang="en-US" sz="1800">
                <a:solidFill>
                  <a:schemeClr val="tx2"/>
                </a:solidFill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7</a:t>
            </a:fld>
            <a:endParaRPr lang="en-US" altLang="en-US" sz="180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38498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3" grpId="0" build="p"/>
      <p:bldP spid="4096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ea typeface="ＭＳ Ｐゴシック" panose="020B0600070205080204" pitchFamily="34" charset="-128"/>
              </a:rPr>
              <a:t>Stating a Hypothesis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571500" y="1905000"/>
            <a:ext cx="80010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i="1" dirty="0">
                <a:solidFill>
                  <a:schemeClr val="accent2"/>
                </a:solidFill>
                <a:cs typeface="Arial" panose="020B0604020202020204" pitchFamily="34" charset="0"/>
              </a:rPr>
              <a:t>H</a:t>
            </a:r>
            <a:r>
              <a:rPr lang="en-US" altLang="en-US" baseline="-25000" dirty="0">
                <a:solidFill>
                  <a:schemeClr val="accent2"/>
                </a:solidFill>
                <a:cs typeface="Arial" panose="020B0604020202020204" pitchFamily="34" charset="0"/>
              </a:rPr>
              <a:t>0</a:t>
            </a:r>
            <a:r>
              <a:rPr lang="en-US" altLang="en-US" dirty="0">
                <a:solidFill>
                  <a:schemeClr val="accent2"/>
                </a:solidFill>
                <a:cs typeface="Arial" panose="020B0604020202020204" pitchFamily="34" charset="0"/>
              </a:rPr>
              <a:t>: </a:t>
            </a:r>
            <a:r>
              <a:rPr lang="en-SG" altLang="en-US" i="1" dirty="0" smtClean="0">
                <a:solidFill>
                  <a:schemeClr val="accent2"/>
                </a:solidFill>
                <a:cs typeface="Arial" panose="020B0604020202020204" pitchFamily="34" charset="0"/>
              </a:rPr>
              <a:t>Advertisements has </a:t>
            </a:r>
            <a:r>
              <a:rPr lang="en-SG" altLang="en-US" i="1" u="sng" dirty="0" smtClean="0">
                <a:cs typeface="Arial" panose="020B0604020202020204" pitchFamily="34" charset="0"/>
              </a:rPr>
              <a:t>no effect </a:t>
            </a:r>
            <a:r>
              <a:rPr lang="en-SG" altLang="en-US" i="1" dirty="0" smtClean="0">
                <a:solidFill>
                  <a:schemeClr val="accent2"/>
                </a:solidFill>
                <a:cs typeface="Arial" panose="020B0604020202020204" pitchFamily="34" charset="0"/>
              </a:rPr>
              <a:t>on purchase intention</a:t>
            </a:r>
            <a:endParaRPr lang="en-US" altLang="en-US" i="1" dirty="0">
              <a:solidFill>
                <a:schemeClr val="accent2"/>
              </a:solidFill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i="1" dirty="0">
                <a:solidFill>
                  <a:schemeClr val="accent2"/>
                </a:solidFill>
                <a:cs typeface="Arial" panose="020B0604020202020204" pitchFamily="34" charset="0"/>
              </a:rPr>
              <a:t>H</a:t>
            </a:r>
            <a:r>
              <a:rPr lang="en-US" altLang="en-US" i="1" baseline="-25000" dirty="0">
                <a:solidFill>
                  <a:schemeClr val="accent2"/>
                </a:solidFill>
                <a:cs typeface="Arial" panose="020B0604020202020204" pitchFamily="34" charset="0"/>
              </a:rPr>
              <a:t>a</a:t>
            </a:r>
            <a:r>
              <a:rPr lang="en-US" altLang="en-US" dirty="0">
                <a:solidFill>
                  <a:schemeClr val="accent2"/>
                </a:solidFill>
                <a:cs typeface="Arial" panose="020B0604020202020204" pitchFamily="34" charset="0"/>
              </a:rPr>
              <a:t>: </a:t>
            </a:r>
            <a:r>
              <a:rPr lang="en-SG" altLang="en-US" i="1" dirty="0" smtClean="0">
                <a:solidFill>
                  <a:schemeClr val="accent2"/>
                </a:solidFill>
                <a:cs typeface="Arial" panose="020B0604020202020204" pitchFamily="34" charset="0"/>
              </a:rPr>
              <a:t>Advertisements has </a:t>
            </a:r>
            <a:r>
              <a:rPr lang="en-SG" altLang="en-US" i="1" u="sng" dirty="0" smtClean="0">
                <a:cs typeface="Arial" panose="020B0604020202020204" pitchFamily="34" charset="0"/>
              </a:rPr>
              <a:t>an effect </a:t>
            </a:r>
            <a:r>
              <a:rPr lang="en-SG" altLang="en-US" i="1" dirty="0" smtClean="0">
                <a:solidFill>
                  <a:schemeClr val="accent2"/>
                </a:solidFill>
                <a:cs typeface="Arial" panose="020B0604020202020204" pitchFamily="34" charset="0"/>
              </a:rPr>
              <a:t>on purchase intention</a:t>
            </a:r>
            <a:endParaRPr lang="en-US" altLang="en-US" i="1" dirty="0">
              <a:solidFill>
                <a:schemeClr val="accent2"/>
              </a:solidFill>
              <a:cs typeface="Arial" panose="020B0604020202020204" pitchFamily="34" charset="0"/>
            </a:endParaRPr>
          </a:p>
        </p:txBody>
      </p:sp>
      <p:sp>
        <p:nvSpPr>
          <p:cNvPr id="16392" name="Slide Number Placeholder 8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B2C12BD1-F806-40B1-9A4D-5D66F8D92A2F}" type="slidenum">
              <a:rPr lang="en-US" altLang="en-US" sz="1800">
                <a:solidFill>
                  <a:schemeClr val="tx2"/>
                </a:solidFill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8</a:t>
            </a:fld>
            <a:endParaRPr lang="en-US" altLang="en-US" sz="1800" dirty="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457200" y="3733800"/>
            <a:ext cx="8382000" cy="181588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i="1" dirty="0">
                <a:solidFill>
                  <a:schemeClr val="accent2"/>
                </a:solidFill>
                <a:cs typeface="Arial" panose="020B0604020202020204" pitchFamily="34" charset="0"/>
              </a:rPr>
              <a:t>H</a:t>
            </a:r>
            <a:r>
              <a:rPr lang="en-US" altLang="en-US" baseline="-25000" dirty="0">
                <a:solidFill>
                  <a:schemeClr val="accent2"/>
                </a:solidFill>
                <a:cs typeface="Arial" panose="020B0604020202020204" pitchFamily="34" charset="0"/>
              </a:rPr>
              <a:t>0</a:t>
            </a:r>
            <a:r>
              <a:rPr lang="en-US" altLang="en-US" dirty="0">
                <a:solidFill>
                  <a:schemeClr val="accent2"/>
                </a:solidFill>
                <a:cs typeface="Arial" panose="020B0604020202020204" pitchFamily="34" charset="0"/>
              </a:rPr>
              <a:t>: </a:t>
            </a:r>
            <a:r>
              <a:rPr lang="en-SG" altLang="en-US" i="1" dirty="0" smtClean="0">
                <a:solidFill>
                  <a:schemeClr val="accent2"/>
                </a:solidFill>
                <a:cs typeface="Arial" panose="020B0604020202020204" pitchFamily="34" charset="0"/>
              </a:rPr>
              <a:t>The mean test results between Class 1 &amp; Class 2 are </a:t>
            </a:r>
            <a:r>
              <a:rPr lang="en-SG" altLang="en-US" i="1" u="sng" dirty="0" smtClean="0">
                <a:cs typeface="Arial" panose="020B0604020202020204" pitchFamily="34" charset="0"/>
              </a:rPr>
              <a:t>equal.</a:t>
            </a:r>
            <a:endParaRPr lang="en-US" altLang="en-US" i="1" u="sng" dirty="0">
              <a:cs typeface="Arial" panose="020B0604020202020204" pitchFamily="34" charset="0"/>
            </a:endParaRPr>
          </a:p>
          <a:p>
            <a:pPr eaLnBrk="1" hangingPunct="1">
              <a:spcBef>
                <a:spcPct val="0"/>
              </a:spcBef>
              <a:buClrTx/>
              <a:buFontTx/>
              <a:buNone/>
            </a:pPr>
            <a:r>
              <a:rPr lang="en-US" altLang="en-US" i="1" dirty="0">
                <a:solidFill>
                  <a:schemeClr val="accent2"/>
                </a:solidFill>
                <a:cs typeface="Arial" panose="020B0604020202020204" pitchFamily="34" charset="0"/>
              </a:rPr>
              <a:t>H</a:t>
            </a:r>
            <a:r>
              <a:rPr lang="en-US" altLang="en-US" i="1" baseline="-25000" dirty="0">
                <a:solidFill>
                  <a:schemeClr val="accent2"/>
                </a:solidFill>
                <a:cs typeface="Arial" panose="020B0604020202020204" pitchFamily="34" charset="0"/>
              </a:rPr>
              <a:t>a</a:t>
            </a:r>
            <a:r>
              <a:rPr lang="en-US" altLang="en-US" dirty="0">
                <a:solidFill>
                  <a:schemeClr val="accent2"/>
                </a:solidFill>
                <a:cs typeface="Arial" panose="020B0604020202020204" pitchFamily="34" charset="0"/>
              </a:rPr>
              <a:t>: </a:t>
            </a:r>
            <a:r>
              <a:rPr lang="en-SG" altLang="en-US" i="1" dirty="0" smtClean="0">
                <a:solidFill>
                  <a:schemeClr val="accent2"/>
                </a:solidFill>
                <a:cs typeface="Arial" panose="020B0604020202020204" pitchFamily="34" charset="0"/>
              </a:rPr>
              <a:t>The mean test results between Class 1 &amp; Class 2 are </a:t>
            </a:r>
            <a:r>
              <a:rPr lang="en-SG" altLang="en-US" i="1" u="sng" dirty="0" smtClean="0">
                <a:cs typeface="Arial" panose="020B0604020202020204" pitchFamily="34" charset="0"/>
              </a:rPr>
              <a:t>not equal.</a:t>
            </a:r>
            <a:endParaRPr lang="en-US" altLang="en-US" i="1" u="sng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149763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1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altLang="en-US" smtClean="0">
                <a:ea typeface="ＭＳ Ｐゴシック" panose="020B0600070205080204" pitchFamily="34" charset="-128"/>
              </a:rPr>
              <a:t>Types of Errors</a:t>
            </a:r>
            <a:endParaRPr lang="el-GR" altLang="en-US" smtClean="0">
              <a:ea typeface="ＭＳ Ｐゴシック" panose="020B0600070205080204" pitchFamily="34" charset="-128"/>
            </a:endParaRPr>
          </a:p>
        </p:txBody>
      </p:sp>
      <p:sp>
        <p:nvSpPr>
          <p:cNvPr id="18" name="Text Box 12"/>
          <p:cNvSpPr txBox="1">
            <a:spLocks noChangeArrowheads="1"/>
          </p:cNvSpPr>
          <p:nvPr/>
        </p:nvSpPr>
        <p:spPr bwMode="auto">
          <a:xfrm>
            <a:off x="406400" y="4081463"/>
            <a:ext cx="8458200" cy="1944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57150" cmpd="thickThin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7663" indent="-347663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>
              <a:spcBef>
                <a:spcPct val="0"/>
              </a:spcBef>
            </a:pPr>
            <a:r>
              <a:rPr lang="en-US" altLang="en-US">
                <a:cs typeface="Arial" panose="020B0604020202020204" pitchFamily="34" charset="0"/>
              </a:rPr>
              <a:t>A </a:t>
            </a:r>
            <a:r>
              <a:rPr lang="en-US" altLang="en-US" b="1">
                <a:solidFill>
                  <a:schemeClr val="accent2"/>
                </a:solidFill>
                <a:cs typeface="Arial" panose="020B0604020202020204" pitchFamily="34" charset="0"/>
              </a:rPr>
              <a:t>type I error </a:t>
            </a:r>
            <a:r>
              <a:rPr lang="en-US" altLang="en-US">
                <a:cs typeface="Arial" panose="020B0604020202020204" pitchFamily="34" charset="0"/>
              </a:rPr>
              <a:t>occurs if the null hypothesis is rejected when it is true.</a:t>
            </a:r>
          </a:p>
          <a:p>
            <a:pPr>
              <a:spcBef>
                <a:spcPct val="0"/>
              </a:spcBef>
            </a:pPr>
            <a:r>
              <a:rPr lang="en-US" altLang="en-US">
                <a:cs typeface="Arial" panose="020B0604020202020204" pitchFamily="34" charset="0"/>
              </a:rPr>
              <a:t>A </a:t>
            </a:r>
            <a:r>
              <a:rPr lang="en-US" altLang="en-US" b="1">
                <a:solidFill>
                  <a:schemeClr val="accent2"/>
                </a:solidFill>
                <a:cs typeface="Arial" panose="020B0604020202020204" pitchFamily="34" charset="0"/>
              </a:rPr>
              <a:t>type II error </a:t>
            </a:r>
            <a:r>
              <a:rPr lang="en-US" altLang="en-US">
                <a:cs typeface="Arial" panose="020B0604020202020204" pitchFamily="34" charset="0"/>
              </a:rPr>
              <a:t>occurs if the null hypothesis is not rejected when it is false.</a:t>
            </a:r>
            <a:endParaRPr lang="en-US" altLang="en-US">
              <a:cs typeface="Arial" panose="020B0604020202020204" pitchFamily="34" charset="0"/>
              <a:sym typeface="Symbol" panose="05050102010706020507" pitchFamily="18" charset="2"/>
            </a:endParaRPr>
          </a:p>
          <a:p>
            <a:pPr>
              <a:spcBef>
                <a:spcPct val="0"/>
              </a:spcBef>
            </a:pPr>
            <a:endParaRPr lang="en-US" altLang="en-US">
              <a:cs typeface="Arial" panose="020B0604020202020204" pitchFamily="34" charset="0"/>
              <a:sym typeface="Symbol" panose="05050102010706020507" pitchFamily="18" charset="2"/>
            </a:endParaRPr>
          </a:p>
        </p:txBody>
      </p:sp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928688" y="1668463"/>
          <a:ext cx="7534275" cy="1828800"/>
        </p:xfrm>
        <a:graphic>
          <a:graphicData uri="http://schemas.openxmlformats.org/drawingml/2006/table">
            <a:tbl>
              <a:tblPr/>
              <a:tblGrid>
                <a:gridCol w="2246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273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6063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24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charset="0"/>
                        <a:cs typeface="Arial" charset="0"/>
                      </a:endParaRPr>
                    </a:p>
                  </a:txBody>
                  <a:tcPr horzOverflow="overflow">
                    <a:lnL>
                      <a:noFill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Actual Truth of </a:t>
                      </a:r>
                      <a:r>
                        <a:rPr kumimoji="0" lang="en-US" sz="2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H</a:t>
                      </a:r>
                      <a:r>
                        <a:rPr kumimoji="0" lang="en-US" sz="2400" b="1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0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Decision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H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0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 is true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H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0</a:t>
                      </a: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 is false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3BB35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Do not reject </a:t>
                      </a: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3BB35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H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83BB35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Correct Decision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Type II Error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147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83BB35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Reject </a:t>
                      </a:r>
                      <a:r>
                        <a:rPr kumimoji="0" lang="en-US" sz="2400" b="0" i="1" u="none" strike="noStrike" cap="none" normalizeH="0" baseline="0" smtClean="0">
                          <a:ln>
                            <a:noFill/>
                          </a:ln>
                          <a:solidFill>
                            <a:srgbClr val="83BB35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H</a:t>
                      </a:r>
                      <a:r>
                        <a:rPr kumimoji="0" lang="en-US" sz="2400" b="0" i="0" u="none" strike="noStrike" cap="none" normalizeH="0" baseline="-25000" smtClean="0">
                          <a:ln>
                            <a:noFill/>
                          </a:ln>
                          <a:solidFill>
                            <a:srgbClr val="83BB35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0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Type I Error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charset="0"/>
                          <a:cs typeface="Arial" charset="0"/>
                        </a:rPr>
                        <a:t>Correct Decision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cxnSp>
        <p:nvCxnSpPr>
          <p:cNvPr id="21" name="Straight Arrow Connector 20"/>
          <p:cNvCxnSpPr/>
          <p:nvPr/>
        </p:nvCxnSpPr>
        <p:spPr>
          <a:xfrm rot="10800000" flipV="1">
            <a:off x="2244725" y="3433763"/>
            <a:ext cx="1612900" cy="747712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 rot="10800000" flipV="1">
            <a:off x="2792413" y="2933700"/>
            <a:ext cx="3459162" cy="2128838"/>
          </a:xfrm>
          <a:prstGeom prst="straightConnector1">
            <a:avLst/>
          </a:prstGeom>
          <a:ln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531" name="Slide Number Placeholder 7"/>
          <p:cNvSpPr>
            <a:spLocks noGrp="1"/>
          </p:cNvSpPr>
          <p:nvPr>
            <p:ph type="sldNum" sz="quarter" idx="1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1pPr>
            <a:lvl2pPr marL="742950" indent="-285750" eaLnBrk="0" hangingPunct="0">
              <a:spcBef>
                <a:spcPct val="20000"/>
              </a:spcBef>
              <a:buClr>
                <a:schemeClr val="accent1"/>
              </a:buClr>
              <a:buFont typeface="Wingdings" panose="05000000000000000000" pitchFamily="2" charset="2"/>
              <a:buChar char="§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2pPr>
            <a:lvl3pPr marL="11430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3pPr>
            <a:lvl4pPr marL="16002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4pPr>
            <a:lvl5pPr marL="2057400" indent="-228600" eaLnBrk="0" hangingPunct="0">
              <a:spcBef>
                <a:spcPct val="20000"/>
              </a:spcBef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panose="020B0604020202020204" pitchFamily="34" charset="0"/>
              <a:buChar char="»"/>
              <a:defRPr sz="280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defRPr>
            </a:lvl9pPr>
          </a:lstStyle>
          <a:p>
            <a:pPr eaLnBrk="1" hangingPunct="1">
              <a:spcBef>
                <a:spcPct val="0"/>
              </a:spcBef>
              <a:buClrTx/>
              <a:buFontTx/>
              <a:buNone/>
            </a:pPr>
            <a:fld id="{9DA96505-369B-4D5C-A6AA-F6E4099B2665}" type="slidenum">
              <a:rPr lang="en-US" altLang="en-US" sz="1800">
                <a:solidFill>
                  <a:schemeClr val="tx2"/>
                </a:solidFill>
                <a:cs typeface="Arial" panose="020B0604020202020204" pitchFamily="34" charset="0"/>
              </a:rPr>
              <a:pPr eaLnBrk="1" hangingPunct="1">
                <a:spcBef>
                  <a:spcPct val="0"/>
                </a:spcBef>
                <a:buClrTx/>
                <a:buFontTx/>
                <a:buNone/>
              </a:pPr>
              <a:t>9</a:t>
            </a:fld>
            <a:endParaRPr lang="en-US" altLang="en-US" sz="1800">
              <a:solidFill>
                <a:schemeClr val="tx2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1221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build="p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2038</TotalTime>
  <Words>2864</Words>
  <Application>Microsoft Office PowerPoint</Application>
  <PresentationFormat>On-screen Show (4:3)</PresentationFormat>
  <Paragraphs>572</Paragraphs>
  <Slides>58</Slides>
  <Notes>31</Notes>
  <HiddenSlides>0</HiddenSlides>
  <MMClips>0</MMClips>
  <ScaleCrop>false</ScaleCrop>
  <HeadingPairs>
    <vt:vector size="8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70" baseType="lpstr">
      <vt:lpstr>Monotype Sorts</vt:lpstr>
      <vt:lpstr>ＭＳ Ｐゴシック</vt:lpstr>
      <vt:lpstr>宋体</vt:lpstr>
      <vt:lpstr>Arial</vt:lpstr>
      <vt:lpstr>Calibri</vt:lpstr>
      <vt:lpstr>Georgia</vt:lpstr>
      <vt:lpstr>Symbol</vt:lpstr>
      <vt:lpstr>Tahoma</vt:lpstr>
      <vt:lpstr>Times New Roman</vt:lpstr>
      <vt:lpstr>Wingdings</vt:lpstr>
      <vt:lpstr>Office Theme</vt:lpstr>
      <vt:lpstr>Equation</vt:lpstr>
      <vt:lpstr>PowerPoint Presentation</vt:lpstr>
      <vt:lpstr>What are inferential Statistics?</vt:lpstr>
      <vt:lpstr>What types of inferential statistics are most commonly used?</vt:lpstr>
      <vt:lpstr>Confidence Interval</vt:lpstr>
      <vt:lpstr>Confidence Intervals for the  Population Mean</vt:lpstr>
      <vt:lpstr>Hypothesis Tests</vt:lpstr>
      <vt:lpstr>Stating a Hypothesis</vt:lpstr>
      <vt:lpstr>Stating a Hypothesis</vt:lpstr>
      <vt:lpstr>Types of Errors</vt:lpstr>
      <vt:lpstr>Example: Identifying Type I and Type II Errors</vt:lpstr>
      <vt:lpstr>Solution: Identifying Type I and Type II Errors</vt:lpstr>
      <vt:lpstr>Solution: Identifying Type I and Type II Errors</vt:lpstr>
      <vt:lpstr>Solution: Identifying Type I and Type II Errors</vt:lpstr>
      <vt:lpstr>When to use the different types of inferential statistics?</vt:lpstr>
      <vt:lpstr>Independent and Dependent Samples</vt:lpstr>
      <vt:lpstr>Classification of  Univariate Statistical Techniques</vt:lpstr>
      <vt:lpstr>Difference between sample means</vt:lpstr>
      <vt:lpstr>Assumptions Underlying the Test Statistic</vt:lpstr>
      <vt:lpstr>Nonparametric Test</vt:lpstr>
      <vt:lpstr>Summary</vt:lpstr>
      <vt:lpstr>The Runs Test for Randomness</vt:lpstr>
      <vt:lpstr>Example: Finding the Number of Runs</vt:lpstr>
      <vt:lpstr>P-value</vt:lpstr>
      <vt:lpstr>Nutella advertisment</vt:lpstr>
      <vt:lpstr>Hypothesis Tests</vt:lpstr>
      <vt:lpstr>Multivariate Statistical Techniques</vt:lpstr>
      <vt:lpstr>Common Multivariate Statistical Techniques</vt:lpstr>
      <vt:lpstr>Correlation</vt:lpstr>
      <vt:lpstr>Correlation</vt:lpstr>
      <vt:lpstr>Types of Correlation</vt:lpstr>
      <vt:lpstr>Correlation Coefficient</vt:lpstr>
      <vt:lpstr>Regression lines</vt:lpstr>
      <vt:lpstr>Regression Line</vt:lpstr>
      <vt:lpstr>Example</vt:lpstr>
      <vt:lpstr>Example: Predicting y-Values Using Regression Equations</vt:lpstr>
      <vt:lpstr>Solution: Predicting y-Values Using Regression Equations</vt:lpstr>
      <vt:lpstr>Solution: Predicting y-Values Using Regression Equations</vt:lpstr>
      <vt:lpstr>Multiple Regression Equation</vt:lpstr>
      <vt:lpstr>Regression in Excel</vt:lpstr>
      <vt:lpstr>Regression</vt:lpstr>
      <vt:lpstr>Example: Using Technology to Find a Regression Equation</vt:lpstr>
      <vt:lpstr>Solution: Using Technology to Find a Regression Equation</vt:lpstr>
      <vt:lpstr>Dummy Variables in  Regression Analysis</vt:lpstr>
      <vt:lpstr>Example</vt:lpstr>
      <vt:lpstr>PowerPoint Presentation</vt:lpstr>
      <vt:lpstr>Proxy Variables</vt:lpstr>
      <vt:lpstr>Proxy Variables</vt:lpstr>
      <vt:lpstr>Additional Notes on Regression</vt:lpstr>
      <vt:lpstr>Additional Notes on Regression</vt:lpstr>
      <vt:lpstr>Additional Notes on Regression</vt:lpstr>
      <vt:lpstr>Correlation vs Causation</vt:lpstr>
      <vt:lpstr>Multivariate Statistical Techniques</vt:lpstr>
      <vt:lpstr>Which is the Odd One Out?</vt:lpstr>
      <vt:lpstr>What is Good Clustering</vt:lpstr>
      <vt:lpstr>What is Cluster Analysis?</vt:lpstr>
      <vt:lpstr>Examples of Clustering Applications</vt:lpstr>
      <vt:lpstr>Other common tests</vt:lpstr>
      <vt:lpstr>Other common tests (Optional)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KOH NOI SIAN</dc:creator>
  <cp:lastModifiedBy>KOH NOI SIAN</cp:lastModifiedBy>
  <cp:revision>83</cp:revision>
  <cp:lastPrinted>2015-11-11T01:56:51Z</cp:lastPrinted>
  <dcterms:created xsi:type="dcterms:W3CDTF">2013-10-20T14:04:43Z</dcterms:created>
  <dcterms:modified xsi:type="dcterms:W3CDTF">2017-09-24T09:36:19Z</dcterms:modified>
</cp:coreProperties>
</file>