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305" r:id="rId3"/>
    <p:sldId id="259" r:id="rId4"/>
    <p:sldId id="325" r:id="rId5"/>
    <p:sldId id="257" r:id="rId6"/>
    <p:sldId id="258" r:id="rId7"/>
    <p:sldId id="304" r:id="rId8"/>
    <p:sldId id="260" r:id="rId9"/>
    <p:sldId id="261" r:id="rId10"/>
    <p:sldId id="265" r:id="rId11"/>
    <p:sldId id="266" r:id="rId12"/>
    <p:sldId id="267" r:id="rId13"/>
    <p:sldId id="269" r:id="rId14"/>
    <p:sldId id="338" r:id="rId15"/>
    <p:sldId id="339" r:id="rId16"/>
    <p:sldId id="340" r:id="rId17"/>
    <p:sldId id="275" r:id="rId18"/>
    <p:sldId id="276" r:id="rId19"/>
    <p:sldId id="279" r:id="rId20"/>
    <p:sldId id="280" r:id="rId21"/>
    <p:sldId id="288" r:id="rId22"/>
    <p:sldId id="300" r:id="rId23"/>
    <p:sldId id="302" r:id="rId24"/>
    <p:sldId id="324" r:id="rId25"/>
    <p:sldId id="336" r:id="rId26"/>
    <p:sldId id="326" r:id="rId27"/>
    <p:sldId id="327" r:id="rId28"/>
    <p:sldId id="328" r:id="rId29"/>
    <p:sldId id="329" r:id="rId30"/>
    <p:sldId id="330" r:id="rId31"/>
    <p:sldId id="331" r:id="rId32"/>
    <p:sldId id="332" r:id="rId33"/>
    <p:sldId id="333" r:id="rId34"/>
    <p:sldId id="335" r:id="rId35"/>
    <p:sldId id="355" r:id="rId36"/>
    <p:sldId id="356" r:id="rId37"/>
    <p:sldId id="320" r:id="rId38"/>
    <p:sldId id="322" r:id="rId39"/>
    <p:sldId id="32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0598" autoAdjust="0"/>
    <p:restoredTop sz="84148" autoAdjust="0"/>
  </p:normalViewPr>
  <p:slideViewPr>
    <p:cSldViewPr>
      <p:cViewPr varScale="1">
        <p:scale>
          <a:sx n="61" d="100"/>
          <a:sy n="61" d="100"/>
        </p:scale>
        <p:origin x="1044" y="78"/>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78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8.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emf"/><Relationship Id="rId4"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0A4CE0-2BEE-4E49-84AC-5E37C97BDE3F}" type="datetimeFigureOut">
              <a:rPr lang="en-US" smtClean="0"/>
              <a:t>10/10/2017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FB363F-BE80-48B3-8F78-A786FEAD57FE}" type="slidenum">
              <a:rPr lang="en-US" smtClean="0"/>
              <a:t>‹#›</a:t>
            </a:fld>
            <a:endParaRPr lang="en-US"/>
          </a:p>
        </p:txBody>
      </p:sp>
    </p:spTree>
    <p:extLst>
      <p:ext uri="{BB962C8B-B14F-4D97-AF65-F5344CB8AC3E}">
        <p14:creationId xmlns:p14="http://schemas.microsoft.com/office/powerpoint/2010/main" val="3879253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
        <p:nvSpPr>
          <p:cNvPr id="4" name="Slide Number Placeholder 3"/>
          <p:cNvSpPr>
            <a:spLocks noGrp="1"/>
          </p:cNvSpPr>
          <p:nvPr>
            <p:ph type="sldNum" sz="quarter" idx="10"/>
          </p:nvPr>
        </p:nvSpPr>
        <p:spPr/>
        <p:txBody>
          <a:bodyPr/>
          <a:lstStyle/>
          <a:p>
            <a:fld id="{3DFB363F-BE80-48B3-8F78-A786FEAD57FE}" type="slidenum">
              <a:rPr lang="en-US" smtClean="0"/>
              <a:t>1</a:t>
            </a:fld>
            <a:endParaRPr lang="en-US"/>
          </a:p>
        </p:txBody>
      </p:sp>
    </p:spTree>
    <p:extLst>
      <p:ext uri="{BB962C8B-B14F-4D97-AF65-F5344CB8AC3E}">
        <p14:creationId xmlns:p14="http://schemas.microsoft.com/office/powerpoint/2010/main" val="1940713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584172-CC53-4F00-AE4C-E17C8F632FC2}" type="slidenum">
              <a:rPr lang="en-US" altLang="en-US"/>
              <a:pPr/>
              <a:t>17</a:t>
            </a:fld>
            <a:endParaRPr lang="en-US" altLang="en-US"/>
          </a:p>
        </p:txBody>
      </p:sp>
      <p:sp>
        <p:nvSpPr>
          <p:cNvPr id="145410" name="Rectangle 2"/>
          <p:cNvSpPr>
            <a:spLocks noGrp="1" noRot="1" noChangeAspect="1" noChangeArrowheads="1" noTextEdit="1"/>
          </p:cNvSpPr>
          <p:nvPr>
            <p:ph type="sldImg"/>
          </p:nvPr>
        </p:nvSpPr>
        <p:spPr>
          <a:xfrm>
            <a:off x="1146175" y="687388"/>
            <a:ext cx="4567238" cy="3425825"/>
          </a:xfrm>
          <a:ln w="12700" cap="flat"/>
        </p:spPr>
      </p:sp>
      <p:sp>
        <p:nvSpPr>
          <p:cNvPr id="145411" name="Rectangle 3"/>
          <p:cNvSpPr>
            <a:spLocks noGrp="1" noChangeArrowheads="1"/>
          </p:cNvSpPr>
          <p:nvPr>
            <p:ph type="body" idx="1"/>
          </p:nvPr>
        </p:nvSpPr>
        <p:spPr>
          <a:xfrm>
            <a:off x="914400" y="4343400"/>
            <a:ext cx="5029200" cy="4114800"/>
          </a:xfrm>
          <a:noFill/>
          <a:ln/>
        </p:spPr>
        <p:txBody>
          <a:bodyPr lIns="92108" tIns="45274" rIns="92108" bIns="45274"/>
          <a:lstStyle/>
          <a:p>
            <a:r>
              <a:rPr lang="en-US" altLang="en-US"/>
              <a:t>K-means clustering: every clsuter is rep by the center of the doc in the cluster.</a:t>
            </a:r>
          </a:p>
        </p:txBody>
      </p:sp>
    </p:spTree>
    <p:extLst>
      <p:ext uri="{BB962C8B-B14F-4D97-AF65-F5344CB8AC3E}">
        <p14:creationId xmlns:p14="http://schemas.microsoft.com/office/powerpoint/2010/main" val="2606111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111E5E-8A99-4F00-B23B-C9CB0ED22B8D}" type="slidenum">
              <a:rPr lang="en-US" altLang="en-US"/>
              <a:pPr/>
              <a:t>18</a:t>
            </a:fld>
            <a:endParaRPr lang="en-US" altLang="en-US"/>
          </a:p>
        </p:txBody>
      </p:sp>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p:txBody>
          <a:bodyPr/>
          <a:lstStyle/>
          <a:p>
            <a:r>
              <a:rPr lang="en-US" altLang="en-US"/>
              <a:t>Blue points are the data points, to start, randomly pick any two points as the cluster center, assuming we want two clusters. If we want 10 clusters, we pick 10 center points. The light blue points nearer to the left red point, so form one cluster. </a:t>
            </a:r>
          </a:p>
          <a:p>
            <a:r>
              <a:rPr lang="en-US" altLang="en-US"/>
              <a:t>2. Compute the mean of the cluster to find the new cluster center. </a:t>
            </a:r>
          </a:p>
          <a:p>
            <a:r>
              <a:rPr lang="en-US" altLang="en-US"/>
              <a:t>3. Arrange the points in the cluster</a:t>
            </a:r>
          </a:p>
          <a:p>
            <a:r>
              <a:rPr lang="en-US" altLang="en-US"/>
              <a:t>4. Recompute the new cluster center, then see if any point switch cluster, if no change, then stop, if change</a:t>
            </a:r>
          </a:p>
        </p:txBody>
      </p:sp>
    </p:spTree>
    <p:extLst>
      <p:ext uri="{BB962C8B-B14F-4D97-AF65-F5344CB8AC3E}">
        <p14:creationId xmlns:p14="http://schemas.microsoft.com/office/powerpoint/2010/main" val="1274677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158F43-C4AB-4086-A257-BEE939EFEC80}" type="slidenum">
              <a:rPr lang="en-US" altLang="en-US"/>
              <a:pPr/>
              <a:t>19</a:t>
            </a:fld>
            <a:endParaRPr lang="en-US" altLang="en-US"/>
          </a:p>
        </p:txBody>
      </p:sp>
      <p:sp>
        <p:nvSpPr>
          <p:cNvPr id="151554" name="Rectangle 2"/>
          <p:cNvSpPr>
            <a:spLocks noGrp="1" noRot="1" noChangeAspect="1" noChangeArrowheads="1" noTextEdit="1"/>
          </p:cNvSpPr>
          <p:nvPr>
            <p:ph type="sldImg"/>
          </p:nvPr>
        </p:nvSpPr>
        <p:spPr>
          <a:xfrm>
            <a:off x="1146175" y="687388"/>
            <a:ext cx="4567238" cy="3425825"/>
          </a:xfrm>
          <a:ln w="12700" cap="flat"/>
        </p:spPr>
      </p:sp>
      <p:sp>
        <p:nvSpPr>
          <p:cNvPr id="151555" name="Rectangle 3"/>
          <p:cNvSpPr>
            <a:spLocks noGrp="1" noChangeArrowheads="1"/>
          </p:cNvSpPr>
          <p:nvPr>
            <p:ph type="body" idx="1"/>
          </p:nvPr>
        </p:nvSpPr>
        <p:spPr>
          <a:xfrm>
            <a:off x="914400" y="4343400"/>
            <a:ext cx="5029200" cy="4114800"/>
          </a:xfrm>
          <a:ln/>
        </p:spPr>
        <p:txBody>
          <a:bodyPr lIns="92108" tIns="45274" rIns="92108" bIns="45274"/>
          <a:lstStyle/>
          <a:p>
            <a:endParaRPr lang="en-US" altLang="en-US"/>
          </a:p>
        </p:txBody>
      </p:sp>
    </p:spTree>
    <p:extLst>
      <p:ext uri="{BB962C8B-B14F-4D97-AF65-F5344CB8AC3E}">
        <p14:creationId xmlns:p14="http://schemas.microsoft.com/office/powerpoint/2010/main" val="3371449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E5C7EE-A010-4687-91D6-5D48D64D2815}" type="slidenum">
              <a:rPr lang="en-US" altLang="en-US"/>
              <a:pPr/>
              <a:t>25</a:t>
            </a:fld>
            <a:endParaRPr lang="en-US" altLang="en-US"/>
          </a:p>
        </p:txBody>
      </p:sp>
      <p:sp>
        <p:nvSpPr>
          <p:cNvPr id="114690" name="Rectangle 2"/>
          <p:cNvSpPr>
            <a:spLocks noGrp="1" noRot="1" noChangeAspect="1" noChangeArrowheads="1" noTextEdit="1"/>
          </p:cNvSpPr>
          <p:nvPr>
            <p:ph type="sldImg"/>
          </p:nvPr>
        </p:nvSpPr>
        <p:spPr>
          <a:xfrm>
            <a:off x="1146175" y="687388"/>
            <a:ext cx="4567238" cy="3425825"/>
          </a:xfrm>
          <a:ln w="12700" cap="flat"/>
        </p:spPr>
      </p:sp>
      <p:sp>
        <p:nvSpPr>
          <p:cNvPr id="114691" name="Rectangle 3"/>
          <p:cNvSpPr>
            <a:spLocks noGrp="1" noChangeArrowheads="1"/>
          </p:cNvSpPr>
          <p:nvPr>
            <p:ph type="body" idx="1"/>
          </p:nvPr>
        </p:nvSpPr>
        <p:spPr>
          <a:xfrm>
            <a:off x="914400" y="4343400"/>
            <a:ext cx="5029200" cy="4114800"/>
          </a:xfrm>
          <a:ln/>
        </p:spPr>
        <p:txBody>
          <a:bodyPr lIns="92108" tIns="45274" rIns="92108" bIns="45274"/>
          <a:lstStyle/>
          <a:p>
            <a:endParaRPr lang="en-US" altLang="en-US"/>
          </a:p>
        </p:txBody>
      </p:sp>
    </p:spTree>
    <p:extLst>
      <p:ext uri="{BB962C8B-B14F-4D97-AF65-F5344CB8AC3E}">
        <p14:creationId xmlns:p14="http://schemas.microsoft.com/office/powerpoint/2010/main" val="15975413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986" name="Rectangle 2"/>
          <p:cNvSpPr>
            <a:spLocks noGrp="1" noRot="1" noChangeAspect="1" noChangeArrowheads="1" noTextEdit="1"/>
          </p:cNvSpPr>
          <p:nvPr>
            <p:ph type="sldImg"/>
          </p:nvPr>
        </p:nvSpPr>
        <p:spPr>
          <a:ln/>
        </p:spPr>
      </p:sp>
      <p:sp>
        <p:nvSpPr>
          <p:cNvPr id="132198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032137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4F7031-5A41-4E79-9352-E1DF74E3FB97}" type="slidenum">
              <a:rPr lang="en-US" altLang="en-US"/>
              <a:pPr/>
              <a:t>38</a:t>
            </a:fld>
            <a:endParaRPr lang="en-US" altLang="en-US"/>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r>
              <a:rPr lang="en-US" altLang="en-US"/>
              <a:t>In text collection, we have root words, so can analysis the frequent item sets of keywords and the association rules. If Singapore, Management, University appear frequently together, then maybe worthwhile to index Singapore, Management, University as a phrase. </a:t>
            </a:r>
          </a:p>
          <a:p>
            <a:r>
              <a:rPr lang="en-US" altLang="en-US"/>
              <a:t>Or we saw the use of a thesaurus in multilingual IR. </a:t>
            </a:r>
          </a:p>
        </p:txBody>
      </p:sp>
    </p:spTree>
    <p:extLst>
      <p:ext uri="{BB962C8B-B14F-4D97-AF65-F5344CB8AC3E}">
        <p14:creationId xmlns:p14="http://schemas.microsoft.com/office/powerpoint/2010/main" val="103130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E6499A-F1ED-4F0B-975C-30199DB7BBB8}" type="slidenum">
              <a:rPr lang="en-US" altLang="en-US"/>
              <a:pPr/>
              <a:t>39</a:t>
            </a:fld>
            <a:endParaRPr lang="en-US" altLang="en-US"/>
          </a:p>
        </p:txBody>
      </p:sp>
      <p:sp>
        <p:nvSpPr>
          <p:cNvPr id="232450" name="Rectangle 2"/>
          <p:cNvSpPr>
            <a:spLocks noGrp="1" noRot="1" noChangeAspect="1" noChangeArrowheads="1" noTextEdit="1"/>
          </p:cNvSpPr>
          <p:nvPr>
            <p:ph type="sldImg"/>
          </p:nvPr>
        </p:nvSpPr>
        <p:spPr>
          <a:xfrm>
            <a:off x="1146175" y="687388"/>
            <a:ext cx="4567238" cy="3425825"/>
          </a:xfrm>
          <a:ln w="12700" cap="flat"/>
        </p:spPr>
      </p:sp>
      <p:sp>
        <p:nvSpPr>
          <p:cNvPr id="232451" name="Rectangle 3"/>
          <p:cNvSpPr>
            <a:spLocks noGrp="1" noChangeArrowheads="1"/>
          </p:cNvSpPr>
          <p:nvPr>
            <p:ph type="body" idx="1"/>
          </p:nvPr>
        </p:nvSpPr>
        <p:spPr>
          <a:xfrm>
            <a:off x="914400" y="4343400"/>
            <a:ext cx="5029200" cy="4114800"/>
          </a:xfrm>
          <a:noFill/>
          <a:ln/>
        </p:spPr>
        <p:txBody>
          <a:bodyPr lIns="92108" tIns="45274" rIns="92108" bIns="45274"/>
          <a:lstStyle/>
          <a:p>
            <a:r>
              <a:rPr lang="en-US" altLang="en-US"/>
              <a:t>Sequential, is association rule, </a:t>
            </a:r>
          </a:p>
        </p:txBody>
      </p:sp>
    </p:spTree>
    <p:extLst>
      <p:ext uri="{BB962C8B-B14F-4D97-AF65-F5344CB8AC3E}">
        <p14:creationId xmlns:p14="http://schemas.microsoft.com/office/powerpoint/2010/main" val="2294624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D5D4C1-B929-4D61-9173-DA0AB2BD2728}" type="slidenum">
              <a:rPr lang="en-US" altLang="en-US"/>
              <a:pPr/>
              <a:t>3</a:t>
            </a:fld>
            <a:endParaRPr lang="en-US" altLang="en-US"/>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r>
              <a:rPr lang="en-US" altLang="en-US"/>
              <a:t>Clustering based on what features? Ways to combine features if more than two. </a:t>
            </a:r>
          </a:p>
          <a:p>
            <a:r>
              <a:rPr lang="en-US" altLang="en-US"/>
              <a:t>Similarity measures for distance measure</a:t>
            </a:r>
          </a:p>
        </p:txBody>
      </p:sp>
    </p:spTree>
    <p:extLst>
      <p:ext uri="{BB962C8B-B14F-4D97-AF65-F5344CB8AC3E}">
        <p14:creationId xmlns:p14="http://schemas.microsoft.com/office/powerpoint/2010/main" val="3888910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72139E-449B-481F-BA9B-3CCB47743503}" type="slidenum">
              <a:rPr lang="en-US" altLang="en-US"/>
              <a:pPr/>
              <a:t>6</a:t>
            </a:fld>
            <a:endParaRPr lang="en-US" altLang="en-US"/>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r>
              <a:rPr lang="en-US" altLang="en-US"/>
              <a:t>Gd clustring:w/n each grp doc are very simlar and across grp doc are very different</a:t>
            </a:r>
          </a:p>
          <a:p>
            <a:endParaRPr lang="en-US" altLang="en-US"/>
          </a:p>
          <a:p>
            <a:r>
              <a:rPr lang="en-US" altLang="en-US"/>
              <a:t>Summary: datamining process model, for modeling component, if we are dealing we text, there are certain steps to go through. 3. the difce b/w classification and clustering.</a:t>
            </a:r>
          </a:p>
          <a:p>
            <a:endParaRPr lang="en-US" altLang="en-US"/>
          </a:p>
          <a:p>
            <a:r>
              <a:rPr lang="en-US" altLang="en-US"/>
              <a:t>w/n a clusters, doc should certer around a specific doc. </a:t>
            </a:r>
          </a:p>
        </p:txBody>
      </p:sp>
    </p:spTree>
    <p:extLst>
      <p:ext uri="{BB962C8B-B14F-4D97-AF65-F5344CB8AC3E}">
        <p14:creationId xmlns:p14="http://schemas.microsoft.com/office/powerpoint/2010/main" val="3789912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F7D2D7-224E-4DB7-A471-7CCA6CD25E13}" type="slidenum">
              <a:rPr lang="en-US" altLang="en-US"/>
              <a:pPr/>
              <a:t>8</a:t>
            </a:fld>
            <a:endParaRPr lang="en-US" altLang="en-US"/>
          </a:p>
        </p:txBody>
      </p:sp>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p:txBody>
          <a:bodyPr/>
          <a:lstStyle/>
          <a:p>
            <a:r>
              <a:rPr lang="en-US" altLang="en-US"/>
              <a:t>A bunch of doc and want to separate them</a:t>
            </a:r>
          </a:p>
        </p:txBody>
      </p:sp>
    </p:spTree>
    <p:extLst>
      <p:ext uri="{BB962C8B-B14F-4D97-AF65-F5344CB8AC3E}">
        <p14:creationId xmlns:p14="http://schemas.microsoft.com/office/powerpoint/2010/main" val="4071671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3DFB363F-BE80-48B3-8F78-A786FEAD57FE}" type="slidenum">
              <a:rPr lang="en-US" smtClean="0"/>
              <a:t>9</a:t>
            </a:fld>
            <a:endParaRPr lang="en-US"/>
          </a:p>
        </p:txBody>
      </p:sp>
    </p:spTree>
    <p:extLst>
      <p:ext uri="{BB962C8B-B14F-4D97-AF65-F5344CB8AC3E}">
        <p14:creationId xmlns:p14="http://schemas.microsoft.com/office/powerpoint/2010/main" val="4180754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802CBD-C52A-4CEF-A02E-53D0FB804C6D}" type="slidenum">
              <a:rPr lang="en-US" altLang="en-US"/>
              <a:pPr/>
              <a:t>10</a:t>
            </a:fld>
            <a:endParaRPr lang="en-US" altLang="en-US"/>
          </a:p>
        </p:txBody>
      </p:sp>
      <p:sp>
        <p:nvSpPr>
          <p:cNvPr id="124930" name="Rectangle 2"/>
          <p:cNvSpPr>
            <a:spLocks noGrp="1" noRot="1" noChangeAspect="1" noChangeArrowheads="1" noTextEdit="1"/>
          </p:cNvSpPr>
          <p:nvPr>
            <p:ph type="sldImg"/>
          </p:nvPr>
        </p:nvSpPr>
        <p:spPr>
          <a:xfrm>
            <a:off x="1146175" y="687388"/>
            <a:ext cx="4567238" cy="3425825"/>
          </a:xfrm>
          <a:ln w="12700" cap="flat"/>
        </p:spPr>
      </p:sp>
      <p:sp>
        <p:nvSpPr>
          <p:cNvPr id="124931" name="Rectangle 3"/>
          <p:cNvSpPr>
            <a:spLocks noGrp="1" noChangeArrowheads="1"/>
          </p:cNvSpPr>
          <p:nvPr>
            <p:ph type="body" idx="1"/>
          </p:nvPr>
        </p:nvSpPr>
        <p:spPr>
          <a:xfrm>
            <a:off x="914400" y="4343400"/>
            <a:ext cx="5029200" cy="4114800"/>
          </a:xfrm>
          <a:noFill/>
          <a:ln/>
        </p:spPr>
        <p:txBody>
          <a:bodyPr lIns="92108" tIns="45274" rIns="92108" bIns="45274"/>
          <a:lstStyle/>
          <a:p>
            <a:r>
              <a:rPr lang="en-US" altLang="en-US" dirty="0"/>
              <a:t>Clustering is also known as an </a:t>
            </a:r>
            <a:r>
              <a:rPr lang="en-US" altLang="en-US" dirty="0" err="1"/>
              <a:t>unsupervided</a:t>
            </a:r>
            <a:r>
              <a:rPr lang="en-US" altLang="en-US" dirty="0"/>
              <a:t> learning. Neural network learning </a:t>
            </a:r>
            <a:r>
              <a:rPr lang="en-US" altLang="en-US" dirty="0" err="1"/>
              <a:t>classificiation</a:t>
            </a:r>
            <a:r>
              <a:rPr lang="en-US" altLang="en-US" dirty="0"/>
              <a:t> is supervise, coz we have a training data with an input and output value to train the network. But in clustering, data is </a:t>
            </a:r>
            <a:r>
              <a:rPr lang="en-US" altLang="en-US" dirty="0" err="1"/>
              <a:t>unlabel</a:t>
            </a:r>
            <a:r>
              <a:rPr lang="en-US" altLang="en-US" dirty="0"/>
              <a:t> and we do not know how good the clusters are.</a:t>
            </a:r>
          </a:p>
          <a:p>
            <a:r>
              <a:rPr lang="en-US" altLang="en-US" dirty="0"/>
              <a:t>Clustering is useful as a first cut to find out what is in the dataset. </a:t>
            </a:r>
          </a:p>
          <a:p>
            <a:endParaRPr lang="en-US" altLang="en-US" dirty="0"/>
          </a:p>
          <a:p>
            <a:r>
              <a:rPr lang="en-US" altLang="en-US" dirty="0"/>
              <a:t>Diagram show an example of two features. No based on x and y axis</a:t>
            </a:r>
          </a:p>
        </p:txBody>
      </p:sp>
    </p:spTree>
    <p:extLst>
      <p:ext uri="{BB962C8B-B14F-4D97-AF65-F5344CB8AC3E}">
        <p14:creationId xmlns:p14="http://schemas.microsoft.com/office/powerpoint/2010/main" val="90749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A9E6A3-E007-4134-9D4D-16BB2FDEB009}" type="slidenum">
              <a:rPr lang="en-US" altLang="en-US"/>
              <a:pPr/>
              <a:t>11</a:t>
            </a:fld>
            <a:endParaRPr lang="en-US" altLang="en-US"/>
          </a:p>
        </p:txBody>
      </p:sp>
      <p:sp>
        <p:nvSpPr>
          <p:cNvPr id="126978" name="Rectangle 2"/>
          <p:cNvSpPr>
            <a:spLocks noGrp="1" noRot="1" noChangeAspect="1" noChangeArrowheads="1" noTextEdit="1"/>
          </p:cNvSpPr>
          <p:nvPr>
            <p:ph type="sldImg"/>
          </p:nvPr>
        </p:nvSpPr>
        <p:spPr>
          <a:xfrm>
            <a:off x="1146175" y="687388"/>
            <a:ext cx="4567238" cy="3425825"/>
          </a:xfrm>
          <a:ln w="12700" cap="flat"/>
        </p:spPr>
      </p:sp>
      <p:sp>
        <p:nvSpPr>
          <p:cNvPr id="126979" name="Rectangle 3"/>
          <p:cNvSpPr>
            <a:spLocks noGrp="1" noChangeArrowheads="1"/>
          </p:cNvSpPr>
          <p:nvPr>
            <p:ph type="body" idx="1"/>
          </p:nvPr>
        </p:nvSpPr>
        <p:spPr>
          <a:xfrm>
            <a:off x="914400" y="4343400"/>
            <a:ext cx="5029200" cy="4114800"/>
          </a:xfrm>
          <a:noFill/>
          <a:ln/>
        </p:spPr>
        <p:txBody>
          <a:bodyPr lIns="92108" tIns="45274" rIns="92108" bIns="45274"/>
          <a:lstStyle/>
          <a:p>
            <a:r>
              <a:rPr lang="en-US" altLang="en-US"/>
              <a:t>What similarity mean? Depend on the problem. Depend on what feature u want to use. </a:t>
            </a:r>
          </a:p>
          <a:p>
            <a:r>
              <a:rPr lang="en-US" altLang="en-US"/>
              <a:t>No y axis, only x-axis. </a:t>
            </a:r>
          </a:p>
        </p:txBody>
      </p:sp>
    </p:spTree>
    <p:extLst>
      <p:ext uri="{BB962C8B-B14F-4D97-AF65-F5344CB8AC3E}">
        <p14:creationId xmlns:p14="http://schemas.microsoft.com/office/powerpoint/2010/main" val="2068439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371621A1-7DEE-406A-908F-6311984D26F6}" type="slidenum">
              <a:rPr lang="en-US" altLang="en-US"/>
              <a:pPr/>
              <a:t>12</a:t>
            </a:fld>
            <a:endParaRPr lang="en-US" altLang="en-US"/>
          </a:p>
        </p:txBody>
      </p:sp>
    </p:spTree>
    <p:extLst>
      <p:ext uri="{BB962C8B-B14F-4D97-AF65-F5344CB8AC3E}">
        <p14:creationId xmlns:p14="http://schemas.microsoft.com/office/powerpoint/2010/main" val="3885796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1C2404-1575-4272-9A59-5C9F3B49B6DE}" type="slidenum">
              <a:rPr lang="en-US" altLang="en-US"/>
              <a:pPr/>
              <a:t>13</a:t>
            </a:fld>
            <a:endParaRPr lang="en-US" altLang="en-US"/>
          </a:p>
        </p:txBody>
      </p:sp>
      <p:sp>
        <p:nvSpPr>
          <p:cNvPr id="141314" name="Rectangle 2"/>
          <p:cNvSpPr>
            <a:spLocks noGrp="1" noRot="1" noChangeAspect="1" noChangeArrowheads="1" noTextEdit="1"/>
          </p:cNvSpPr>
          <p:nvPr>
            <p:ph type="sldImg"/>
          </p:nvPr>
        </p:nvSpPr>
        <p:spPr>
          <a:xfrm>
            <a:off x="1146175" y="687388"/>
            <a:ext cx="4567238" cy="3425825"/>
          </a:xfrm>
          <a:ln w="12700" cap="flat"/>
        </p:spPr>
      </p:sp>
      <p:sp>
        <p:nvSpPr>
          <p:cNvPr id="141315" name="Rectangle 3"/>
          <p:cNvSpPr>
            <a:spLocks noGrp="1" noChangeArrowheads="1"/>
          </p:cNvSpPr>
          <p:nvPr>
            <p:ph type="body" idx="1"/>
          </p:nvPr>
        </p:nvSpPr>
        <p:spPr>
          <a:xfrm>
            <a:off x="914400" y="4343400"/>
            <a:ext cx="5029200" cy="4114800"/>
          </a:xfrm>
          <a:ln/>
        </p:spPr>
        <p:txBody>
          <a:bodyPr lIns="92108" tIns="45274" rIns="92108" bIns="45274"/>
          <a:lstStyle/>
          <a:p>
            <a:endParaRPr lang="en-US" altLang="en-US"/>
          </a:p>
        </p:txBody>
      </p:sp>
    </p:spTree>
    <p:extLst>
      <p:ext uri="{BB962C8B-B14F-4D97-AF65-F5344CB8AC3E}">
        <p14:creationId xmlns:p14="http://schemas.microsoft.com/office/powerpoint/2010/main" val="3245288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4057289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1205967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10623345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80400" cy="533400"/>
          </a:xfrm>
        </p:spPr>
        <p:txBody>
          <a:bodyPr/>
          <a:lstStyle/>
          <a:p>
            <a:r>
              <a:rPr lang="en-US"/>
              <a:t>Click to edit Master title style</a:t>
            </a:r>
          </a:p>
        </p:txBody>
      </p:sp>
      <p:sp>
        <p:nvSpPr>
          <p:cNvPr id="3" name="Text Placeholder 2"/>
          <p:cNvSpPr>
            <a:spLocks noGrp="1"/>
          </p:cNvSpPr>
          <p:nvPr>
            <p:ph type="body" sz="half" idx="1"/>
          </p:nvPr>
        </p:nvSpPr>
        <p:spPr>
          <a:xfrm>
            <a:off x="411163" y="990600"/>
            <a:ext cx="4083050" cy="533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6613" y="990600"/>
            <a:ext cx="4083050" cy="5334000"/>
          </a:xfrm>
        </p:spPr>
        <p:txBody>
          <a:bodyPr/>
          <a:lstStyle/>
          <a:p>
            <a:endParaRPr lang="en-US"/>
          </a:p>
        </p:txBody>
      </p:sp>
    </p:spTree>
    <p:extLst>
      <p:ext uri="{BB962C8B-B14F-4D97-AF65-F5344CB8AC3E}">
        <p14:creationId xmlns:p14="http://schemas.microsoft.com/office/powerpoint/2010/main" val="229677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4102842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2893081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4279375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2183968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272239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1384154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7003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49A014FC-454E-45C5-9EFC-6A6DD0F547CA}" type="slidenum">
              <a:rPr lang="en-US" smtClean="0"/>
              <a:t>‹#›</a:t>
            </a:fld>
            <a:endParaRPr lang="en-US"/>
          </a:p>
        </p:txBody>
      </p:sp>
    </p:spTree>
    <p:extLst>
      <p:ext uri="{BB962C8B-B14F-4D97-AF65-F5344CB8AC3E}">
        <p14:creationId xmlns:p14="http://schemas.microsoft.com/office/powerpoint/2010/main" val="3827540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A014FC-454E-45C5-9EFC-6A6DD0F547CA}" type="slidenum">
              <a:rPr lang="en-US" smtClean="0"/>
              <a:t>‹#›</a:t>
            </a:fld>
            <a:endParaRPr lang="en-US"/>
          </a:p>
        </p:txBody>
      </p:sp>
    </p:spTree>
    <p:extLst>
      <p:ext uri="{BB962C8B-B14F-4D97-AF65-F5344CB8AC3E}">
        <p14:creationId xmlns:p14="http://schemas.microsoft.com/office/powerpoint/2010/main" val="1581204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1.xml"/><Relationship Id="rId7" Type="http://schemas.openxmlformats.org/officeDocument/2006/relationships/image" Target="../media/image9.e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8.emf"/><Relationship Id="rId4" Type="http://schemas.openxmlformats.org/officeDocument/2006/relationships/oleObject" Target="../embeddings/oleObject1.bin"/><Relationship Id="rId9" Type="http://schemas.openxmlformats.org/officeDocument/2006/relationships/image" Target="../media/image10.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11.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image" Target="../media/image11.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3.e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vmlDrawing" Target="../drawings/vmlDrawing5.vml"/><Relationship Id="rId5" Type="http://schemas.openxmlformats.org/officeDocument/2006/relationships/image" Target="../media/image14.emf"/><Relationship Id="rId4" Type="http://schemas.openxmlformats.org/officeDocument/2006/relationships/oleObject" Target="../embeddings/oleObject11.bin"/></Relationships>
</file>

<file path=ppt/slides/_rels/slide28.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15.wmf"/><Relationship Id="rId5" Type="http://schemas.openxmlformats.org/officeDocument/2006/relationships/oleObject" Target="../embeddings/oleObject13.bin"/><Relationship Id="rId10" Type="http://schemas.openxmlformats.org/officeDocument/2006/relationships/image" Target="../media/image17.wmf"/><Relationship Id="rId4" Type="http://schemas.openxmlformats.org/officeDocument/2006/relationships/image" Target="../media/image14.emf"/><Relationship Id="rId9" Type="http://schemas.openxmlformats.org/officeDocument/2006/relationships/oleObject" Target="../embeddings/oleObject15.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4.emf"/></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www.willya.com/ww/2result1a.htm" TargetMode="External"/><Relationship Id="rId7" Type="http://schemas.openxmlformats.org/officeDocument/2006/relationships/hyperlink" Target="http://www.willya.com/ww/2result2a.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willya.com/ww/2result1b.htm" TargetMode="External"/><Relationship Id="rId10"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hyperlink" Target="http://www.willya.com/ww/2result2b.htm"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image" Target="../media/image18.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9.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21.emf"/><Relationship Id="rId5" Type="http://schemas.openxmlformats.org/officeDocument/2006/relationships/oleObject" Target="../embeddings/oleObject20.bin"/><Relationship Id="rId4" Type="http://schemas.openxmlformats.org/officeDocument/2006/relationships/image" Target="../media/image20.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743200"/>
            <a:ext cx="7772400" cy="1470025"/>
          </a:xfrm>
        </p:spPr>
        <p:txBody>
          <a:bodyPr>
            <a:noAutofit/>
          </a:bodyPr>
          <a:lstStyle/>
          <a:p>
            <a:r>
              <a:rPr lang="en-US" sz="4800" dirty="0"/>
              <a:t>Unsupervised </a:t>
            </a:r>
            <a:r>
              <a:rPr lang="en-US" sz="4800" dirty="0" smtClean="0"/>
              <a:t>Learning</a:t>
            </a:r>
            <a:br>
              <a:rPr lang="en-US" sz="4800" dirty="0" smtClean="0"/>
            </a:br>
            <a:r>
              <a:rPr lang="en-US" sz="2400" dirty="0"/>
              <a:t/>
            </a:r>
            <a:br>
              <a:rPr lang="en-US" sz="2400" dirty="0"/>
            </a:br>
            <a:r>
              <a:rPr lang="en-US" altLang="en-US" sz="2400" dirty="0">
                <a:latin typeface="Arial" charset="0"/>
              </a:rPr>
              <a:t>Dr. Koh </a:t>
            </a:r>
            <a:r>
              <a:rPr lang="en-US" altLang="en-US" sz="2400" dirty="0" err="1">
                <a:latin typeface="Arial" charset="0"/>
              </a:rPr>
              <a:t>Noi</a:t>
            </a:r>
            <a:r>
              <a:rPr lang="en-US" altLang="en-US" sz="2400" dirty="0">
                <a:latin typeface="Arial" charset="0"/>
              </a:rPr>
              <a:t> Sian</a:t>
            </a:r>
            <a:br>
              <a:rPr lang="en-US" altLang="en-US" sz="2400" dirty="0">
                <a:latin typeface="Arial" charset="0"/>
              </a:rPr>
            </a:br>
            <a:r>
              <a:rPr lang="en-US" altLang="en-US" sz="2400" dirty="0">
                <a:latin typeface="Arial" charset="0"/>
              </a:rPr>
              <a:t>Nanyang Polytechnic</a:t>
            </a:r>
            <a:br>
              <a:rPr lang="en-US" altLang="en-US" sz="2400" dirty="0">
                <a:latin typeface="Arial" charset="0"/>
              </a:rPr>
            </a:br>
            <a:r>
              <a:rPr lang="en-US" altLang="en-US" sz="2400" dirty="0">
                <a:latin typeface="Arial" charset="0"/>
              </a:rPr>
              <a:t>School of Information Technology</a:t>
            </a:r>
            <a:br>
              <a:rPr lang="en-US" altLang="en-US" sz="2400" dirty="0">
                <a:latin typeface="Arial" charset="0"/>
              </a:rPr>
            </a:br>
            <a:r>
              <a:rPr lang="en-US" altLang="en-US" sz="2400" dirty="0">
                <a:latin typeface="Arial" charset="0"/>
              </a:rPr>
              <a:t/>
            </a:r>
            <a:br>
              <a:rPr lang="en-US" altLang="en-US" sz="2400" dirty="0">
                <a:latin typeface="Arial" charset="0"/>
              </a:rPr>
            </a:br>
            <a:r>
              <a:rPr lang="en-US" altLang="en-US" sz="2400" dirty="0">
                <a:latin typeface="Arial" charset="0"/>
              </a:rPr>
              <a:t>Karlsruhe University of Applied Sciences</a:t>
            </a:r>
            <a:br>
              <a:rPr lang="en-US" altLang="en-US" sz="2400" dirty="0">
                <a:latin typeface="Arial" charset="0"/>
              </a:rPr>
            </a:br>
            <a:r>
              <a:rPr lang="en-US" altLang="en-US" sz="2400" dirty="0">
                <a:latin typeface="Arial" charset="0"/>
              </a:rPr>
              <a:t>Summer Elective</a:t>
            </a:r>
            <a:br>
              <a:rPr lang="en-US" altLang="en-US" sz="2400" dirty="0">
                <a:latin typeface="Arial" charset="0"/>
              </a:rPr>
            </a:br>
            <a:r>
              <a:rPr lang="en-US" altLang="en-US" sz="2400" dirty="0">
                <a:latin typeface="Arial" charset="0"/>
              </a:rPr>
              <a:t>Oct 2017</a:t>
            </a:r>
            <a:br>
              <a:rPr lang="en-US" altLang="en-US" sz="2400" dirty="0">
                <a:latin typeface="Arial" charset="0"/>
              </a:rPr>
            </a:br>
            <a:endParaRPr lang="en-US" sz="2400" dirty="0"/>
          </a:p>
        </p:txBody>
      </p:sp>
      <p:sp>
        <p:nvSpPr>
          <p:cNvPr id="3" name="Slide Number Placeholder 2"/>
          <p:cNvSpPr>
            <a:spLocks noGrp="1"/>
          </p:cNvSpPr>
          <p:nvPr>
            <p:ph type="sldNum" sz="quarter" idx="12"/>
          </p:nvPr>
        </p:nvSpPr>
        <p:spPr/>
        <p:txBody>
          <a:bodyPr/>
          <a:lstStyle/>
          <a:p>
            <a:fld id="{49A014FC-454E-45C5-9EFC-6A6DD0F547CA}" type="slidenum">
              <a:rPr lang="en-US" smtClean="0"/>
              <a:t>1</a:t>
            </a:fld>
            <a:endParaRPr lang="en-US"/>
          </a:p>
        </p:txBody>
      </p:sp>
    </p:spTree>
    <p:extLst>
      <p:ext uri="{BB962C8B-B14F-4D97-AF65-F5344CB8AC3E}">
        <p14:creationId xmlns:p14="http://schemas.microsoft.com/office/powerpoint/2010/main" val="1092220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noFill/>
          <a:ln/>
        </p:spPr>
        <p:txBody>
          <a:bodyPr lIns="92075" tIns="46038" rIns="92075" bIns="46038" anchor="b"/>
          <a:lstStyle/>
          <a:p>
            <a:r>
              <a:rPr lang="en-US" altLang="en-US"/>
              <a:t>Clustering: Unsupervised Learning</a:t>
            </a:r>
          </a:p>
        </p:txBody>
      </p:sp>
      <p:sp>
        <p:nvSpPr>
          <p:cNvPr id="123907" name="Rectangle 3"/>
          <p:cNvSpPr>
            <a:spLocks noGrp="1" noChangeArrowheads="1"/>
          </p:cNvSpPr>
          <p:nvPr>
            <p:ph type="body" sz="half" idx="1"/>
          </p:nvPr>
        </p:nvSpPr>
        <p:spPr>
          <a:noFill/>
          <a:ln/>
        </p:spPr>
        <p:txBody>
          <a:bodyPr lIns="92075" tIns="46038" rIns="92075" bIns="46038"/>
          <a:lstStyle/>
          <a:p>
            <a:r>
              <a:rPr lang="en-US" altLang="en-US" sz="2400" dirty="0"/>
              <a:t>Given:</a:t>
            </a:r>
          </a:p>
          <a:p>
            <a:pPr lvl="1"/>
            <a:r>
              <a:rPr lang="en-US" altLang="en-US" sz="2000" dirty="0"/>
              <a:t>Data Set D (training set)</a:t>
            </a:r>
          </a:p>
          <a:p>
            <a:pPr lvl="1"/>
            <a:r>
              <a:rPr lang="en-US" altLang="en-US" sz="2000" dirty="0">
                <a:solidFill>
                  <a:srgbClr val="CC0000"/>
                </a:solidFill>
              </a:rPr>
              <a:t>Similarity</a:t>
            </a:r>
            <a:r>
              <a:rPr lang="en-US" altLang="en-US" sz="2000" dirty="0"/>
              <a:t>/distance metric/information</a:t>
            </a:r>
          </a:p>
          <a:p>
            <a:r>
              <a:rPr lang="en-US" altLang="en-US" sz="2400" dirty="0"/>
              <a:t>Find:</a:t>
            </a:r>
          </a:p>
          <a:p>
            <a:pPr lvl="1"/>
            <a:r>
              <a:rPr lang="en-US" altLang="en-US" sz="2000" dirty="0"/>
              <a:t>Partitioning of data</a:t>
            </a:r>
          </a:p>
          <a:p>
            <a:pPr lvl="1"/>
            <a:r>
              <a:rPr lang="en-US" altLang="en-US" sz="2000" dirty="0"/>
              <a:t>Groups of similar/close items</a:t>
            </a:r>
          </a:p>
          <a:p>
            <a:r>
              <a:rPr lang="en-US" altLang="en-US" sz="2400" dirty="0"/>
              <a:t>Note:</a:t>
            </a:r>
          </a:p>
          <a:p>
            <a:pPr lvl="1"/>
            <a:r>
              <a:rPr lang="en-US" altLang="en-US" sz="2000" dirty="0"/>
              <a:t>Data are not labeled</a:t>
            </a:r>
          </a:p>
          <a:p>
            <a:pPr lvl="1"/>
            <a:r>
              <a:rPr lang="en-US" altLang="en-US" sz="2000" dirty="0"/>
              <a:t>No measure of success</a:t>
            </a:r>
          </a:p>
        </p:txBody>
      </p:sp>
      <p:pic>
        <p:nvPicPr>
          <p:cNvPr id="123908" name="Picture 4" descr="clus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47800"/>
            <a:ext cx="4519613" cy="418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10" name="Text Box 6"/>
          <p:cNvSpPr txBox="1">
            <a:spLocks noChangeArrowheads="1"/>
          </p:cNvSpPr>
          <p:nvPr/>
        </p:nvSpPr>
        <p:spPr bwMode="auto">
          <a:xfrm>
            <a:off x="762000" y="5582444"/>
            <a:ext cx="71548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t>Cluster analysis is usually used as an initial analytic</a:t>
            </a:r>
          </a:p>
          <a:p>
            <a:r>
              <a:rPr lang="en-US" altLang="en-US" sz="2400" dirty="0"/>
              <a:t>tool, to identify general groupings in the data</a:t>
            </a:r>
          </a:p>
        </p:txBody>
      </p:sp>
      <p:sp>
        <p:nvSpPr>
          <p:cNvPr id="3" name="Slide Number Placeholder 2"/>
          <p:cNvSpPr>
            <a:spLocks noGrp="1"/>
          </p:cNvSpPr>
          <p:nvPr>
            <p:ph type="sldNum" sz="quarter" idx="12"/>
          </p:nvPr>
        </p:nvSpPr>
        <p:spPr/>
        <p:txBody>
          <a:bodyPr/>
          <a:lstStyle/>
          <a:p>
            <a:fld id="{49A014FC-454E-45C5-9EFC-6A6DD0F547CA}" type="slidenum">
              <a:rPr lang="en-US" smtClean="0"/>
              <a:t>10</a:t>
            </a:fld>
            <a:endParaRPr lang="en-US"/>
          </a:p>
        </p:txBody>
      </p:sp>
    </p:spTree>
    <p:extLst>
      <p:ext uri="{BB962C8B-B14F-4D97-AF65-F5344CB8AC3E}">
        <p14:creationId xmlns:p14="http://schemas.microsoft.com/office/powerpoint/2010/main" val="2271146452"/>
      </p:ext>
    </p:extLst>
  </p:cSld>
  <p:clrMapOvr>
    <a:masterClrMapping/>
  </p:clrMapOvr>
  <p:transition>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noFill/>
          <a:ln/>
        </p:spPr>
        <p:txBody>
          <a:bodyPr lIns="92075" tIns="46038" rIns="92075" bIns="46038" anchor="b"/>
          <a:lstStyle/>
          <a:p>
            <a:r>
              <a:rPr lang="en-US" altLang="en-US"/>
              <a:t>How to Define Similarity?</a:t>
            </a:r>
          </a:p>
        </p:txBody>
      </p:sp>
      <p:sp>
        <p:nvSpPr>
          <p:cNvPr id="125955" name="Rectangle 3"/>
          <p:cNvSpPr>
            <a:spLocks noGrp="1" noChangeArrowheads="1"/>
          </p:cNvSpPr>
          <p:nvPr>
            <p:ph type="body" idx="1"/>
          </p:nvPr>
        </p:nvSpPr>
        <p:spPr>
          <a:noFill/>
          <a:ln/>
        </p:spPr>
        <p:txBody>
          <a:bodyPr lIns="92075" tIns="46038" rIns="92075" bIns="46038">
            <a:normAutofit lnSpcReduction="10000"/>
          </a:bodyPr>
          <a:lstStyle/>
          <a:p>
            <a:r>
              <a:rPr lang="en-US" altLang="en-US" sz="2800" dirty="0"/>
              <a:t>Groups of similar customers</a:t>
            </a:r>
          </a:p>
          <a:p>
            <a:pPr lvl="1"/>
            <a:r>
              <a:rPr lang="en-US" altLang="en-US" sz="2400" dirty="0"/>
              <a:t>Similar demographics</a:t>
            </a:r>
          </a:p>
          <a:p>
            <a:pPr lvl="1"/>
            <a:r>
              <a:rPr lang="en-US" altLang="en-US" sz="2400" dirty="0"/>
              <a:t>Similar buying behavior</a:t>
            </a:r>
          </a:p>
          <a:p>
            <a:pPr lvl="1"/>
            <a:r>
              <a:rPr lang="en-US" altLang="en-US" sz="2400" dirty="0"/>
              <a:t>Similar health</a:t>
            </a:r>
          </a:p>
          <a:p>
            <a:r>
              <a:rPr lang="en-US" altLang="en-US" sz="2800" dirty="0"/>
              <a:t>Similar products</a:t>
            </a:r>
          </a:p>
          <a:p>
            <a:pPr lvl="1"/>
            <a:r>
              <a:rPr lang="en-US" altLang="en-US" sz="2400" dirty="0"/>
              <a:t>Similar cost</a:t>
            </a:r>
          </a:p>
          <a:p>
            <a:pPr lvl="1"/>
            <a:r>
              <a:rPr lang="en-US" altLang="en-US" sz="2400" dirty="0"/>
              <a:t>Similar function</a:t>
            </a:r>
          </a:p>
          <a:p>
            <a:pPr lvl="1"/>
            <a:r>
              <a:rPr lang="en-US" altLang="en-US" sz="2400" dirty="0"/>
              <a:t>Similar store</a:t>
            </a:r>
          </a:p>
          <a:p>
            <a:pPr lvl="1"/>
            <a:r>
              <a:rPr lang="en-US" altLang="en-US" sz="2400" dirty="0">
                <a:latin typeface="Times New Roman" pitchFamily="18" charset="0"/>
              </a:rPr>
              <a:t>…</a:t>
            </a:r>
            <a:endParaRPr lang="en-US" altLang="en-US" sz="2400" dirty="0"/>
          </a:p>
          <a:p>
            <a:r>
              <a:rPr lang="en-US" altLang="en-US" sz="2800" dirty="0"/>
              <a:t>Similarity usually is domain/problem specific</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286000"/>
            <a:ext cx="3895725" cy="291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49A014FC-454E-45C5-9EFC-6A6DD0F547CA}" type="slidenum">
              <a:rPr lang="en-US" smtClean="0"/>
              <a:t>11</a:t>
            </a:fld>
            <a:endParaRPr lang="en-US"/>
          </a:p>
        </p:txBody>
      </p:sp>
    </p:spTree>
    <p:extLst>
      <p:ext uri="{BB962C8B-B14F-4D97-AF65-F5344CB8AC3E}">
        <p14:creationId xmlns:p14="http://schemas.microsoft.com/office/powerpoint/2010/main" val="2444963042"/>
      </p:ext>
    </p:extLst>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40267BE-B19C-40AC-8A12-2A46AC785866}" type="slidenum">
              <a:rPr lang="en-US" altLang="en-US"/>
              <a:pPr/>
              <a:t>12</a:t>
            </a:fld>
            <a:endParaRPr lang="en-US" altLang="en-US"/>
          </a:p>
        </p:txBody>
      </p:sp>
      <p:sp>
        <p:nvSpPr>
          <p:cNvPr id="183298" name="Rectangle 2"/>
          <p:cNvSpPr>
            <a:spLocks noGrp="1" noChangeArrowheads="1"/>
          </p:cNvSpPr>
          <p:nvPr>
            <p:ph type="title"/>
          </p:nvPr>
        </p:nvSpPr>
        <p:spPr>
          <a:noFill/>
          <a:ln/>
        </p:spPr>
        <p:txBody>
          <a:bodyPr lIns="92075" tIns="46038" rIns="92075" bIns="46038"/>
          <a:lstStyle/>
          <a:p>
            <a:r>
              <a:rPr lang="en-US" altLang="en-US" sz="3200"/>
              <a:t>Examples of Clustering Applications</a:t>
            </a:r>
          </a:p>
        </p:txBody>
      </p:sp>
      <p:sp>
        <p:nvSpPr>
          <p:cNvPr id="183299" name="Rectangle 3"/>
          <p:cNvSpPr>
            <a:spLocks noGrp="1" noChangeArrowheads="1"/>
          </p:cNvSpPr>
          <p:nvPr>
            <p:ph type="body" idx="1"/>
          </p:nvPr>
        </p:nvSpPr>
        <p:spPr>
          <a:noFill/>
          <a:ln/>
        </p:spPr>
        <p:txBody>
          <a:bodyPr lIns="92075" tIns="46038" rIns="92075" bIns="46038">
            <a:normAutofit lnSpcReduction="10000"/>
          </a:bodyPr>
          <a:lstStyle/>
          <a:p>
            <a:pPr>
              <a:lnSpc>
                <a:spcPct val="110000"/>
              </a:lnSpc>
            </a:pPr>
            <a:r>
              <a:rPr lang="en-US" altLang="en-US" sz="2400" u="sng"/>
              <a:t>Marketing:</a:t>
            </a:r>
            <a:r>
              <a:rPr lang="en-US" altLang="en-US" sz="2400"/>
              <a:t> Help marketers discover distinct groups in their customer bases, and then use this knowledge to develop targeted marketing programs</a:t>
            </a:r>
          </a:p>
          <a:p>
            <a:pPr>
              <a:lnSpc>
                <a:spcPct val="110000"/>
              </a:lnSpc>
            </a:pPr>
            <a:r>
              <a:rPr lang="en-US" altLang="en-US" sz="2400" u="sng"/>
              <a:t>Land use:</a:t>
            </a:r>
            <a:r>
              <a:rPr lang="en-US" altLang="en-US" sz="2400"/>
              <a:t> Identification of areas of similar land use in an earth observation database</a:t>
            </a:r>
          </a:p>
          <a:p>
            <a:pPr>
              <a:lnSpc>
                <a:spcPct val="110000"/>
              </a:lnSpc>
            </a:pPr>
            <a:r>
              <a:rPr lang="en-US" altLang="en-US" sz="2400" u="sng"/>
              <a:t>Insurance:</a:t>
            </a:r>
            <a:r>
              <a:rPr lang="en-US" altLang="en-US" sz="2400"/>
              <a:t> Identifying groups of motor insurance policy holders with a high average claim cost</a:t>
            </a:r>
          </a:p>
          <a:p>
            <a:pPr>
              <a:lnSpc>
                <a:spcPct val="110000"/>
              </a:lnSpc>
            </a:pPr>
            <a:r>
              <a:rPr lang="en-US" altLang="en-US" sz="2400" u="sng"/>
              <a:t>City-planning:</a:t>
            </a:r>
            <a:r>
              <a:rPr lang="en-US" altLang="en-US" sz="2400"/>
              <a:t> Identifying groups of houses according to their house type, value, and geographical location</a:t>
            </a:r>
          </a:p>
          <a:p>
            <a:pPr>
              <a:lnSpc>
                <a:spcPct val="110000"/>
              </a:lnSpc>
            </a:pPr>
            <a:r>
              <a:rPr lang="en-US" altLang="en-US" sz="2400" u="sng"/>
              <a:t>Earth-quake studies:</a:t>
            </a:r>
            <a:r>
              <a:rPr lang="en-US" altLang="en-US" sz="2400"/>
              <a:t> Observed earth quake epicenters should be clustered along continent faults</a:t>
            </a:r>
          </a:p>
        </p:txBody>
      </p:sp>
    </p:spTree>
    <p:extLst>
      <p:ext uri="{BB962C8B-B14F-4D97-AF65-F5344CB8AC3E}">
        <p14:creationId xmlns:p14="http://schemas.microsoft.com/office/powerpoint/2010/main" val="2991782614"/>
      </p:ext>
    </p:extLst>
  </p:cSld>
  <p:clrMapOvr>
    <a:masterClrMapping/>
  </p:clrMapOvr>
  <p:transition>
    <p:strips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noFill/>
          <a:ln/>
        </p:spPr>
        <p:txBody>
          <a:bodyPr lIns="92075" tIns="46038" rIns="92075" bIns="46038" anchor="b"/>
          <a:lstStyle/>
          <a:p>
            <a:r>
              <a:rPr lang="en-US" altLang="en-US"/>
              <a:t>Clustering: Problem Definition</a:t>
            </a:r>
          </a:p>
        </p:txBody>
      </p:sp>
      <p:sp>
        <p:nvSpPr>
          <p:cNvPr id="140291" name="Rectangle 3"/>
          <p:cNvSpPr>
            <a:spLocks noGrp="1" noChangeArrowheads="1"/>
          </p:cNvSpPr>
          <p:nvPr>
            <p:ph type="body" idx="1"/>
          </p:nvPr>
        </p:nvSpPr>
        <p:spPr>
          <a:noFill/>
          <a:ln/>
        </p:spPr>
        <p:txBody>
          <a:bodyPr lIns="92075" tIns="46038" rIns="92075" bIns="46038"/>
          <a:lstStyle/>
          <a:p>
            <a:pPr>
              <a:lnSpc>
                <a:spcPct val="90000"/>
              </a:lnSpc>
              <a:buFontTx/>
              <a:buNone/>
            </a:pPr>
            <a:r>
              <a:rPr lang="en-US" altLang="en-US" sz="2400" u="sng" dirty="0"/>
              <a:t>Input:</a:t>
            </a:r>
          </a:p>
          <a:p>
            <a:pPr>
              <a:lnSpc>
                <a:spcPct val="90000"/>
              </a:lnSpc>
            </a:pPr>
            <a:r>
              <a:rPr lang="en-US" altLang="en-US" sz="2400" dirty="0"/>
              <a:t>A data set of </a:t>
            </a:r>
            <a:r>
              <a:rPr lang="en-US" altLang="en-US" sz="2400" i="1" dirty="0"/>
              <a:t>N </a:t>
            </a:r>
            <a:r>
              <a:rPr lang="en-US" altLang="en-US" sz="2400" dirty="0"/>
              <a:t>records each given as a </a:t>
            </a:r>
            <a:r>
              <a:rPr lang="en-US" altLang="en-US" sz="2400" i="1" dirty="0"/>
              <a:t>d</a:t>
            </a:r>
            <a:r>
              <a:rPr lang="en-US" altLang="en-US" sz="2400" dirty="0"/>
              <a:t>-dimensions</a:t>
            </a:r>
          </a:p>
          <a:p>
            <a:pPr>
              <a:lnSpc>
                <a:spcPct val="90000"/>
              </a:lnSpc>
            </a:pPr>
            <a:r>
              <a:rPr lang="en-US" altLang="en-US" sz="2400" dirty="0"/>
              <a:t>Similarity measure</a:t>
            </a:r>
          </a:p>
          <a:p>
            <a:pPr>
              <a:lnSpc>
                <a:spcPct val="90000"/>
              </a:lnSpc>
              <a:buFontTx/>
              <a:buNone/>
            </a:pPr>
            <a:r>
              <a:rPr lang="en-US" altLang="en-US" sz="2400" u="sng" dirty="0"/>
              <a:t>Output:</a:t>
            </a:r>
          </a:p>
          <a:p>
            <a:pPr>
              <a:lnSpc>
                <a:spcPct val="90000"/>
              </a:lnSpc>
            </a:pPr>
            <a:r>
              <a:rPr lang="en-US" altLang="en-US" sz="2400" dirty="0"/>
              <a:t>Determine a natural, useful </a:t>
            </a:r>
            <a:r>
              <a:rPr lang="en-US" altLang="en-US" sz="2400" dirty="0">
                <a:latin typeface="Times New Roman" pitchFamily="18" charset="0"/>
              </a:rPr>
              <a:t>“</a:t>
            </a:r>
            <a:r>
              <a:rPr lang="en-US" altLang="en-US" sz="2400" dirty="0"/>
              <a:t>partitioning</a:t>
            </a:r>
            <a:r>
              <a:rPr lang="en-US" altLang="en-US" sz="2400" dirty="0">
                <a:latin typeface="Times New Roman" pitchFamily="18" charset="0"/>
              </a:rPr>
              <a:t>”</a:t>
            </a:r>
            <a:r>
              <a:rPr lang="en-US" altLang="en-US" sz="2400" dirty="0"/>
              <a:t> of the data set into a number of (k) clusters such that we have:</a:t>
            </a:r>
          </a:p>
          <a:p>
            <a:pPr lvl="1">
              <a:lnSpc>
                <a:spcPct val="90000"/>
              </a:lnSpc>
            </a:pPr>
            <a:r>
              <a:rPr lang="en-US" altLang="en-US" sz="2000" dirty="0"/>
              <a:t>High similarity of records within each cluster (intra-cluster similarity)</a:t>
            </a:r>
          </a:p>
          <a:p>
            <a:pPr lvl="1">
              <a:lnSpc>
                <a:spcPct val="90000"/>
              </a:lnSpc>
            </a:pPr>
            <a:r>
              <a:rPr lang="en-US" altLang="en-US" sz="2000" dirty="0"/>
              <a:t>Low similarity of records between clusters (inter-cluster similarity)</a:t>
            </a:r>
          </a:p>
          <a:p>
            <a:pPr>
              <a:lnSpc>
                <a:spcPct val="90000"/>
              </a:lnSpc>
              <a:buFontTx/>
              <a:buNone/>
            </a:pPr>
            <a:r>
              <a:rPr lang="en-US" altLang="en-US" sz="2400" u="sng" dirty="0"/>
              <a:t>Quality:</a:t>
            </a:r>
          </a:p>
          <a:p>
            <a:pPr>
              <a:lnSpc>
                <a:spcPct val="90000"/>
              </a:lnSpc>
            </a:pPr>
            <a:r>
              <a:rPr lang="en-US" altLang="en-US" sz="2400" dirty="0"/>
              <a:t>The quality of a clustering result depends on both the similarity measure and the clustering algorithm</a:t>
            </a:r>
          </a:p>
        </p:txBody>
      </p:sp>
      <p:sp>
        <p:nvSpPr>
          <p:cNvPr id="3" name="Slide Number Placeholder 2"/>
          <p:cNvSpPr>
            <a:spLocks noGrp="1"/>
          </p:cNvSpPr>
          <p:nvPr>
            <p:ph type="sldNum" sz="quarter" idx="12"/>
          </p:nvPr>
        </p:nvSpPr>
        <p:spPr/>
        <p:txBody>
          <a:bodyPr/>
          <a:lstStyle/>
          <a:p>
            <a:fld id="{49A014FC-454E-45C5-9EFC-6A6DD0F547CA}" type="slidenum">
              <a:rPr lang="en-US" smtClean="0"/>
              <a:t>13</a:t>
            </a:fld>
            <a:endParaRPr lang="en-US"/>
          </a:p>
        </p:txBody>
      </p:sp>
    </p:spTree>
    <p:extLst>
      <p:ext uri="{BB962C8B-B14F-4D97-AF65-F5344CB8AC3E}">
        <p14:creationId xmlns:p14="http://schemas.microsoft.com/office/powerpoint/2010/main" val="1862590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a:t>Proximity Measures</a:t>
            </a:r>
          </a:p>
        </p:txBody>
      </p:sp>
      <p:sp>
        <p:nvSpPr>
          <p:cNvPr id="3" name="Content Placeholder 2"/>
          <p:cNvSpPr>
            <a:spLocks noGrp="1"/>
          </p:cNvSpPr>
          <p:nvPr>
            <p:ph idx="1"/>
          </p:nvPr>
        </p:nvSpPr>
        <p:spPr/>
        <p:txBody>
          <a:bodyPr/>
          <a:lstStyle/>
          <a:p>
            <a:r>
              <a:rPr lang="en-SG" dirty="0"/>
              <a:t>Measurement for proximity differs for different types of data.</a:t>
            </a:r>
          </a:p>
          <a:p>
            <a:pPr lvl="1"/>
            <a:r>
              <a:rPr lang="en-SG" dirty="0"/>
              <a:t>Nominal</a:t>
            </a:r>
          </a:p>
          <a:p>
            <a:pPr lvl="1"/>
            <a:r>
              <a:rPr lang="en-SG" dirty="0"/>
              <a:t>Ordinal</a:t>
            </a:r>
          </a:p>
          <a:p>
            <a:pPr lvl="1"/>
            <a:r>
              <a:rPr lang="en-SG" dirty="0"/>
              <a:t>Interval</a:t>
            </a:r>
          </a:p>
          <a:p>
            <a:pPr lvl="1"/>
            <a:r>
              <a:rPr lang="en-SG" dirty="0"/>
              <a:t>Ratio</a:t>
            </a:r>
          </a:p>
          <a:p>
            <a:endParaRPr lang="en-SG" dirty="0"/>
          </a:p>
        </p:txBody>
      </p:sp>
      <p:sp>
        <p:nvSpPr>
          <p:cNvPr id="6" name="Slide Number Placeholder 5"/>
          <p:cNvSpPr>
            <a:spLocks noGrp="1"/>
          </p:cNvSpPr>
          <p:nvPr>
            <p:ph type="sldNum" sz="quarter" idx="12"/>
          </p:nvPr>
        </p:nvSpPr>
        <p:spPr/>
        <p:txBody>
          <a:bodyPr/>
          <a:lstStyle/>
          <a:p>
            <a:fld id="{49A014FC-454E-45C5-9EFC-6A6DD0F547CA}" type="slidenum">
              <a:rPr lang="en-US" smtClean="0"/>
              <a:t>14</a:t>
            </a:fld>
            <a:endParaRPr lang="en-US"/>
          </a:p>
        </p:txBody>
      </p:sp>
    </p:spTree>
    <p:extLst>
      <p:ext uri="{BB962C8B-B14F-4D97-AF65-F5344CB8AC3E}">
        <p14:creationId xmlns:p14="http://schemas.microsoft.com/office/powerpoint/2010/main" val="4198001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a:t>Proximity Measurement</a:t>
            </a:r>
          </a:p>
        </p:txBody>
      </p:sp>
      <p:sp>
        <p:nvSpPr>
          <p:cNvPr id="3" name="Content Placeholder 2"/>
          <p:cNvSpPr>
            <a:spLocks noGrp="1"/>
          </p:cNvSpPr>
          <p:nvPr>
            <p:ph idx="1"/>
          </p:nvPr>
        </p:nvSpPr>
        <p:spPr/>
        <p:txBody>
          <a:bodyPr>
            <a:normAutofit fontScale="92500" lnSpcReduction="20000"/>
          </a:bodyPr>
          <a:lstStyle/>
          <a:p>
            <a:r>
              <a:rPr lang="en-SG" dirty="0"/>
              <a:t>Nominal</a:t>
            </a:r>
          </a:p>
          <a:p>
            <a:pPr lvl="1"/>
            <a:r>
              <a:rPr lang="en-SG" dirty="0"/>
              <a:t>Exactly the same or completely different</a:t>
            </a:r>
          </a:p>
          <a:p>
            <a:pPr lvl="1"/>
            <a:r>
              <a:rPr lang="en-SG" dirty="0"/>
              <a:t>Same = 0 and different = 1</a:t>
            </a:r>
          </a:p>
          <a:p>
            <a:r>
              <a:rPr lang="en-SG" dirty="0"/>
              <a:t>Ordinal</a:t>
            </a:r>
          </a:p>
          <a:p>
            <a:pPr lvl="1"/>
            <a:r>
              <a:rPr lang="en-SG" dirty="0"/>
              <a:t>Need to maintain order. Can assign values (e.g. integers) to each ordinal values</a:t>
            </a:r>
          </a:p>
          <a:p>
            <a:pPr lvl="1"/>
            <a:r>
              <a:rPr lang="en-SG" dirty="0"/>
              <a:t>{Excellent, Very Good, Good, Bad} can be assigned numerical values as {4, 3, 2, 1}</a:t>
            </a:r>
          </a:p>
          <a:p>
            <a:pPr lvl="1"/>
            <a:r>
              <a:rPr lang="en-SG" dirty="0"/>
              <a:t>Order is preserved but note that </a:t>
            </a:r>
            <a:r>
              <a:rPr lang="en-SG" u="sng" dirty="0"/>
              <a:t>interval is meaningless</a:t>
            </a:r>
            <a:r>
              <a:rPr lang="en-SG" dirty="0"/>
              <a:t>. 4 does NOT mean it is twice as good as 2.</a:t>
            </a:r>
          </a:p>
        </p:txBody>
      </p:sp>
      <p:sp>
        <p:nvSpPr>
          <p:cNvPr id="6" name="Slide Number Placeholder 5"/>
          <p:cNvSpPr>
            <a:spLocks noGrp="1"/>
          </p:cNvSpPr>
          <p:nvPr>
            <p:ph type="sldNum" sz="quarter" idx="12"/>
          </p:nvPr>
        </p:nvSpPr>
        <p:spPr/>
        <p:txBody>
          <a:bodyPr/>
          <a:lstStyle/>
          <a:p>
            <a:fld id="{49A014FC-454E-45C5-9EFC-6A6DD0F547CA}" type="slidenum">
              <a:rPr lang="en-US" smtClean="0"/>
              <a:t>15</a:t>
            </a:fld>
            <a:endParaRPr lang="en-US"/>
          </a:p>
        </p:txBody>
      </p:sp>
    </p:spTree>
    <p:extLst>
      <p:ext uri="{BB962C8B-B14F-4D97-AF65-F5344CB8AC3E}">
        <p14:creationId xmlns:p14="http://schemas.microsoft.com/office/powerpoint/2010/main" val="613792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a:t>Proximity Measurement</a:t>
            </a:r>
          </a:p>
        </p:txBody>
      </p:sp>
      <p:sp>
        <p:nvSpPr>
          <p:cNvPr id="3" name="Content Placeholder 2"/>
          <p:cNvSpPr>
            <a:spLocks noGrp="1"/>
          </p:cNvSpPr>
          <p:nvPr>
            <p:ph idx="1"/>
          </p:nvPr>
        </p:nvSpPr>
        <p:spPr/>
        <p:txBody>
          <a:bodyPr>
            <a:normAutofit lnSpcReduction="10000"/>
          </a:bodyPr>
          <a:lstStyle/>
          <a:p>
            <a:r>
              <a:rPr lang="en-SG" dirty="0"/>
              <a:t>Interval</a:t>
            </a:r>
          </a:p>
          <a:p>
            <a:pPr lvl="1"/>
            <a:r>
              <a:rPr lang="en-SG" dirty="0"/>
              <a:t>The difference between two interval values is used as a proximity measurement.</a:t>
            </a:r>
          </a:p>
          <a:p>
            <a:pPr lvl="1"/>
            <a:r>
              <a:rPr lang="en-SG" dirty="0"/>
              <a:t>Can operate using addition or subtraction but not multiplication or division.</a:t>
            </a:r>
          </a:p>
          <a:p>
            <a:r>
              <a:rPr lang="en-SG" dirty="0"/>
              <a:t>Ratio</a:t>
            </a:r>
          </a:p>
          <a:p>
            <a:pPr lvl="1"/>
            <a:r>
              <a:rPr lang="en-SG" dirty="0"/>
              <a:t>The difference between two ratio values is used as a proximity measurement.</a:t>
            </a:r>
          </a:p>
          <a:p>
            <a:pPr lvl="1"/>
            <a:r>
              <a:rPr lang="en-SG" dirty="0"/>
              <a:t>Can operate using addition or subtraction as well as multiplication or division.</a:t>
            </a:r>
          </a:p>
          <a:p>
            <a:pPr lvl="1"/>
            <a:endParaRPr lang="en-SG" dirty="0"/>
          </a:p>
          <a:p>
            <a:pPr lvl="1"/>
            <a:endParaRPr lang="en-SG" dirty="0"/>
          </a:p>
        </p:txBody>
      </p:sp>
      <p:sp>
        <p:nvSpPr>
          <p:cNvPr id="6" name="Slide Number Placeholder 5"/>
          <p:cNvSpPr>
            <a:spLocks noGrp="1"/>
          </p:cNvSpPr>
          <p:nvPr>
            <p:ph type="sldNum" sz="quarter" idx="12"/>
          </p:nvPr>
        </p:nvSpPr>
        <p:spPr/>
        <p:txBody>
          <a:bodyPr/>
          <a:lstStyle/>
          <a:p>
            <a:fld id="{49A014FC-454E-45C5-9EFC-6A6DD0F547CA}" type="slidenum">
              <a:rPr lang="en-US" smtClean="0"/>
              <a:t>16</a:t>
            </a:fld>
            <a:endParaRPr lang="en-US"/>
          </a:p>
        </p:txBody>
      </p:sp>
    </p:spTree>
    <p:extLst>
      <p:ext uri="{BB962C8B-B14F-4D97-AF65-F5344CB8AC3E}">
        <p14:creationId xmlns:p14="http://schemas.microsoft.com/office/powerpoint/2010/main" val="3732671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noFill/>
          <a:ln/>
        </p:spPr>
        <p:txBody>
          <a:bodyPr lIns="92075" tIns="46038" rIns="92075" bIns="46038" anchor="b"/>
          <a:lstStyle/>
          <a:p>
            <a:r>
              <a:rPr lang="en-US" altLang="en-US" dirty="0"/>
              <a:t>Clustering Algorithms</a:t>
            </a:r>
          </a:p>
        </p:txBody>
      </p:sp>
      <p:sp>
        <p:nvSpPr>
          <p:cNvPr id="144387" name="Rectangle 3"/>
          <p:cNvSpPr>
            <a:spLocks noGrp="1" noChangeArrowheads="1"/>
          </p:cNvSpPr>
          <p:nvPr>
            <p:ph type="body" idx="1"/>
          </p:nvPr>
        </p:nvSpPr>
        <p:spPr>
          <a:xfrm>
            <a:off x="457200" y="1600201"/>
            <a:ext cx="4419600" cy="4267200"/>
          </a:xfrm>
          <a:noFill/>
          <a:ln/>
        </p:spPr>
        <p:txBody>
          <a:bodyPr lIns="92075" tIns="46038" rIns="92075" bIns="46038"/>
          <a:lstStyle/>
          <a:p>
            <a:pPr>
              <a:lnSpc>
                <a:spcPct val="110000"/>
              </a:lnSpc>
            </a:pPr>
            <a:r>
              <a:rPr lang="en-US" altLang="en-US" sz="2800" dirty="0"/>
              <a:t>Partitioning-based clustering</a:t>
            </a:r>
          </a:p>
          <a:p>
            <a:pPr lvl="1">
              <a:lnSpc>
                <a:spcPct val="110000"/>
              </a:lnSpc>
            </a:pPr>
            <a:r>
              <a:rPr lang="en-US" altLang="en-US" sz="2400" dirty="0">
                <a:solidFill>
                  <a:schemeClr val="accent2">
                    <a:lumMod val="75000"/>
                  </a:schemeClr>
                </a:solidFill>
              </a:rPr>
              <a:t>K-means clustering</a:t>
            </a:r>
            <a:r>
              <a:rPr lang="en-US" altLang="en-US" sz="2400" dirty="0"/>
              <a:t>: Each cluster is represented by the </a:t>
            </a:r>
            <a:r>
              <a:rPr lang="en-US" altLang="en-US" sz="2400" dirty="0">
                <a:solidFill>
                  <a:schemeClr val="accent2">
                    <a:lumMod val="75000"/>
                  </a:schemeClr>
                </a:solidFill>
              </a:rPr>
              <a:t>center</a:t>
            </a:r>
            <a:r>
              <a:rPr lang="en-US" altLang="en-US" sz="2400" dirty="0"/>
              <a:t> of the cluster</a:t>
            </a:r>
          </a:p>
          <a:p>
            <a:pPr lvl="1">
              <a:lnSpc>
                <a:spcPct val="110000"/>
              </a:lnSpc>
            </a:pPr>
            <a:r>
              <a:rPr lang="en-US" altLang="en-US" sz="2400" dirty="0">
                <a:solidFill>
                  <a:schemeClr val="accent2">
                    <a:lumMod val="75000"/>
                  </a:schemeClr>
                </a:solidFill>
              </a:rPr>
              <a:t>K-</a:t>
            </a:r>
            <a:r>
              <a:rPr lang="en-US" altLang="en-US" sz="2400" dirty="0" err="1">
                <a:solidFill>
                  <a:schemeClr val="accent2">
                    <a:lumMod val="75000"/>
                  </a:schemeClr>
                </a:solidFill>
              </a:rPr>
              <a:t>medoids</a:t>
            </a:r>
            <a:r>
              <a:rPr lang="en-US" altLang="en-US" sz="2400" dirty="0">
                <a:solidFill>
                  <a:schemeClr val="accent2">
                    <a:lumMod val="75000"/>
                  </a:schemeClr>
                </a:solidFill>
              </a:rPr>
              <a:t> clustering</a:t>
            </a:r>
            <a:r>
              <a:rPr lang="en-US" altLang="en-US" sz="2400" dirty="0"/>
              <a:t>: Each cluster is represented by one of the objects in the cluster</a:t>
            </a:r>
          </a:p>
          <a:p>
            <a:pPr lvl="1">
              <a:lnSpc>
                <a:spcPct val="110000"/>
              </a:lnSpc>
            </a:pPr>
            <a:endParaRPr lang="en-US" altLang="en-US" sz="2400" dirty="0"/>
          </a:p>
        </p:txBody>
      </p:sp>
      <p:sp>
        <p:nvSpPr>
          <p:cNvPr id="3" name="Slide Number Placeholder 2"/>
          <p:cNvSpPr>
            <a:spLocks noGrp="1"/>
          </p:cNvSpPr>
          <p:nvPr>
            <p:ph type="sldNum" sz="quarter" idx="12"/>
          </p:nvPr>
        </p:nvSpPr>
        <p:spPr/>
        <p:txBody>
          <a:bodyPr/>
          <a:lstStyle/>
          <a:p>
            <a:fld id="{49A014FC-454E-45C5-9EFC-6A6DD0F547CA}" type="slidenum">
              <a:rPr lang="en-US" smtClean="0"/>
              <a:t>17</a:t>
            </a:fld>
            <a:endParaRPr lang="en-US"/>
          </a:p>
        </p:txBody>
      </p:sp>
      <p:sp>
        <p:nvSpPr>
          <p:cNvPr id="5" name="Rectangle 4"/>
          <p:cNvSpPr/>
          <p:nvPr/>
        </p:nvSpPr>
        <p:spPr>
          <a:xfrm>
            <a:off x="5562600" y="1752600"/>
            <a:ext cx="3048000" cy="198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6" name="Oval 5"/>
          <p:cNvSpPr/>
          <p:nvPr/>
        </p:nvSpPr>
        <p:spPr>
          <a:xfrm>
            <a:off x="6248400" y="213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9" name="Oval 8"/>
          <p:cNvSpPr/>
          <p:nvPr/>
        </p:nvSpPr>
        <p:spPr>
          <a:xfrm>
            <a:off x="6324600" y="269716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0" name="Oval 9"/>
          <p:cNvSpPr/>
          <p:nvPr/>
        </p:nvSpPr>
        <p:spPr>
          <a:xfrm>
            <a:off x="6705600" y="2217506"/>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1" name="Oval 10"/>
          <p:cNvSpPr/>
          <p:nvPr/>
        </p:nvSpPr>
        <p:spPr>
          <a:xfrm>
            <a:off x="6193391" y="2513744"/>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2" name="Oval 11"/>
          <p:cNvSpPr/>
          <p:nvPr/>
        </p:nvSpPr>
        <p:spPr>
          <a:xfrm>
            <a:off x="6962489" y="2701639"/>
            <a:ext cx="260672" cy="260672"/>
          </a:xfrm>
          <a:prstGeom prst="ellipse">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3" name="Oval 12"/>
          <p:cNvSpPr/>
          <p:nvPr/>
        </p:nvSpPr>
        <p:spPr>
          <a:xfrm>
            <a:off x="6705600" y="307065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4" name="Oval 13"/>
          <p:cNvSpPr/>
          <p:nvPr/>
        </p:nvSpPr>
        <p:spPr>
          <a:xfrm>
            <a:off x="7200900" y="213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5" name="Oval 14"/>
          <p:cNvSpPr/>
          <p:nvPr/>
        </p:nvSpPr>
        <p:spPr>
          <a:xfrm>
            <a:off x="7124700" y="3228653"/>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6" name="Oval 15"/>
          <p:cNvSpPr/>
          <p:nvPr/>
        </p:nvSpPr>
        <p:spPr>
          <a:xfrm>
            <a:off x="7590034" y="2697553"/>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7" name="Oval 16"/>
          <p:cNvSpPr/>
          <p:nvPr/>
        </p:nvSpPr>
        <p:spPr>
          <a:xfrm>
            <a:off x="7162800" y="260686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8" name="Oval 17"/>
          <p:cNvSpPr/>
          <p:nvPr/>
        </p:nvSpPr>
        <p:spPr>
          <a:xfrm>
            <a:off x="7505700" y="307065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9" name="Oval 18"/>
          <p:cNvSpPr/>
          <p:nvPr/>
        </p:nvSpPr>
        <p:spPr>
          <a:xfrm>
            <a:off x="7824199" y="2873803"/>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3" name="Rectangle 32"/>
          <p:cNvSpPr/>
          <p:nvPr/>
        </p:nvSpPr>
        <p:spPr>
          <a:xfrm>
            <a:off x="5562600" y="3911350"/>
            <a:ext cx="3048000" cy="198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4" name="Oval 33"/>
          <p:cNvSpPr/>
          <p:nvPr/>
        </p:nvSpPr>
        <p:spPr>
          <a:xfrm>
            <a:off x="6248400" y="429235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5" name="Oval 34"/>
          <p:cNvSpPr/>
          <p:nvPr/>
        </p:nvSpPr>
        <p:spPr>
          <a:xfrm>
            <a:off x="6324600" y="485591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6" name="Oval 35"/>
          <p:cNvSpPr/>
          <p:nvPr/>
        </p:nvSpPr>
        <p:spPr>
          <a:xfrm>
            <a:off x="6705600" y="4376256"/>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7" name="Oval 36"/>
          <p:cNvSpPr/>
          <p:nvPr/>
        </p:nvSpPr>
        <p:spPr>
          <a:xfrm>
            <a:off x="6193391" y="4672494"/>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8" name="Oval 37"/>
          <p:cNvSpPr/>
          <p:nvPr/>
        </p:nvSpPr>
        <p:spPr>
          <a:xfrm>
            <a:off x="7107791" y="4718192"/>
            <a:ext cx="260672" cy="260672"/>
          </a:xfrm>
          <a:prstGeom prst="ellipse">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9" name="Oval 38"/>
          <p:cNvSpPr/>
          <p:nvPr/>
        </p:nvSpPr>
        <p:spPr>
          <a:xfrm>
            <a:off x="6705600" y="522940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0" name="Oval 39"/>
          <p:cNvSpPr/>
          <p:nvPr/>
        </p:nvSpPr>
        <p:spPr>
          <a:xfrm>
            <a:off x="7200900" y="429235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1" name="Oval 40"/>
          <p:cNvSpPr/>
          <p:nvPr/>
        </p:nvSpPr>
        <p:spPr>
          <a:xfrm>
            <a:off x="7124700" y="5387403"/>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2" name="Oval 41"/>
          <p:cNvSpPr/>
          <p:nvPr/>
        </p:nvSpPr>
        <p:spPr>
          <a:xfrm>
            <a:off x="7590034" y="4856303"/>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3" name="Oval 42"/>
          <p:cNvSpPr/>
          <p:nvPr/>
        </p:nvSpPr>
        <p:spPr>
          <a:xfrm>
            <a:off x="7162800" y="476561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4" name="Oval 43"/>
          <p:cNvSpPr/>
          <p:nvPr/>
        </p:nvSpPr>
        <p:spPr>
          <a:xfrm>
            <a:off x="7505700" y="522940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5" name="Oval 44"/>
          <p:cNvSpPr/>
          <p:nvPr/>
        </p:nvSpPr>
        <p:spPr>
          <a:xfrm>
            <a:off x="7824199" y="5032553"/>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Tree>
    <p:extLst>
      <p:ext uri="{BB962C8B-B14F-4D97-AF65-F5344CB8AC3E}">
        <p14:creationId xmlns:p14="http://schemas.microsoft.com/office/powerpoint/2010/main" val="1331174427"/>
      </p:ext>
    </p:extLst>
  </p:cSld>
  <p:clrMapOvr>
    <a:masterClrMapping/>
  </p:clrMapOvr>
  <p:transition>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Slide Number Placeholder 4"/>
          <p:cNvSpPr>
            <a:spLocks noGrp="1"/>
          </p:cNvSpPr>
          <p:nvPr>
            <p:ph type="sldNum" sz="quarter" idx="12"/>
          </p:nvPr>
        </p:nvSpPr>
        <p:spPr/>
        <p:txBody>
          <a:bodyPr/>
          <a:lstStyle/>
          <a:p>
            <a:fld id="{F55D403A-A033-4B71-8FFA-859F2154CE5E}" type="slidenum">
              <a:rPr lang="en-US" altLang="en-US"/>
              <a:pPr/>
              <a:t>18</a:t>
            </a:fld>
            <a:endParaRPr lang="en-US" altLang="en-US"/>
          </a:p>
        </p:txBody>
      </p:sp>
      <p:sp>
        <p:nvSpPr>
          <p:cNvPr id="173060" name="Rectangle 4"/>
          <p:cNvSpPr>
            <a:spLocks noGrp="1" noChangeArrowheads="1"/>
          </p:cNvSpPr>
          <p:nvPr>
            <p:ph type="title"/>
          </p:nvPr>
        </p:nvSpPr>
        <p:spPr/>
        <p:txBody>
          <a:bodyPr/>
          <a:lstStyle/>
          <a:p>
            <a:r>
              <a:rPr lang="en-US" altLang="en-US"/>
              <a:t>K-Means Clustering Algorithm</a:t>
            </a:r>
          </a:p>
        </p:txBody>
      </p:sp>
      <p:grpSp>
        <p:nvGrpSpPr>
          <p:cNvPr id="173061" name="Group 5"/>
          <p:cNvGrpSpPr>
            <a:grpSpLocks/>
          </p:cNvGrpSpPr>
          <p:nvPr/>
        </p:nvGrpSpPr>
        <p:grpSpPr bwMode="auto">
          <a:xfrm>
            <a:off x="3352800" y="1524000"/>
            <a:ext cx="2286000" cy="2057400"/>
            <a:chOff x="528" y="240"/>
            <a:chExt cx="2142" cy="1872"/>
          </a:xfrm>
        </p:grpSpPr>
        <p:graphicFrame>
          <p:nvGraphicFramePr>
            <p:cNvPr id="173062" name="Object 6"/>
            <p:cNvGraphicFramePr>
              <a:graphicFrameLocks noChangeAspect="1"/>
            </p:cNvGraphicFramePr>
            <p:nvPr/>
          </p:nvGraphicFramePr>
          <p:xfrm>
            <a:off x="528" y="240"/>
            <a:ext cx="2142" cy="1872"/>
          </p:xfrm>
          <a:graphic>
            <a:graphicData uri="http://schemas.openxmlformats.org/presentationml/2006/ole">
              <mc:AlternateContent xmlns:mc="http://schemas.openxmlformats.org/markup-compatibility/2006">
                <mc:Choice xmlns:v="urn:schemas-microsoft-com:vml" Requires="v">
                  <p:oleObj spid="_x0000_s2221" name="Worksheet" r:id="rId4" imgW="3400654" imgH="2915107" progId="Excel.Sheet.8">
                    <p:embed/>
                  </p:oleObj>
                </mc:Choice>
                <mc:Fallback>
                  <p:oleObj name="Worksheet" r:id="rId4" imgW="3400654" imgH="2915107" progId="Excel.Sheet.8">
                    <p:embed/>
                    <p:pic>
                      <p:nvPicPr>
                        <p:cNvPr id="0" name=""/>
                        <p:cNvPicPr>
                          <a:picLocks noRot="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 y="240"/>
                          <a:ext cx="2142" cy="187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pic>
                  </p:oleObj>
                </mc:Fallback>
              </mc:AlternateContent>
            </a:graphicData>
          </a:graphic>
        </p:graphicFrame>
        <p:sp>
          <p:nvSpPr>
            <p:cNvPr id="173063" name="Freeform 7"/>
            <p:cNvSpPr>
              <a:spLocks/>
            </p:cNvSpPr>
            <p:nvPr/>
          </p:nvSpPr>
          <p:spPr bwMode="auto">
            <a:xfrm>
              <a:off x="1008" y="557"/>
              <a:ext cx="852" cy="1260"/>
            </a:xfrm>
            <a:custGeom>
              <a:avLst/>
              <a:gdLst>
                <a:gd name="T0" fmla="*/ 518 w 852"/>
                <a:gd name="T1" fmla="*/ 280 h 1260"/>
                <a:gd name="T2" fmla="*/ 392 w 852"/>
                <a:gd name="T3" fmla="*/ 36 h 1260"/>
                <a:gd name="T4" fmla="*/ 237 w 852"/>
                <a:gd name="T5" fmla="*/ 21 h 1260"/>
                <a:gd name="T6" fmla="*/ 133 w 852"/>
                <a:gd name="T7" fmla="*/ 73 h 1260"/>
                <a:gd name="T8" fmla="*/ 0 w 852"/>
                <a:gd name="T9" fmla="*/ 369 h 1260"/>
                <a:gd name="T10" fmla="*/ 44 w 852"/>
                <a:gd name="T11" fmla="*/ 688 h 1260"/>
                <a:gd name="T12" fmla="*/ 362 w 852"/>
                <a:gd name="T13" fmla="*/ 1117 h 1260"/>
                <a:gd name="T14" fmla="*/ 429 w 852"/>
                <a:gd name="T15" fmla="*/ 1139 h 1260"/>
                <a:gd name="T16" fmla="*/ 451 w 852"/>
                <a:gd name="T17" fmla="*/ 1154 h 1260"/>
                <a:gd name="T18" fmla="*/ 525 w 852"/>
                <a:gd name="T19" fmla="*/ 1176 h 1260"/>
                <a:gd name="T20" fmla="*/ 622 w 852"/>
                <a:gd name="T21" fmla="*/ 1228 h 1260"/>
                <a:gd name="T22" fmla="*/ 792 w 852"/>
                <a:gd name="T23" fmla="*/ 1243 h 1260"/>
                <a:gd name="T24" fmla="*/ 785 w 852"/>
                <a:gd name="T25" fmla="*/ 1021 h 1260"/>
                <a:gd name="T26" fmla="*/ 748 w 852"/>
                <a:gd name="T27" fmla="*/ 954 h 1260"/>
                <a:gd name="T28" fmla="*/ 688 w 852"/>
                <a:gd name="T29" fmla="*/ 858 h 1260"/>
                <a:gd name="T30" fmla="*/ 622 w 852"/>
                <a:gd name="T31" fmla="*/ 762 h 1260"/>
                <a:gd name="T32" fmla="*/ 607 w 852"/>
                <a:gd name="T33" fmla="*/ 732 h 1260"/>
                <a:gd name="T34" fmla="*/ 592 w 852"/>
                <a:gd name="T35" fmla="*/ 710 h 1260"/>
                <a:gd name="T36" fmla="*/ 555 w 852"/>
                <a:gd name="T37" fmla="*/ 643 h 1260"/>
                <a:gd name="T38" fmla="*/ 540 w 852"/>
                <a:gd name="T39" fmla="*/ 621 h 1260"/>
                <a:gd name="T40" fmla="*/ 518 w 852"/>
                <a:gd name="T41" fmla="*/ 280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2" h="1260">
                  <a:moveTo>
                    <a:pt x="518" y="280"/>
                  </a:moveTo>
                  <a:cubicBezTo>
                    <a:pt x="509" y="187"/>
                    <a:pt x="497" y="69"/>
                    <a:pt x="392" y="36"/>
                  </a:cubicBezTo>
                  <a:cubicBezTo>
                    <a:pt x="339" y="0"/>
                    <a:pt x="309" y="15"/>
                    <a:pt x="237" y="21"/>
                  </a:cubicBezTo>
                  <a:cubicBezTo>
                    <a:pt x="194" y="31"/>
                    <a:pt x="168" y="45"/>
                    <a:pt x="133" y="73"/>
                  </a:cubicBezTo>
                  <a:cubicBezTo>
                    <a:pt x="84" y="168"/>
                    <a:pt x="20" y="262"/>
                    <a:pt x="0" y="369"/>
                  </a:cubicBezTo>
                  <a:cubicBezTo>
                    <a:pt x="5" y="481"/>
                    <a:pt x="3" y="584"/>
                    <a:pt x="44" y="688"/>
                  </a:cubicBezTo>
                  <a:cubicBezTo>
                    <a:pt x="78" y="870"/>
                    <a:pt x="173" y="1057"/>
                    <a:pt x="362" y="1117"/>
                  </a:cubicBezTo>
                  <a:cubicBezTo>
                    <a:pt x="415" y="1152"/>
                    <a:pt x="347" y="1112"/>
                    <a:pt x="429" y="1139"/>
                  </a:cubicBezTo>
                  <a:cubicBezTo>
                    <a:pt x="437" y="1142"/>
                    <a:pt x="443" y="1150"/>
                    <a:pt x="451" y="1154"/>
                  </a:cubicBezTo>
                  <a:cubicBezTo>
                    <a:pt x="473" y="1165"/>
                    <a:pt x="501" y="1168"/>
                    <a:pt x="525" y="1176"/>
                  </a:cubicBezTo>
                  <a:cubicBezTo>
                    <a:pt x="562" y="1201"/>
                    <a:pt x="581" y="1218"/>
                    <a:pt x="622" y="1228"/>
                  </a:cubicBezTo>
                  <a:cubicBezTo>
                    <a:pt x="684" y="1260"/>
                    <a:pt x="714" y="1249"/>
                    <a:pt x="792" y="1243"/>
                  </a:cubicBezTo>
                  <a:cubicBezTo>
                    <a:pt x="852" y="1183"/>
                    <a:pt x="819" y="1088"/>
                    <a:pt x="785" y="1021"/>
                  </a:cubicBezTo>
                  <a:cubicBezTo>
                    <a:pt x="770" y="992"/>
                    <a:pt x="773" y="979"/>
                    <a:pt x="748" y="954"/>
                  </a:cubicBezTo>
                  <a:cubicBezTo>
                    <a:pt x="735" y="917"/>
                    <a:pt x="711" y="888"/>
                    <a:pt x="688" y="858"/>
                  </a:cubicBezTo>
                  <a:cubicBezTo>
                    <a:pt x="676" y="821"/>
                    <a:pt x="643" y="795"/>
                    <a:pt x="622" y="762"/>
                  </a:cubicBezTo>
                  <a:cubicBezTo>
                    <a:pt x="616" y="753"/>
                    <a:pt x="613" y="742"/>
                    <a:pt x="607" y="732"/>
                  </a:cubicBezTo>
                  <a:cubicBezTo>
                    <a:pt x="603" y="724"/>
                    <a:pt x="597" y="717"/>
                    <a:pt x="592" y="710"/>
                  </a:cubicBezTo>
                  <a:cubicBezTo>
                    <a:pt x="580" y="671"/>
                    <a:pt x="589" y="694"/>
                    <a:pt x="555" y="643"/>
                  </a:cubicBezTo>
                  <a:cubicBezTo>
                    <a:pt x="550" y="636"/>
                    <a:pt x="540" y="621"/>
                    <a:pt x="540" y="621"/>
                  </a:cubicBezTo>
                  <a:cubicBezTo>
                    <a:pt x="519" y="510"/>
                    <a:pt x="518" y="392"/>
                    <a:pt x="518" y="280"/>
                  </a:cubicBezTo>
                  <a:close/>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73064" name="Freeform 8"/>
            <p:cNvSpPr>
              <a:spLocks/>
            </p:cNvSpPr>
            <p:nvPr/>
          </p:nvSpPr>
          <p:spPr bwMode="auto">
            <a:xfrm>
              <a:off x="1587" y="889"/>
              <a:ext cx="768" cy="630"/>
            </a:xfrm>
            <a:custGeom>
              <a:avLst/>
              <a:gdLst>
                <a:gd name="T0" fmla="*/ 183 w 768"/>
                <a:gd name="T1" fmla="*/ 67 h 630"/>
                <a:gd name="T2" fmla="*/ 72 w 768"/>
                <a:gd name="T3" fmla="*/ 74 h 630"/>
                <a:gd name="T4" fmla="*/ 5 w 768"/>
                <a:gd name="T5" fmla="*/ 170 h 630"/>
                <a:gd name="T6" fmla="*/ 13 w 768"/>
                <a:gd name="T7" fmla="*/ 311 h 630"/>
                <a:gd name="T8" fmla="*/ 57 w 768"/>
                <a:gd name="T9" fmla="*/ 356 h 630"/>
                <a:gd name="T10" fmla="*/ 109 w 768"/>
                <a:gd name="T11" fmla="*/ 415 h 630"/>
                <a:gd name="T12" fmla="*/ 235 w 768"/>
                <a:gd name="T13" fmla="*/ 548 h 630"/>
                <a:gd name="T14" fmla="*/ 257 w 768"/>
                <a:gd name="T15" fmla="*/ 570 h 630"/>
                <a:gd name="T16" fmla="*/ 331 w 768"/>
                <a:gd name="T17" fmla="*/ 593 h 630"/>
                <a:gd name="T18" fmla="*/ 450 w 768"/>
                <a:gd name="T19" fmla="*/ 630 h 630"/>
                <a:gd name="T20" fmla="*/ 598 w 768"/>
                <a:gd name="T21" fmla="*/ 607 h 630"/>
                <a:gd name="T22" fmla="*/ 657 w 768"/>
                <a:gd name="T23" fmla="*/ 585 h 630"/>
                <a:gd name="T24" fmla="*/ 687 w 768"/>
                <a:gd name="T25" fmla="*/ 533 h 630"/>
                <a:gd name="T26" fmla="*/ 717 w 768"/>
                <a:gd name="T27" fmla="*/ 474 h 630"/>
                <a:gd name="T28" fmla="*/ 724 w 768"/>
                <a:gd name="T29" fmla="*/ 437 h 630"/>
                <a:gd name="T30" fmla="*/ 739 w 768"/>
                <a:gd name="T31" fmla="*/ 415 h 630"/>
                <a:gd name="T32" fmla="*/ 768 w 768"/>
                <a:gd name="T33" fmla="*/ 296 h 630"/>
                <a:gd name="T34" fmla="*/ 761 w 768"/>
                <a:gd name="T35" fmla="*/ 178 h 630"/>
                <a:gd name="T36" fmla="*/ 724 w 768"/>
                <a:gd name="T37" fmla="*/ 111 h 630"/>
                <a:gd name="T38" fmla="*/ 465 w 768"/>
                <a:gd name="T39" fmla="*/ 0 h 630"/>
                <a:gd name="T40" fmla="*/ 205 w 768"/>
                <a:gd name="T41" fmla="*/ 30 h 630"/>
                <a:gd name="T42" fmla="*/ 183 w 768"/>
                <a:gd name="T43" fmla="*/ 67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8" h="630">
                  <a:moveTo>
                    <a:pt x="183" y="67"/>
                  </a:moveTo>
                  <a:cubicBezTo>
                    <a:pt x="146" y="41"/>
                    <a:pt x="112" y="61"/>
                    <a:pt x="72" y="74"/>
                  </a:cubicBezTo>
                  <a:cubicBezTo>
                    <a:pt x="13" y="114"/>
                    <a:pt x="28" y="107"/>
                    <a:pt x="5" y="170"/>
                  </a:cubicBezTo>
                  <a:cubicBezTo>
                    <a:pt x="8" y="217"/>
                    <a:pt x="0" y="266"/>
                    <a:pt x="13" y="311"/>
                  </a:cubicBezTo>
                  <a:cubicBezTo>
                    <a:pt x="19" y="331"/>
                    <a:pt x="45" y="339"/>
                    <a:pt x="57" y="356"/>
                  </a:cubicBezTo>
                  <a:cubicBezTo>
                    <a:pt x="92" y="407"/>
                    <a:pt x="72" y="390"/>
                    <a:pt x="109" y="415"/>
                  </a:cubicBezTo>
                  <a:cubicBezTo>
                    <a:pt x="145" y="467"/>
                    <a:pt x="187" y="508"/>
                    <a:pt x="235" y="548"/>
                  </a:cubicBezTo>
                  <a:cubicBezTo>
                    <a:pt x="243" y="555"/>
                    <a:pt x="248" y="565"/>
                    <a:pt x="257" y="570"/>
                  </a:cubicBezTo>
                  <a:cubicBezTo>
                    <a:pt x="283" y="584"/>
                    <a:pt x="305" y="583"/>
                    <a:pt x="331" y="593"/>
                  </a:cubicBezTo>
                  <a:cubicBezTo>
                    <a:pt x="371" y="608"/>
                    <a:pt x="408" y="621"/>
                    <a:pt x="450" y="630"/>
                  </a:cubicBezTo>
                  <a:cubicBezTo>
                    <a:pt x="498" y="625"/>
                    <a:pt x="551" y="623"/>
                    <a:pt x="598" y="607"/>
                  </a:cubicBezTo>
                  <a:cubicBezTo>
                    <a:pt x="618" y="600"/>
                    <a:pt x="657" y="585"/>
                    <a:pt x="657" y="585"/>
                  </a:cubicBezTo>
                  <a:cubicBezTo>
                    <a:pt x="675" y="536"/>
                    <a:pt x="651" y="594"/>
                    <a:pt x="687" y="533"/>
                  </a:cubicBezTo>
                  <a:cubicBezTo>
                    <a:pt x="698" y="514"/>
                    <a:pt x="717" y="474"/>
                    <a:pt x="717" y="474"/>
                  </a:cubicBezTo>
                  <a:cubicBezTo>
                    <a:pt x="719" y="462"/>
                    <a:pt x="720" y="449"/>
                    <a:pt x="724" y="437"/>
                  </a:cubicBezTo>
                  <a:cubicBezTo>
                    <a:pt x="727" y="429"/>
                    <a:pt x="736" y="423"/>
                    <a:pt x="739" y="415"/>
                  </a:cubicBezTo>
                  <a:cubicBezTo>
                    <a:pt x="750" y="382"/>
                    <a:pt x="760" y="332"/>
                    <a:pt x="768" y="296"/>
                  </a:cubicBezTo>
                  <a:cubicBezTo>
                    <a:pt x="766" y="257"/>
                    <a:pt x="766" y="217"/>
                    <a:pt x="761" y="178"/>
                  </a:cubicBezTo>
                  <a:cubicBezTo>
                    <a:pt x="754" y="127"/>
                    <a:pt x="750" y="142"/>
                    <a:pt x="724" y="111"/>
                  </a:cubicBezTo>
                  <a:cubicBezTo>
                    <a:pt x="653" y="27"/>
                    <a:pt x="566" y="24"/>
                    <a:pt x="465" y="0"/>
                  </a:cubicBezTo>
                  <a:cubicBezTo>
                    <a:pt x="370" y="4"/>
                    <a:pt x="294" y="6"/>
                    <a:pt x="205" y="30"/>
                  </a:cubicBezTo>
                  <a:cubicBezTo>
                    <a:pt x="154" y="63"/>
                    <a:pt x="144" y="53"/>
                    <a:pt x="183" y="67"/>
                  </a:cubicBezTo>
                  <a:close/>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pSp>
      <p:grpSp>
        <p:nvGrpSpPr>
          <p:cNvPr id="173065" name="Group 9"/>
          <p:cNvGrpSpPr>
            <a:grpSpLocks/>
          </p:cNvGrpSpPr>
          <p:nvPr/>
        </p:nvGrpSpPr>
        <p:grpSpPr bwMode="auto">
          <a:xfrm>
            <a:off x="6731000" y="1550988"/>
            <a:ext cx="2222500" cy="1990725"/>
            <a:chOff x="4144" y="1265"/>
            <a:chExt cx="1400" cy="1254"/>
          </a:xfrm>
        </p:grpSpPr>
        <p:sp>
          <p:nvSpPr>
            <p:cNvPr id="173066" name="Rectangle 10"/>
            <p:cNvSpPr>
              <a:spLocks noChangeArrowheads="1"/>
            </p:cNvSpPr>
            <p:nvPr/>
          </p:nvSpPr>
          <p:spPr bwMode="auto">
            <a:xfrm>
              <a:off x="4144" y="1265"/>
              <a:ext cx="1400" cy="1254"/>
            </a:xfrm>
            <a:prstGeom prst="rect">
              <a:avLst/>
            </a:prstGeom>
            <a:solidFill>
              <a:srgbClr val="FFFFFF"/>
            </a:solidFill>
            <a:ln w="0">
              <a:solidFill>
                <a:srgbClr val="000000"/>
              </a:solidFill>
              <a:miter lim="800000"/>
              <a:headEnd/>
              <a:tailEnd/>
            </a:ln>
          </p:spPr>
          <p:txBody>
            <a:bodyPr/>
            <a:lstStyle/>
            <a:p>
              <a:endParaRPr lang="en-US"/>
            </a:p>
          </p:txBody>
        </p:sp>
        <p:sp>
          <p:nvSpPr>
            <p:cNvPr id="173067" name="Rectangle 11"/>
            <p:cNvSpPr>
              <a:spLocks noChangeArrowheads="1"/>
            </p:cNvSpPr>
            <p:nvPr/>
          </p:nvSpPr>
          <p:spPr bwMode="auto">
            <a:xfrm>
              <a:off x="4278" y="1354"/>
              <a:ext cx="1201" cy="10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068" name="Line 12"/>
            <p:cNvSpPr>
              <a:spLocks noChangeShapeType="1"/>
            </p:cNvSpPr>
            <p:nvPr/>
          </p:nvSpPr>
          <p:spPr bwMode="auto">
            <a:xfrm>
              <a:off x="4278" y="2264"/>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69" name="Line 13"/>
            <p:cNvSpPr>
              <a:spLocks noChangeShapeType="1"/>
            </p:cNvSpPr>
            <p:nvPr/>
          </p:nvSpPr>
          <p:spPr bwMode="auto">
            <a:xfrm>
              <a:off x="4278" y="2163"/>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0" name="Line 14"/>
            <p:cNvSpPr>
              <a:spLocks noChangeShapeType="1"/>
            </p:cNvSpPr>
            <p:nvPr/>
          </p:nvSpPr>
          <p:spPr bwMode="auto">
            <a:xfrm>
              <a:off x="4278" y="2061"/>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1" name="Line 15"/>
            <p:cNvSpPr>
              <a:spLocks noChangeShapeType="1"/>
            </p:cNvSpPr>
            <p:nvPr/>
          </p:nvSpPr>
          <p:spPr bwMode="auto">
            <a:xfrm>
              <a:off x="4278" y="1960"/>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2" name="Line 16"/>
            <p:cNvSpPr>
              <a:spLocks noChangeShapeType="1"/>
            </p:cNvSpPr>
            <p:nvPr/>
          </p:nvSpPr>
          <p:spPr bwMode="auto">
            <a:xfrm>
              <a:off x="4278" y="1858"/>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3" name="Line 17"/>
            <p:cNvSpPr>
              <a:spLocks noChangeShapeType="1"/>
            </p:cNvSpPr>
            <p:nvPr/>
          </p:nvSpPr>
          <p:spPr bwMode="auto">
            <a:xfrm>
              <a:off x="4278" y="1760"/>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4" name="Line 18"/>
            <p:cNvSpPr>
              <a:spLocks noChangeShapeType="1"/>
            </p:cNvSpPr>
            <p:nvPr/>
          </p:nvSpPr>
          <p:spPr bwMode="auto">
            <a:xfrm>
              <a:off x="4278" y="1659"/>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5" name="Line 19"/>
            <p:cNvSpPr>
              <a:spLocks noChangeShapeType="1"/>
            </p:cNvSpPr>
            <p:nvPr/>
          </p:nvSpPr>
          <p:spPr bwMode="auto">
            <a:xfrm>
              <a:off x="4278" y="1557"/>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6" name="Line 20"/>
            <p:cNvSpPr>
              <a:spLocks noChangeShapeType="1"/>
            </p:cNvSpPr>
            <p:nvPr/>
          </p:nvSpPr>
          <p:spPr bwMode="auto">
            <a:xfrm>
              <a:off x="4278" y="1456"/>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7" name="Line 21"/>
            <p:cNvSpPr>
              <a:spLocks noChangeShapeType="1"/>
            </p:cNvSpPr>
            <p:nvPr/>
          </p:nvSpPr>
          <p:spPr bwMode="auto">
            <a:xfrm>
              <a:off x="4278" y="1354"/>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8" name="Line 22"/>
            <p:cNvSpPr>
              <a:spLocks noChangeShapeType="1"/>
            </p:cNvSpPr>
            <p:nvPr/>
          </p:nvSpPr>
          <p:spPr bwMode="auto">
            <a:xfrm>
              <a:off x="4399"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79" name="Line 23"/>
            <p:cNvSpPr>
              <a:spLocks noChangeShapeType="1"/>
            </p:cNvSpPr>
            <p:nvPr/>
          </p:nvSpPr>
          <p:spPr bwMode="auto">
            <a:xfrm>
              <a:off x="4516"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0" name="Line 24"/>
            <p:cNvSpPr>
              <a:spLocks noChangeShapeType="1"/>
            </p:cNvSpPr>
            <p:nvPr/>
          </p:nvSpPr>
          <p:spPr bwMode="auto">
            <a:xfrm>
              <a:off x="4638"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1" name="Line 25"/>
            <p:cNvSpPr>
              <a:spLocks noChangeShapeType="1"/>
            </p:cNvSpPr>
            <p:nvPr/>
          </p:nvSpPr>
          <p:spPr bwMode="auto">
            <a:xfrm>
              <a:off x="4759"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2" name="Line 26"/>
            <p:cNvSpPr>
              <a:spLocks noChangeShapeType="1"/>
            </p:cNvSpPr>
            <p:nvPr/>
          </p:nvSpPr>
          <p:spPr bwMode="auto">
            <a:xfrm>
              <a:off x="4880"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3" name="Line 27"/>
            <p:cNvSpPr>
              <a:spLocks noChangeShapeType="1"/>
            </p:cNvSpPr>
            <p:nvPr/>
          </p:nvSpPr>
          <p:spPr bwMode="auto">
            <a:xfrm>
              <a:off x="4998"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4" name="Line 28"/>
            <p:cNvSpPr>
              <a:spLocks noChangeShapeType="1"/>
            </p:cNvSpPr>
            <p:nvPr/>
          </p:nvSpPr>
          <p:spPr bwMode="auto">
            <a:xfrm>
              <a:off x="5119"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5" name="Line 29"/>
            <p:cNvSpPr>
              <a:spLocks noChangeShapeType="1"/>
            </p:cNvSpPr>
            <p:nvPr/>
          </p:nvSpPr>
          <p:spPr bwMode="auto">
            <a:xfrm>
              <a:off x="5240"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6" name="Line 30"/>
            <p:cNvSpPr>
              <a:spLocks noChangeShapeType="1"/>
            </p:cNvSpPr>
            <p:nvPr/>
          </p:nvSpPr>
          <p:spPr bwMode="auto">
            <a:xfrm>
              <a:off x="5358"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7" name="Line 31"/>
            <p:cNvSpPr>
              <a:spLocks noChangeShapeType="1"/>
            </p:cNvSpPr>
            <p:nvPr/>
          </p:nvSpPr>
          <p:spPr bwMode="auto">
            <a:xfrm>
              <a:off x="5479"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8" name="Rectangle 32"/>
            <p:cNvSpPr>
              <a:spLocks noChangeArrowheads="1"/>
            </p:cNvSpPr>
            <p:nvPr/>
          </p:nvSpPr>
          <p:spPr bwMode="auto">
            <a:xfrm>
              <a:off x="4278" y="1354"/>
              <a:ext cx="1201" cy="1012"/>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089" name="Line 33"/>
            <p:cNvSpPr>
              <a:spLocks noChangeShapeType="1"/>
            </p:cNvSpPr>
            <p:nvPr/>
          </p:nvSpPr>
          <p:spPr bwMode="auto">
            <a:xfrm>
              <a:off x="4278" y="1354"/>
              <a:ext cx="1" cy="10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0" name="Line 34"/>
            <p:cNvSpPr>
              <a:spLocks noChangeShapeType="1"/>
            </p:cNvSpPr>
            <p:nvPr/>
          </p:nvSpPr>
          <p:spPr bwMode="auto">
            <a:xfrm>
              <a:off x="4266" y="236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1" name="Line 35"/>
            <p:cNvSpPr>
              <a:spLocks noChangeShapeType="1"/>
            </p:cNvSpPr>
            <p:nvPr/>
          </p:nvSpPr>
          <p:spPr bwMode="auto">
            <a:xfrm>
              <a:off x="4266" y="2264"/>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2" name="Line 36"/>
            <p:cNvSpPr>
              <a:spLocks noChangeShapeType="1"/>
            </p:cNvSpPr>
            <p:nvPr/>
          </p:nvSpPr>
          <p:spPr bwMode="auto">
            <a:xfrm>
              <a:off x="4266" y="2163"/>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3" name="Line 37"/>
            <p:cNvSpPr>
              <a:spLocks noChangeShapeType="1"/>
            </p:cNvSpPr>
            <p:nvPr/>
          </p:nvSpPr>
          <p:spPr bwMode="auto">
            <a:xfrm>
              <a:off x="4266" y="206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4" name="Line 38"/>
            <p:cNvSpPr>
              <a:spLocks noChangeShapeType="1"/>
            </p:cNvSpPr>
            <p:nvPr/>
          </p:nvSpPr>
          <p:spPr bwMode="auto">
            <a:xfrm>
              <a:off x="4266" y="196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5" name="Line 39"/>
            <p:cNvSpPr>
              <a:spLocks noChangeShapeType="1"/>
            </p:cNvSpPr>
            <p:nvPr/>
          </p:nvSpPr>
          <p:spPr bwMode="auto">
            <a:xfrm>
              <a:off x="4266" y="1858"/>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6" name="Line 40"/>
            <p:cNvSpPr>
              <a:spLocks noChangeShapeType="1"/>
            </p:cNvSpPr>
            <p:nvPr/>
          </p:nvSpPr>
          <p:spPr bwMode="auto">
            <a:xfrm>
              <a:off x="4266" y="176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7" name="Line 41"/>
            <p:cNvSpPr>
              <a:spLocks noChangeShapeType="1"/>
            </p:cNvSpPr>
            <p:nvPr/>
          </p:nvSpPr>
          <p:spPr bwMode="auto">
            <a:xfrm>
              <a:off x="4266" y="165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8" name="Line 42"/>
            <p:cNvSpPr>
              <a:spLocks noChangeShapeType="1"/>
            </p:cNvSpPr>
            <p:nvPr/>
          </p:nvSpPr>
          <p:spPr bwMode="auto">
            <a:xfrm>
              <a:off x="4266" y="155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99" name="Line 43"/>
            <p:cNvSpPr>
              <a:spLocks noChangeShapeType="1"/>
            </p:cNvSpPr>
            <p:nvPr/>
          </p:nvSpPr>
          <p:spPr bwMode="auto">
            <a:xfrm>
              <a:off x="4266" y="145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0" name="Line 44"/>
            <p:cNvSpPr>
              <a:spLocks noChangeShapeType="1"/>
            </p:cNvSpPr>
            <p:nvPr/>
          </p:nvSpPr>
          <p:spPr bwMode="auto">
            <a:xfrm>
              <a:off x="4266" y="1354"/>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1" name="Line 45"/>
            <p:cNvSpPr>
              <a:spLocks noChangeShapeType="1"/>
            </p:cNvSpPr>
            <p:nvPr/>
          </p:nvSpPr>
          <p:spPr bwMode="auto">
            <a:xfrm>
              <a:off x="4278" y="2366"/>
              <a:ext cx="120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2" name="Line 46"/>
            <p:cNvSpPr>
              <a:spLocks noChangeShapeType="1"/>
            </p:cNvSpPr>
            <p:nvPr/>
          </p:nvSpPr>
          <p:spPr bwMode="auto">
            <a:xfrm flipV="1">
              <a:off x="4278"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3" name="Line 47"/>
            <p:cNvSpPr>
              <a:spLocks noChangeShapeType="1"/>
            </p:cNvSpPr>
            <p:nvPr/>
          </p:nvSpPr>
          <p:spPr bwMode="auto">
            <a:xfrm flipV="1">
              <a:off x="4399"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4" name="Line 48"/>
            <p:cNvSpPr>
              <a:spLocks noChangeShapeType="1"/>
            </p:cNvSpPr>
            <p:nvPr/>
          </p:nvSpPr>
          <p:spPr bwMode="auto">
            <a:xfrm flipV="1">
              <a:off x="4516"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5" name="Line 49"/>
            <p:cNvSpPr>
              <a:spLocks noChangeShapeType="1"/>
            </p:cNvSpPr>
            <p:nvPr/>
          </p:nvSpPr>
          <p:spPr bwMode="auto">
            <a:xfrm flipV="1">
              <a:off x="4638"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6" name="Line 50"/>
            <p:cNvSpPr>
              <a:spLocks noChangeShapeType="1"/>
            </p:cNvSpPr>
            <p:nvPr/>
          </p:nvSpPr>
          <p:spPr bwMode="auto">
            <a:xfrm flipV="1">
              <a:off x="4759"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7" name="Line 51"/>
            <p:cNvSpPr>
              <a:spLocks noChangeShapeType="1"/>
            </p:cNvSpPr>
            <p:nvPr/>
          </p:nvSpPr>
          <p:spPr bwMode="auto">
            <a:xfrm flipV="1">
              <a:off x="4880"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8" name="Line 52"/>
            <p:cNvSpPr>
              <a:spLocks noChangeShapeType="1"/>
            </p:cNvSpPr>
            <p:nvPr/>
          </p:nvSpPr>
          <p:spPr bwMode="auto">
            <a:xfrm flipV="1">
              <a:off x="4998"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09" name="Line 53"/>
            <p:cNvSpPr>
              <a:spLocks noChangeShapeType="1"/>
            </p:cNvSpPr>
            <p:nvPr/>
          </p:nvSpPr>
          <p:spPr bwMode="auto">
            <a:xfrm flipV="1">
              <a:off x="5119"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10" name="Line 54"/>
            <p:cNvSpPr>
              <a:spLocks noChangeShapeType="1"/>
            </p:cNvSpPr>
            <p:nvPr/>
          </p:nvSpPr>
          <p:spPr bwMode="auto">
            <a:xfrm flipV="1">
              <a:off x="5240"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11" name="Line 55"/>
            <p:cNvSpPr>
              <a:spLocks noChangeShapeType="1"/>
            </p:cNvSpPr>
            <p:nvPr/>
          </p:nvSpPr>
          <p:spPr bwMode="auto">
            <a:xfrm flipV="1">
              <a:off x="5358"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12" name="Line 56"/>
            <p:cNvSpPr>
              <a:spLocks noChangeShapeType="1"/>
            </p:cNvSpPr>
            <p:nvPr/>
          </p:nvSpPr>
          <p:spPr bwMode="auto">
            <a:xfrm flipV="1">
              <a:off x="5479" y="2366"/>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13" name="Freeform 57"/>
            <p:cNvSpPr>
              <a:spLocks/>
            </p:cNvSpPr>
            <p:nvPr/>
          </p:nvSpPr>
          <p:spPr bwMode="auto">
            <a:xfrm>
              <a:off x="4609" y="1930"/>
              <a:ext cx="57" cy="59"/>
            </a:xfrm>
            <a:custGeom>
              <a:avLst/>
              <a:gdLst>
                <a:gd name="T0" fmla="*/ 29 w 57"/>
                <a:gd name="T1" fmla="*/ 0 h 59"/>
                <a:gd name="T2" fmla="*/ 57 w 57"/>
                <a:gd name="T3" fmla="*/ 30 h 59"/>
                <a:gd name="T4" fmla="*/ 29 w 57"/>
                <a:gd name="T5" fmla="*/ 59 h 59"/>
                <a:gd name="T6" fmla="*/ 0 w 57"/>
                <a:gd name="T7" fmla="*/ 30 h 59"/>
                <a:gd name="T8" fmla="*/ 29 w 57"/>
                <a:gd name="T9" fmla="*/ 0 h 59"/>
              </a:gdLst>
              <a:ahLst/>
              <a:cxnLst>
                <a:cxn ang="0">
                  <a:pos x="T0" y="T1"/>
                </a:cxn>
                <a:cxn ang="0">
                  <a:pos x="T2" y="T3"/>
                </a:cxn>
                <a:cxn ang="0">
                  <a:pos x="T4" y="T5"/>
                </a:cxn>
                <a:cxn ang="0">
                  <a:pos x="T6" y="T7"/>
                </a:cxn>
                <a:cxn ang="0">
                  <a:pos x="T8" y="T9"/>
                </a:cxn>
              </a:cxnLst>
              <a:rect l="0" t="0" r="r" b="b"/>
              <a:pathLst>
                <a:path w="57" h="59">
                  <a:moveTo>
                    <a:pt x="29" y="0"/>
                  </a:moveTo>
                  <a:lnTo>
                    <a:pt x="57" y="30"/>
                  </a:lnTo>
                  <a:lnTo>
                    <a:pt x="29" y="59"/>
                  </a:lnTo>
                  <a:lnTo>
                    <a:pt x="0" y="30"/>
                  </a:lnTo>
                  <a:lnTo>
                    <a:pt x="29" y="0"/>
                  </a:lnTo>
                  <a:close/>
                </a:path>
              </a:pathLst>
            </a:custGeom>
            <a:solidFill>
              <a:srgbClr val="00FFFF"/>
            </a:solidFill>
            <a:ln w="6350">
              <a:solidFill>
                <a:srgbClr val="000080"/>
              </a:solidFill>
              <a:prstDash val="solid"/>
              <a:round/>
              <a:headEnd/>
              <a:tailEnd/>
            </a:ln>
          </p:spPr>
          <p:txBody>
            <a:bodyPr/>
            <a:lstStyle/>
            <a:p>
              <a:endParaRPr lang="en-US"/>
            </a:p>
          </p:txBody>
        </p:sp>
        <p:sp>
          <p:nvSpPr>
            <p:cNvPr id="173114" name="Freeform 58"/>
            <p:cNvSpPr>
              <a:spLocks/>
            </p:cNvSpPr>
            <p:nvPr/>
          </p:nvSpPr>
          <p:spPr bwMode="auto">
            <a:xfrm>
              <a:off x="4609" y="1731"/>
              <a:ext cx="57" cy="59"/>
            </a:xfrm>
            <a:custGeom>
              <a:avLst/>
              <a:gdLst>
                <a:gd name="T0" fmla="*/ 29 w 57"/>
                <a:gd name="T1" fmla="*/ 0 h 59"/>
                <a:gd name="T2" fmla="*/ 57 w 57"/>
                <a:gd name="T3" fmla="*/ 29 h 59"/>
                <a:gd name="T4" fmla="*/ 29 w 57"/>
                <a:gd name="T5" fmla="*/ 59 h 59"/>
                <a:gd name="T6" fmla="*/ 0 w 57"/>
                <a:gd name="T7" fmla="*/ 29 h 59"/>
                <a:gd name="T8" fmla="*/ 29 w 57"/>
                <a:gd name="T9" fmla="*/ 0 h 59"/>
              </a:gdLst>
              <a:ahLst/>
              <a:cxnLst>
                <a:cxn ang="0">
                  <a:pos x="T0" y="T1"/>
                </a:cxn>
                <a:cxn ang="0">
                  <a:pos x="T2" y="T3"/>
                </a:cxn>
                <a:cxn ang="0">
                  <a:pos x="T4" y="T5"/>
                </a:cxn>
                <a:cxn ang="0">
                  <a:pos x="T6" y="T7"/>
                </a:cxn>
                <a:cxn ang="0">
                  <a:pos x="T8" y="T9"/>
                </a:cxn>
              </a:cxnLst>
              <a:rect l="0" t="0" r="r" b="b"/>
              <a:pathLst>
                <a:path w="57" h="59">
                  <a:moveTo>
                    <a:pt x="29" y="0"/>
                  </a:moveTo>
                  <a:lnTo>
                    <a:pt x="57" y="29"/>
                  </a:lnTo>
                  <a:lnTo>
                    <a:pt x="29" y="59"/>
                  </a:lnTo>
                  <a:lnTo>
                    <a:pt x="0" y="29"/>
                  </a:lnTo>
                  <a:lnTo>
                    <a:pt x="29" y="0"/>
                  </a:lnTo>
                  <a:close/>
                </a:path>
              </a:pathLst>
            </a:custGeom>
            <a:solidFill>
              <a:srgbClr val="00FFFF"/>
            </a:solidFill>
            <a:ln w="6350">
              <a:solidFill>
                <a:srgbClr val="000080"/>
              </a:solidFill>
              <a:prstDash val="solid"/>
              <a:round/>
              <a:headEnd/>
              <a:tailEnd/>
            </a:ln>
          </p:spPr>
          <p:txBody>
            <a:bodyPr/>
            <a:lstStyle/>
            <a:p>
              <a:endParaRPr lang="en-US"/>
            </a:p>
          </p:txBody>
        </p:sp>
        <p:sp>
          <p:nvSpPr>
            <p:cNvPr id="173115" name="Freeform 59"/>
            <p:cNvSpPr>
              <a:spLocks/>
            </p:cNvSpPr>
            <p:nvPr/>
          </p:nvSpPr>
          <p:spPr bwMode="auto">
            <a:xfrm>
              <a:off x="5091" y="2032"/>
              <a:ext cx="56" cy="59"/>
            </a:xfrm>
            <a:custGeom>
              <a:avLst/>
              <a:gdLst>
                <a:gd name="T0" fmla="*/ 28 w 56"/>
                <a:gd name="T1" fmla="*/ 0 h 59"/>
                <a:gd name="T2" fmla="*/ 56 w 56"/>
                <a:gd name="T3" fmla="*/ 29 h 59"/>
                <a:gd name="T4" fmla="*/ 28 w 56"/>
                <a:gd name="T5" fmla="*/ 59 h 59"/>
                <a:gd name="T6" fmla="*/ 0 w 56"/>
                <a:gd name="T7" fmla="*/ 29 h 59"/>
                <a:gd name="T8" fmla="*/ 28 w 56"/>
                <a:gd name="T9" fmla="*/ 0 h 59"/>
              </a:gdLst>
              <a:ahLst/>
              <a:cxnLst>
                <a:cxn ang="0">
                  <a:pos x="T0" y="T1"/>
                </a:cxn>
                <a:cxn ang="0">
                  <a:pos x="T2" y="T3"/>
                </a:cxn>
                <a:cxn ang="0">
                  <a:pos x="T4" y="T5"/>
                </a:cxn>
                <a:cxn ang="0">
                  <a:pos x="T6" y="T7"/>
                </a:cxn>
                <a:cxn ang="0">
                  <a:pos x="T8" y="T9"/>
                </a:cxn>
              </a:cxnLst>
              <a:rect l="0" t="0" r="r" b="b"/>
              <a:pathLst>
                <a:path w="56" h="59">
                  <a:moveTo>
                    <a:pt x="28" y="0"/>
                  </a:moveTo>
                  <a:lnTo>
                    <a:pt x="56" y="29"/>
                  </a:lnTo>
                  <a:lnTo>
                    <a:pt x="28" y="59"/>
                  </a:lnTo>
                  <a:lnTo>
                    <a:pt x="0" y="29"/>
                  </a:lnTo>
                  <a:lnTo>
                    <a:pt x="28" y="0"/>
                  </a:lnTo>
                  <a:close/>
                </a:path>
              </a:pathLst>
            </a:custGeom>
            <a:solidFill>
              <a:srgbClr val="000080"/>
            </a:solidFill>
            <a:ln w="6350">
              <a:solidFill>
                <a:srgbClr val="000080"/>
              </a:solidFill>
              <a:prstDash val="solid"/>
              <a:round/>
              <a:headEnd/>
              <a:tailEnd/>
            </a:ln>
          </p:spPr>
          <p:txBody>
            <a:bodyPr/>
            <a:lstStyle/>
            <a:p>
              <a:endParaRPr lang="en-US"/>
            </a:p>
          </p:txBody>
        </p:sp>
        <p:sp>
          <p:nvSpPr>
            <p:cNvPr id="173116" name="Freeform 60"/>
            <p:cNvSpPr>
              <a:spLocks/>
            </p:cNvSpPr>
            <p:nvPr/>
          </p:nvSpPr>
          <p:spPr bwMode="auto">
            <a:xfrm>
              <a:off x="4731" y="1629"/>
              <a:ext cx="56" cy="59"/>
            </a:xfrm>
            <a:custGeom>
              <a:avLst/>
              <a:gdLst>
                <a:gd name="T0" fmla="*/ 28 w 56"/>
                <a:gd name="T1" fmla="*/ 0 h 59"/>
                <a:gd name="T2" fmla="*/ 56 w 56"/>
                <a:gd name="T3" fmla="*/ 30 h 59"/>
                <a:gd name="T4" fmla="*/ 28 w 56"/>
                <a:gd name="T5" fmla="*/ 59 h 59"/>
                <a:gd name="T6" fmla="*/ 0 w 56"/>
                <a:gd name="T7" fmla="*/ 30 h 59"/>
                <a:gd name="T8" fmla="*/ 28 w 56"/>
                <a:gd name="T9" fmla="*/ 0 h 59"/>
              </a:gdLst>
              <a:ahLst/>
              <a:cxnLst>
                <a:cxn ang="0">
                  <a:pos x="T0" y="T1"/>
                </a:cxn>
                <a:cxn ang="0">
                  <a:pos x="T2" y="T3"/>
                </a:cxn>
                <a:cxn ang="0">
                  <a:pos x="T4" y="T5"/>
                </a:cxn>
                <a:cxn ang="0">
                  <a:pos x="T6" y="T7"/>
                </a:cxn>
                <a:cxn ang="0">
                  <a:pos x="T8" y="T9"/>
                </a:cxn>
              </a:cxnLst>
              <a:rect l="0" t="0" r="r" b="b"/>
              <a:pathLst>
                <a:path w="56" h="59">
                  <a:moveTo>
                    <a:pt x="28" y="0"/>
                  </a:moveTo>
                  <a:lnTo>
                    <a:pt x="56" y="30"/>
                  </a:lnTo>
                  <a:lnTo>
                    <a:pt x="28" y="59"/>
                  </a:lnTo>
                  <a:lnTo>
                    <a:pt x="0" y="30"/>
                  </a:lnTo>
                  <a:lnTo>
                    <a:pt x="28" y="0"/>
                  </a:lnTo>
                  <a:close/>
                </a:path>
              </a:pathLst>
            </a:custGeom>
            <a:solidFill>
              <a:srgbClr val="00FFFF"/>
            </a:solidFill>
            <a:ln w="6350">
              <a:solidFill>
                <a:srgbClr val="000080"/>
              </a:solidFill>
              <a:prstDash val="solid"/>
              <a:round/>
              <a:headEnd/>
              <a:tailEnd/>
            </a:ln>
          </p:spPr>
          <p:txBody>
            <a:bodyPr/>
            <a:lstStyle/>
            <a:p>
              <a:endParaRPr lang="en-US"/>
            </a:p>
          </p:txBody>
        </p:sp>
        <p:sp>
          <p:nvSpPr>
            <p:cNvPr id="173117" name="Freeform 61"/>
            <p:cNvSpPr>
              <a:spLocks/>
            </p:cNvSpPr>
            <p:nvPr/>
          </p:nvSpPr>
          <p:spPr bwMode="auto">
            <a:xfrm>
              <a:off x="4609" y="1528"/>
              <a:ext cx="57" cy="59"/>
            </a:xfrm>
            <a:custGeom>
              <a:avLst/>
              <a:gdLst>
                <a:gd name="T0" fmla="*/ 29 w 57"/>
                <a:gd name="T1" fmla="*/ 0 h 59"/>
                <a:gd name="T2" fmla="*/ 57 w 57"/>
                <a:gd name="T3" fmla="*/ 29 h 59"/>
                <a:gd name="T4" fmla="*/ 29 w 57"/>
                <a:gd name="T5" fmla="*/ 59 h 59"/>
                <a:gd name="T6" fmla="*/ 0 w 57"/>
                <a:gd name="T7" fmla="*/ 29 h 59"/>
                <a:gd name="T8" fmla="*/ 29 w 57"/>
                <a:gd name="T9" fmla="*/ 0 h 59"/>
              </a:gdLst>
              <a:ahLst/>
              <a:cxnLst>
                <a:cxn ang="0">
                  <a:pos x="T0" y="T1"/>
                </a:cxn>
                <a:cxn ang="0">
                  <a:pos x="T2" y="T3"/>
                </a:cxn>
                <a:cxn ang="0">
                  <a:pos x="T4" y="T5"/>
                </a:cxn>
                <a:cxn ang="0">
                  <a:pos x="T6" y="T7"/>
                </a:cxn>
                <a:cxn ang="0">
                  <a:pos x="T8" y="T9"/>
                </a:cxn>
              </a:cxnLst>
              <a:rect l="0" t="0" r="r" b="b"/>
              <a:pathLst>
                <a:path w="57" h="59">
                  <a:moveTo>
                    <a:pt x="29" y="0"/>
                  </a:moveTo>
                  <a:lnTo>
                    <a:pt x="57" y="29"/>
                  </a:lnTo>
                  <a:lnTo>
                    <a:pt x="29" y="59"/>
                  </a:lnTo>
                  <a:lnTo>
                    <a:pt x="0" y="29"/>
                  </a:lnTo>
                  <a:lnTo>
                    <a:pt x="29" y="0"/>
                  </a:lnTo>
                  <a:close/>
                </a:path>
              </a:pathLst>
            </a:custGeom>
            <a:solidFill>
              <a:srgbClr val="00FFFF"/>
            </a:solidFill>
            <a:ln w="6350">
              <a:solidFill>
                <a:srgbClr val="000080"/>
              </a:solidFill>
              <a:prstDash val="solid"/>
              <a:round/>
              <a:headEnd/>
              <a:tailEnd/>
            </a:ln>
          </p:spPr>
          <p:txBody>
            <a:bodyPr/>
            <a:lstStyle/>
            <a:p>
              <a:endParaRPr lang="en-US"/>
            </a:p>
          </p:txBody>
        </p:sp>
        <p:sp>
          <p:nvSpPr>
            <p:cNvPr id="173118" name="Freeform 62"/>
            <p:cNvSpPr>
              <a:spLocks/>
            </p:cNvSpPr>
            <p:nvPr/>
          </p:nvSpPr>
          <p:spPr bwMode="auto">
            <a:xfrm>
              <a:off x="5212" y="1832"/>
              <a:ext cx="57" cy="60"/>
            </a:xfrm>
            <a:custGeom>
              <a:avLst/>
              <a:gdLst>
                <a:gd name="T0" fmla="*/ 28 w 57"/>
                <a:gd name="T1" fmla="*/ 0 h 60"/>
                <a:gd name="T2" fmla="*/ 57 w 57"/>
                <a:gd name="T3" fmla="*/ 30 h 60"/>
                <a:gd name="T4" fmla="*/ 28 w 57"/>
                <a:gd name="T5" fmla="*/ 60 h 60"/>
                <a:gd name="T6" fmla="*/ 0 w 57"/>
                <a:gd name="T7" fmla="*/ 30 h 60"/>
                <a:gd name="T8" fmla="*/ 28 w 57"/>
                <a:gd name="T9" fmla="*/ 0 h 60"/>
              </a:gdLst>
              <a:ahLst/>
              <a:cxnLst>
                <a:cxn ang="0">
                  <a:pos x="T0" y="T1"/>
                </a:cxn>
                <a:cxn ang="0">
                  <a:pos x="T2" y="T3"/>
                </a:cxn>
                <a:cxn ang="0">
                  <a:pos x="T4" y="T5"/>
                </a:cxn>
                <a:cxn ang="0">
                  <a:pos x="T6" y="T7"/>
                </a:cxn>
                <a:cxn ang="0">
                  <a:pos x="T8" y="T9"/>
                </a:cxn>
              </a:cxnLst>
              <a:rect l="0" t="0" r="r" b="b"/>
              <a:pathLst>
                <a:path w="57" h="60">
                  <a:moveTo>
                    <a:pt x="28" y="0"/>
                  </a:moveTo>
                  <a:lnTo>
                    <a:pt x="57" y="30"/>
                  </a:lnTo>
                  <a:lnTo>
                    <a:pt x="28" y="60"/>
                  </a:lnTo>
                  <a:lnTo>
                    <a:pt x="0" y="30"/>
                  </a:lnTo>
                  <a:lnTo>
                    <a:pt x="28" y="0"/>
                  </a:lnTo>
                  <a:close/>
                </a:path>
              </a:pathLst>
            </a:custGeom>
            <a:solidFill>
              <a:srgbClr val="000080"/>
            </a:solidFill>
            <a:ln w="6350">
              <a:solidFill>
                <a:srgbClr val="000080"/>
              </a:solidFill>
              <a:prstDash val="solid"/>
              <a:round/>
              <a:headEnd/>
              <a:tailEnd/>
            </a:ln>
          </p:spPr>
          <p:txBody>
            <a:bodyPr/>
            <a:lstStyle/>
            <a:p>
              <a:endParaRPr lang="en-US"/>
            </a:p>
          </p:txBody>
        </p:sp>
        <p:sp>
          <p:nvSpPr>
            <p:cNvPr id="173119" name="Freeform 63"/>
            <p:cNvSpPr>
              <a:spLocks/>
            </p:cNvSpPr>
            <p:nvPr/>
          </p:nvSpPr>
          <p:spPr bwMode="auto">
            <a:xfrm>
              <a:off x="4731" y="1832"/>
              <a:ext cx="56" cy="60"/>
            </a:xfrm>
            <a:custGeom>
              <a:avLst/>
              <a:gdLst>
                <a:gd name="T0" fmla="*/ 28 w 56"/>
                <a:gd name="T1" fmla="*/ 0 h 60"/>
                <a:gd name="T2" fmla="*/ 56 w 56"/>
                <a:gd name="T3" fmla="*/ 30 h 60"/>
                <a:gd name="T4" fmla="*/ 28 w 56"/>
                <a:gd name="T5" fmla="*/ 60 h 60"/>
                <a:gd name="T6" fmla="*/ 0 w 56"/>
                <a:gd name="T7" fmla="*/ 30 h 60"/>
                <a:gd name="T8" fmla="*/ 28 w 56"/>
                <a:gd name="T9" fmla="*/ 0 h 60"/>
              </a:gdLst>
              <a:ahLst/>
              <a:cxnLst>
                <a:cxn ang="0">
                  <a:pos x="T0" y="T1"/>
                </a:cxn>
                <a:cxn ang="0">
                  <a:pos x="T2" y="T3"/>
                </a:cxn>
                <a:cxn ang="0">
                  <a:pos x="T4" y="T5"/>
                </a:cxn>
                <a:cxn ang="0">
                  <a:pos x="T6" y="T7"/>
                </a:cxn>
                <a:cxn ang="0">
                  <a:pos x="T8" y="T9"/>
                </a:cxn>
              </a:cxnLst>
              <a:rect l="0" t="0" r="r" b="b"/>
              <a:pathLst>
                <a:path w="56" h="60">
                  <a:moveTo>
                    <a:pt x="28" y="0"/>
                  </a:moveTo>
                  <a:lnTo>
                    <a:pt x="56" y="30"/>
                  </a:lnTo>
                  <a:lnTo>
                    <a:pt x="28" y="60"/>
                  </a:lnTo>
                  <a:lnTo>
                    <a:pt x="0" y="30"/>
                  </a:lnTo>
                  <a:lnTo>
                    <a:pt x="28" y="0"/>
                  </a:lnTo>
                  <a:close/>
                </a:path>
              </a:pathLst>
            </a:custGeom>
            <a:solidFill>
              <a:srgbClr val="00FFFF"/>
            </a:solidFill>
            <a:ln w="6350">
              <a:solidFill>
                <a:srgbClr val="000080"/>
              </a:solidFill>
              <a:prstDash val="solid"/>
              <a:round/>
              <a:headEnd/>
              <a:tailEnd/>
            </a:ln>
          </p:spPr>
          <p:txBody>
            <a:bodyPr/>
            <a:lstStyle/>
            <a:p>
              <a:endParaRPr lang="en-US"/>
            </a:p>
          </p:txBody>
        </p:sp>
        <p:sp>
          <p:nvSpPr>
            <p:cNvPr id="173120" name="Freeform 64"/>
            <p:cNvSpPr>
              <a:spLocks/>
            </p:cNvSpPr>
            <p:nvPr/>
          </p:nvSpPr>
          <p:spPr bwMode="auto">
            <a:xfrm>
              <a:off x="4852" y="2235"/>
              <a:ext cx="57" cy="59"/>
            </a:xfrm>
            <a:custGeom>
              <a:avLst/>
              <a:gdLst>
                <a:gd name="T0" fmla="*/ 28 w 57"/>
                <a:gd name="T1" fmla="*/ 0 h 59"/>
                <a:gd name="T2" fmla="*/ 57 w 57"/>
                <a:gd name="T3" fmla="*/ 29 h 59"/>
                <a:gd name="T4" fmla="*/ 28 w 57"/>
                <a:gd name="T5" fmla="*/ 59 h 59"/>
                <a:gd name="T6" fmla="*/ 0 w 57"/>
                <a:gd name="T7" fmla="*/ 29 h 59"/>
                <a:gd name="T8" fmla="*/ 28 w 57"/>
                <a:gd name="T9" fmla="*/ 0 h 59"/>
              </a:gdLst>
              <a:ahLst/>
              <a:cxnLst>
                <a:cxn ang="0">
                  <a:pos x="T0" y="T1"/>
                </a:cxn>
                <a:cxn ang="0">
                  <a:pos x="T2" y="T3"/>
                </a:cxn>
                <a:cxn ang="0">
                  <a:pos x="T4" y="T5"/>
                </a:cxn>
                <a:cxn ang="0">
                  <a:pos x="T6" y="T7"/>
                </a:cxn>
                <a:cxn ang="0">
                  <a:pos x="T8" y="T9"/>
                </a:cxn>
              </a:cxnLst>
              <a:rect l="0" t="0" r="r" b="b"/>
              <a:pathLst>
                <a:path w="57" h="59">
                  <a:moveTo>
                    <a:pt x="28" y="0"/>
                  </a:moveTo>
                  <a:lnTo>
                    <a:pt x="57" y="29"/>
                  </a:lnTo>
                  <a:lnTo>
                    <a:pt x="28" y="59"/>
                  </a:lnTo>
                  <a:lnTo>
                    <a:pt x="0" y="29"/>
                  </a:lnTo>
                  <a:lnTo>
                    <a:pt x="28" y="0"/>
                  </a:lnTo>
                  <a:close/>
                </a:path>
              </a:pathLst>
            </a:custGeom>
            <a:solidFill>
              <a:srgbClr val="00FFFF"/>
            </a:solidFill>
            <a:ln w="6350">
              <a:solidFill>
                <a:srgbClr val="000080"/>
              </a:solidFill>
              <a:prstDash val="solid"/>
              <a:round/>
              <a:headEnd/>
              <a:tailEnd/>
            </a:ln>
          </p:spPr>
          <p:txBody>
            <a:bodyPr/>
            <a:lstStyle/>
            <a:p>
              <a:endParaRPr lang="en-US"/>
            </a:p>
          </p:txBody>
        </p:sp>
        <p:sp>
          <p:nvSpPr>
            <p:cNvPr id="173121" name="Freeform 65"/>
            <p:cNvSpPr>
              <a:spLocks/>
            </p:cNvSpPr>
            <p:nvPr/>
          </p:nvSpPr>
          <p:spPr bwMode="auto">
            <a:xfrm>
              <a:off x="5091" y="1930"/>
              <a:ext cx="56" cy="59"/>
            </a:xfrm>
            <a:custGeom>
              <a:avLst/>
              <a:gdLst>
                <a:gd name="T0" fmla="*/ 28 w 56"/>
                <a:gd name="T1" fmla="*/ 0 h 59"/>
                <a:gd name="T2" fmla="*/ 56 w 56"/>
                <a:gd name="T3" fmla="*/ 30 h 59"/>
                <a:gd name="T4" fmla="*/ 28 w 56"/>
                <a:gd name="T5" fmla="*/ 59 h 59"/>
                <a:gd name="T6" fmla="*/ 0 w 56"/>
                <a:gd name="T7" fmla="*/ 30 h 59"/>
                <a:gd name="T8" fmla="*/ 28 w 56"/>
                <a:gd name="T9" fmla="*/ 0 h 59"/>
              </a:gdLst>
              <a:ahLst/>
              <a:cxnLst>
                <a:cxn ang="0">
                  <a:pos x="T0" y="T1"/>
                </a:cxn>
                <a:cxn ang="0">
                  <a:pos x="T2" y="T3"/>
                </a:cxn>
                <a:cxn ang="0">
                  <a:pos x="T4" y="T5"/>
                </a:cxn>
                <a:cxn ang="0">
                  <a:pos x="T6" y="T7"/>
                </a:cxn>
                <a:cxn ang="0">
                  <a:pos x="T8" y="T9"/>
                </a:cxn>
              </a:cxnLst>
              <a:rect l="0" t="0" r="r" b="b"/>
              <a:pathLst>
                <a:path w="56" h="59">
                  <a:moveTo>
                    <a:pt x="28" y="0"/>
                  </a:moveTo>
                  <a:lnTo>
                    <a:pt x="56" y="30"/>
                  </a:lnTo>
                  <a:lnTo>
                    <a:pt x="28" y="59"/>
                  </a:lnTo>
                  <a:lnTo>
                    <a:pt x="0" y="30"/>
                  </a:lnTo>
                  <a:lnTo>
                    <a:pt x="28" y="0"/>
                  </a:lnTo>
                  <a:close/>
                </a:path>
              </a:pathLst>
            </a:custGeom>
            <a:solidFill>
              <a:srgbClr val="000080"/>
            </a:solidFill>
            <a:ln w="6350">
              <a:solidFill>
                <a:srgbClr val="000080"/>
              </a:solidFill>
              <a:prstDash val="solid"/>
              <a:round/>
              <a:headEnd/>
              <a:tailEnd/>
            </a:ln>
          </p:spPr>
          <p:txBody>
            <a:bodyPr/>
            <a:lstStyle/>
            <a:p>
              <a:endParaRPr lang="en-US"/>
            </a:p>
          </p:txBody>
        </p:sp>
        <p:sp>
          <p:nvSpPr>
            <p:cNvPr id="173122" name="Freeform 66"/>
            <p:cNvSpPr>
              <a:spLocks/>
            </p:cNvSpPr>
            <p:nvPr/>
          </p:nvSpPr>
          <p:spPr bwMode="auto">
            <a:xfrm>
              <a:off x="4852" y="1832"/>
              <a:ext cx="57" cy="60"/>
            </a:xfrm>
            <a:custGeom>
              <a:avLst/>
              <a:gdLst>
                <a:gd name="T0" fmla="*/ 28 w 57"/>
                <a:gd name="T1" fmla="*/ 0 h 60"/>
                <a:gd name="T2" fmla="*/ 57 w 57"/>
                <a:gd name="T3" fmla="*/ 30 h 60"/>
                <a:gd name="T4" fmla="*/ 28 w 57"/>
                <a:gd name="T5" fmla="*/ 60 h 60"/>
                <a:gd name="T6" fmla="*/ 0 w 57"/>
                <a:gd name="T7" fmla="*/ 30 h 60"/>
                <a:gd name="T8" fmla="*/ 28 w 57"/>
                <a:gd name="T9" fmla="*/ 0 h 60"/>
              </a:gdLst>
              <a:ahLst/>
              <a:cxnLst>
                <a:cxn ang="0">
                  <a:pos x="T0" y="T1"/>
                </a:cxn>
                <a:cxn ang="0">
                  <a:pos x="T2" y="T3"/>
                </a:cxn>
                <a:cxn ang="0">
                  <a:pos x="T4" y="T5"/>
                </a:cxn>
                <a:cxn ang="0">
                  <a:pos x="T6" y="T7"/>
                </a:cxn>
                <a:cxn ang="0">
                  <a:pos x="T8" y="T9"/>
                </a:cxn>
              </a:cxnLst>
              <a:rect l="0" t="0" r="r" b="b"/>
              <a:pathLst>
                <a:path w="57" h="60">
                  <a:moveTo>
                    <a:pt x="28" y="0"/>
                  </a:moveTo>
                  <a:lnTo>
                    <a:pt x="57" y="30"/>
                  </a:lnTo>
                  <a:lnTo>
                    <a:pt x="28" y="60"/>
                  </a:lnTo>
                  <a:lnTo>
                    <a:pt x="0" y="30"/>
                  </a:lnTo>
                  <a:lnTo>
                    <a:pt x="28" y="0"/>
                  </a:lnTo>
                  <a:close/>
                </a:path>
              </a:pathLst>
            </a:custGeom>
            <a:solidFill>
              <a:srgbClr val="000080"/>
            </a:solidFill>
            <a:ln w="6350">
              <a:solidFill>
                <a:srgbClr val="000080"/>
              </a:solidFill>
              <a:prstDash val="solid"/>
              <a:round/>
              <a:headEnd/>
              <a:tailEnd/>
            </a:ln>
          </p:spPr>
          <p:txBody>
            <a:bodyPr/>
            <a:lstStyle/>
            <a:p>
              <a:endParaRPr lang="en-US"/>
            </a:p>
          </p:txBody>
        </p:sp>
        <p:sp>
          <p:nvSpPr>
            <p:cNvPr id="173123" name="Oval 67"/>
            <p:cNvSpPr>
              <a:spLocks noChangeArrowheads="1"/>
            </p:cNvSpPr>
            <p:nvPr/>
          </p:nvSpPr>
          <p:spPr bwMode="auto">
            <a:xfrm>
              <a:off x="4686" y="1811"/>
              <a:ext cx="53" cy="55"/>
            </a:xfrm>
            <a:prstGeom prst="ellipse">
              <a:avLst/>
            </a:prstGeom>
            <a:solidFill>
              <a:srgbClr val="FF0000"/>
            </a:solidFill>
            <a:ln w="6350">
              <a:solidFill>
                <a:srgbClr val="FF0000"/>
              </a:solidFill>
              <a:round/>
              <a:headEnd/>
              <a:tailEnd/>
            </a:ln>
          </p:spPr>
          <p:txBody>
            <a:bodyPr/>
            <a:lstStyle/>
            <a:p>
              <a:endParaRPr lang="en-US"/>
            </a:p>
          </p:txBody>
        </p:sp>
        <p:sp>
          <p:nvSpPr>
            <p:cNvPr id="173124" name="Oval 68"/>
            <p:cNvSpPr>
              <a:spLocks noChangeArrowheads="1"/>
            </p:cNvSpPr>
            <p:nvPr/>
          </p:nvSpPr>
          <p:spPr bwMode="auto">
            <a:xfrm>
              <a:off x="5054" y="1900"/>
              <a:ext cx="53" cy="55"/>
            </a:xfrm>
            <a:prstGeom prst="ellipse">
              <a:avLst/>
            </a:prstGeom>
            <a:solidFill>
              <a:srgbClr val="FF0000"/>
            </a:solidFill>
            <a:ln w="6350">
              <a:solidFill>
                <a:srgbClr val="FF0000"/>
              </a:solidFill>
              <a:round/>
              <a:headEnd/>
              <a:tailEnd/>
            </a:ln>
          </p:spPr>
          <p:txBody>
            <a:bodyPr/>
            <a:lstStyle/>
            <a:p>
              <a:endParaRPr lang="en-US"/>
            </a:p>
          </p:txBody>
        </p:sp>
        <p:sp>
          <p:nvSpPr>
            <p:cNvPr id="173125" name="Rectangle 69"/>
            <p:cNvSpPr>
              <a:spLocks noChangeArrowheads="1"/>
            </p:cNvSpPr>
            <p:nvPr/>
          </p:nvSpPr>
          <p:spPr bwMode="auto">
            <a:xfrm>
              <a:off x="4221" y="2336"/>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0</a:t>
              </a:r>
              <a:endParaRPr lang="ko-KR" altLang="en-US" sz="2400">
                <a:latin typeface="Tahoma" pitchFamily="34" charset="0"/>
                <a:ea typeface="Gulim" pitchFamily="34" charset="-127"/>
                <a:cs typeface="Arial" pitchFamily="34" charset="0"/>
              </a:endParaRPr>
            </a:p>
          </p:txBody>
        </p:sp>
        <p:sp>
          <p:nvSpPr>
            <p:cNvPr id="173126" name="Rectangle 70"/>
            <p:cNvSpPr>
              <a:spLocks noChangeArrowheads="1"/>
            </p:cNvSpPr>
            <p:nvPr/>
          </p:nvSpPr>
          <p:spPr bwMode="auto">
            <a:xfrm>
              <a:off x="4221" y="2235"/>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1</a:t>
              </a:r>
              <a:endParaRPr lang="ko-KR" altLang="en-US" sz="2400">
                <a:latin typeface="Tahoma" pitchFamily="34" charset="0"/>
                <a:ea typeface="Gulim" pitchFamily="34" charset="-127"/>
                <a:cs typeface="Arial" pitchFamily="34" charset="0"/>
              </a:endParaRPr>
            </a:p>
          </p:txBody>
        </p:sp>
        <p:sp>
          <p:nvSpPr>
            <p:cNvPr id="173127" name="Rectangle 71"/>
            <p:cNvSpPr>
              <a:spLocks noChangeArrowheads="1"/>
            </p:cNvSpPr>
            <p:nvPr/>
          </p:nvSpPr>
          <p:spPr bwMode="auto">
            <a:xfrm>
              <a:off x="4221" y="2133"/>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2</a:t>
              </a:r>
              <a:endParaRPr lang="ko-KR" altLang="en-US" sz="2400">
                <a:latin typeface="Tahoma" pitchFamily="34" charset="0"/>
                <a:ea typeface="Gulim" pitchFamily="34" charset="-127"/>
                <a:cs typeface="Arial" pitchFamily="34" charset="0"/>
              </a:endParaRPr>
            </a:p>
          </p:txBody>
        </p:sp>
        <p:sp>
          <p:nvSpPr>
            <p:cNvPr id="173128" name="Rectangle 72"/>
            <p:cNvSpPr>
              <a:spLocks noChangeArrowheads="1"/>
            </p:cNvSpPr>
            <p:nvPr/>
          </p:nvSpPr>
          <p:spPr bwMode="auto">
            <a:xfrm>
              <a:off x="4221" y="2032"/>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3</a:t>
              </a:r>
              <a:endParaRPr lang="ko-KR" altLang="en-US" sz="2400">
                <a:latin typeface="Tahoma" pitchFamily="34" charset="0"/>
                <a:ea typeface="Gulim" pitchFamily="34" charset="-127"/>
                <a:cs typeface="Arial" pitchFamily="34" charset="0"/>
              </a:endParaRPr>
            </a:p>
          </p:txBody>
        </p:sp>
        <p:sp>
          <p:nvSpPr>
            <p:cNvPr id="173129" name="Rectangle 73"/>
            <p:cNvSpPr>
              <a:spLocks noChangeArrowheads="1"/>
            </p:cNvSpPr>
            <p:nvPr/>
          </p:nvSpPr>
          <p:spPr bwMode="auto">
            <a:xfrm>
              <a:off x="4221" y="1930"/>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4</a:t>
              </a:r>
              <a:endParaRPr lang="ko-KR" altLang="en-US" sz="2400">
                <a:latin typeface="Tahoma" pitchFamily="34" charset="0"/>
                <a:ea typeface="Gulim" pitchFamily="34" charset="-127"/>
                <a:cs typeface="Arial" pitchFamily="34" charset="0"/>
              </a:endParaRPr>
            </a:p>
          </p:txBody>
        </p:sp>
        <p:sp>
          <p:nvSpPr>
            <p:cNvPr id="173130" name="Rectangle 74"/>
            <p:cNvSpPr>
              <a:spLocks noChangeArrowheads="1"/>
            </p:cNvSpPr>
            <p:nvPr/>
          </p:nvSpPr>
          <p:spPr bwMode="auto">
            <a:xfrm>
              <a:off x="4221" y="1828"/>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5</a:t>
              </a:r>
              <a:endParaRPr lang="ko-KR" altLang="en-US" sz="2400">
                <a:latin typeface="Tahoma" pitchFamily="34" charset="0"/>
                <a:ea typeface="Gulim" pitchFamily="34" charset="-127"/>
                <a:cs typeface="Arial" pitchFamily="34" charset="0"/>
              </a:endParaRPr>
            </a:p>
          </p:txBody>
        </p:sp>
        <p:sp>
          <p:nvSpPr>
            <p:cNvPr id="173131" name="Rectangle 75"/>
            <p:cNvSpPr>
              <a:spLocks noChangeArrowheads="1"/>
            </p:cNvSpPr>
            <p:nvPr/>
          </p:nvSpPr>
          <p:spPr bwMode="auto">
            <a:xfrm>
              <a:off x="4221" y="1731"/>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6</a:t>
              </a:r>
              <a:endParaRPr lang="ko-KR" altLang="en-US" sz="2400">
                <a:latin typeface="Tahoma" pitchFamily="34" charset="0"/>
                <a:ea typeface="Gulim" pitchFamily="34" charset="-127"/>
                <a:cs typeface="Arial" pitchFamily="34" charset="0"/>
              </a:endParaRPr>
            </a:p>
          </p:txBody>
        </p:sp>
        <p:sp>
          <p:nvSpPr>
            <p:cNvPr id="173132" name="Rectangle 76"/>
            <p:cNvSpPr>
              <a:spLocks noChangeArrowheads="1"/>
            </p:cNvSpPr>
            <p:nvPr/>
          </p:nvSpPr>
          <p:spPr bwMode="auto">
            <a:xfrm>
              <a:off x="4221" y="1629"/>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7</a:t>
              </a:r>
              <a:endParaRPr lang="ko-KR" altLang="en-US" sz="2400">
                <a:latin typeface="Tahoma" pitchFamily="34" charset="0"/>
                <a:ea typeface="Gulim" pitchFamily="34" charset="-127"/>
                <a:cs typeface="Arial" pitchFamily="34" charset="0"/>
              </a:endParaRPr>
            </a:p>
          </p:txBody>
        </p:sp>
        <p:sp>
          <p:nvSpPr>
            <p:cNvPr id="173133" name="Rectangle 77"/>
            <p:cNvSpPr>
              <a:spLocks noChangeArrowheads="1"/>
            </p:cNvSpPr>
            <p:nvPr/>
          </p:nvSpPr>
          <p:spPr bwMode="auto">
            <a:xfrm>
              <a:off x="4221" y="1528"/>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8</a:t>
              </a:r>
              <a:endParaRPr lang="ko-KR" altLang="en-US" sz="2400">
                <a:latin typeface="Tahoma" pitchFamily="34" charset="0"/>
                <a:ea typeface="Gulim" pitchFamily="34" charset="-127"/>
                <a:cs typeface="Arial" pitchFamily="34" charset="0"/>
              </a:endParaRPr>
            </a:p>
          </p:txBody>
        </p:sp>
        <p:sp>
          <p:nvSpPr>
            <p:cNvPr id="173134" name="Rectangle 78"/>
            <p:cNvSpPr>
              <a:spLocks noChangeArrowheads="1"/>
            </p:cNvSpPr>
            <p:nvPr/>
          </p:nvSpPr>
          <p:spPr bwMode="auto">
            <a:xfrm>
              <a:off x="4221" y="1426"/>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9</a:t>
              </a:r>
              <a:endParaRPr lang="ko-KR" altLang="en-US" sz="2400">
                <a:latin typeface="Tahoma" pitchFamily="34" charset="0"/>
                <a:ea typeface="Gulim" pitchFamily="34" charset="-127"/>
                <a:cs typeface="Arial" pitchFamily="34" charset="0"/>
              </a:endParaRPr>
            </a:p>
          </p:txBody>
        </p:sp>
        <p:sp>
          <p:nvSpPr>
            <p:cNvPr id="173135" name="Rectangle 79"/>
            <p:cNvSpPr>
              <a:spLocks noChangeArrowheads="1"/>
            </p:cNvSpPr>
            <p:nvPr/>
          </p:nvSpPr>
          <p:spPr bwMode="auto">
            <a:xfrm>
              <a:off x="4197" y="1324"/>
              <a:ext cx="54"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10</a:t>
              </a:r>
              <a:endParaRPr lang="ko-KR" altLang="en-US" sz="2400">
                <a:latin typeface="Tahoma" pitchFamily="34" charset="0"/>
                <a:ea typeface="Gulim" pitchFamily="34" charset="-127"/>
                <a:cs typeface="Arial" pitchFamily="34" charset="0"/>
              </a:endParaRPr>
            </a:p>
          </p:txBody>
        </p:sp>
        <p:sp>
          <p:nvSpPr>
            <p:cNvPr id="173136" name="Rectangle 80"/>
            <p:cNvSpPr>
              <a:spLocks noChangeArrowheads="1"/>
            </p:cNvSpPr>
            <p:nvPr/>
          </p:nvSpPr>
          <p:spPr bwMode="auto">
            <a:xfrm>
              <a:off x="4266"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0</a:t>
              </a:r>
              <a:endParaRPr lang="ko-KR" altLang="en-US" sz="2400">
                <a:latin typeface="Tahoma" pitchFamily="34" charset="0"/>
                <a:ea typeface="Gulim" pitchFamily="34" charset="-127"/>
                <a:cs typeface="Arial" pitchFamily="34" charset="0"/>
              </a:endParaRPr>
            </a:p>
          </p:txBody>
        </p:sp>
        <p:sp>
          <p:nvSpPr>
            <p:cNvPr id="173137" name="Rectangle 81"/>
            <p:cNvSpPr>
              <a:spLocks noChangeArrowheads="1"/>
            </p:cNvSpPr>
            <p:nvPr/>
          </p:nvSpPr>
          <p:spPr bwMode="auto">
            <a:xfrm>
              <a:off x="4387"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1</a:t>
              </a:r>
              <a:endParaRPr lang="ko-KR" altLang="en-US" sz="2400">
                <a:latin typeface="Tahoma" pitchFamily="34" charset="0"/>
                <a:ea typeface="Gulim" pitchFamily="34" charset="-127"/>
                <a:cs typeface="Arial" pitchFamily="34" charset="0"/>
              </a:endParaRPr>
            </a:p>
          </p:txBody>
        </p:sp>
        <p:sp>
          <p:nvSpPr>
            <p:cNvPr id="173138" name="Rectangle 82"/>
            <p:cNvSpPr>
              <a:spLocks noChangeArrowheads="1"/>
            </p:cNvSpPr>
            <p:nvPr/>
          </p:nvSpPr>
          <p:spPr bwMode="auto">
            <a:xfrm>
              <a:off x="4504"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2</a:t>
              </a:r>
              <a:endParaRPr lang="ko-KR" altLang="en-US" sz="2400">
                <a:latin typeface="Tahoma" pitchFamily="34" charset="0"/>
                <a:ea typeface="Gulim" pitchFamily="34" charset="-127"/>
                <a:cs typeface="Arial" pitchFamily="34" charset="0"/>
              </a:endParaRPr>
            </a:p>
          </p:txBody>
        </p:sp>
        <p:sp>
          <p:nvSpPr>
            <p:cNvPr id="173139" name="Rectangle 83"/>
            <p:cNvSpPr>
              <a:spLocks noChangeArrowheads="1"/>
            </p:cNvSpPr>
            <p:nvPr/>
          </p:nvSpPr>
          <p:spPr bwMode="auto">
            <a:xfrm>
              <a:off x="4626"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3</a:t>
              </a:r>
              <a:endParaRPr lang="ko-KR" altLang="en-US" sz="2400">
                <a:latin typeface="Tahoma" pitchFamily="34" charset="0"/>
                <a:ea typeface="Gulim" pitchFamily="34" charset="-127"/>
                <a:cs typeface="Arial" pitchFamily="34" charset="0"/>
              </a:endParaRPr>
            </a:p>
          </p:txBody>
        </p:sp>
        <p:sp>
          <p:nvSpPr>
            <p:cNvPr id="173140" name="Rectangle 84"/>
            <p:cNvSpPr>
              <a:spLocks noChangeArrowheads="1"/>
            </p:cNvSpPr>
            <p:nvPr/>
          </p:nvSpPr>
          <p:spPr bwMode="auto">
            <a:xfrm>
              <a:off x="4747"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4</a:t>
              </a:r>
              <a:endParaRPr lang="ko-KR" altLang="en-US" sz="2400">
                <a:latin typeface="Tahoma" pitchFamily="34" charset="0"/>
                <a:ea typeface="Gulim" pitchFamily="34" charset="-127"/>
                <a:cs typeface="Arial" pitchFamily="34" charset="0"/>
              </a:endParaRPr>
            </a:p>
          </p:txBody>
        </p:sp>
        <p:sp>
          <p:nvSpPr>
            <p:cNvPr id="173141" name="Rectangle 85"/>
            <p:cNvSpPr>
              <a:spLocks noChangeArrowheads="1"/>
            </p:cNvSpPr>
            <p:nvPr/>
          </p:nvSpPr>
          <p:spPr bwMode="auto">
            <a:xfrm>
              <a:off x="4868"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5</a:t>
              </a:r>
              <a:endParaRPr lang="ko-KR" altLang="en-US" sz="2400">
                <a:latin typeface="Tahoma" pitchFamily="34" charset="0"/>
                <a:ea typeface="Gulim" pitchFamily="34" charset="-127"/>
                <a:cs typeface="Arial" pitchFamily="34" charset="0"/>
              </a:endParaRPr>
            </a:p>
          </p:txBody>
        </p:sp>
        <p:sp>
          <p:nvSpPr>
            <p:cNvPr id="173142" name="Rectangle 86"/>
            <p:cNvSpPr>
              <a:spLocks noChangeArrowheads="1"/>
            </p:cNvSpPr>
            <p:nvPr/>
          </p:nvSpPr>
          <p:spPr bwMode="auto">
            <a:xfrm>
              <a:off x="4986"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6</a:t>
              </a:r>
              <a:endParaRPr lang="ko-KR" altLang="en-US" sz="2400">
                <a:latin typeface="Tahoma" pitchFamily="34" charset="0"/>
                <a:ea typeface="Gulim" pitchFamily="34" charset="-127"/>
                <a:cs typeface="Arial" pitchFamily="34" charset="0"/>
              </a:endParaRPr>
            </a:p>
          </p:txBody>
        </p:sp>
        <p:sp>
          <p:nvSpPr>
            <p:cNvPr id="173143" name="Rectangle 87"/>
            <p:cNvSpPr>
              <a:spLocks noChangeArrowheads="1"/>
            </p:cNvSpPr>
            <p:nvPr/>
          </p:nvSpPr>
          <p:spPr bwMode="auto">
            <a:xfrm>
              <a:off x="5107"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7</a:t>
              </a:r>
              <a:endParaRPr lang="ko-KR" altLang="en-US" sz="2400">
                <a:latin typeface="Tahoma" pitchFamily="34" charset="0"/>
                <a:ea typeface="Gulim" pitchFamily="34" charset="-127"/>
                <a:cs typeface="Arial" pitchFamily="34" charset="0"/>
              </a:endParaRPr>
            </a:p>
          </p:txBody>
        </p:sp>
        <p:sp>
          <p:nvSpPr>
            <p:cNvPr id="173144" name="Rectangle 88"/>
            <p:cNvSpPr>
              <a:spLocks noChangeArrowheads="1"/>
            </p:cNvSpPr>
            <p:nvPr/>
          </p:nvSpPr>
          <p:spPr bwMode="auto">
            <a:xfrm>
              <a:off x="5228"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8</a:t>
              </a:r>
              <a:endParaRPr lang="ko-KR" altLang="en-US" sz="2400">
                <a:latin typeface="Tahoma" pitchFamily="34" charset="0"/>
                <a:ea typeface="Gulim" pitchFamily="34" charset="-127"/>
                <a:cs typeface="Arial" pitchFamily="34" charset="0"/>
              </a:endParaRPr>
            </a:p>
          </p:txBody>
        </p:sp>
        <p:sp>
          <p:nvSpPr>
            <p:cNvPr id="173145" name="Rectangle 89"/>
            <p:cNvSpPr>
              <a:spLocks noChangeArrowheads="1"/>
            </p:cNvSpPr>
            <p:nvPr/>
          </p:nvSpPr>
          <p:spPr bwMode="auto">
            <a:xfrm>
              <a:off x="5346" y="2404"/>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9</a:t>
              </a:r>
              <a:endParaRPr lang="ko-KR" altLang="en-US" sz="2400">
                <a:latin typeface="Tahoma" pitchFamily="34" charset="0"/>
                <a:ea typeface="Gulim" pitchFamily="34" charset="-127"/>
                <a:cs typeface="Arial" pitchFamily="34" charset="0"/>
              </a:endParaRPr>
            </a:p>
          </p:txBody>
        </p:sp>
        <p:sp>
          <p:nvSpPr>
            <p:cNvPr id="173146" name="Rectangle 90"/>
            <p:cNvSpPr>
              <a:spLocks noChangeArrowheads="1"/>
            </p:cNvSpPr>
            <p:nvPr/>
          </p:nvSpPr>
          <p:spPr bwMode="auto">
            <a:xfrm>
              <a:off x="5455" y="2404"/>
              <a:ext cx="54"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10</a:t>
              </a:r>
              <a:endParaRPr lang="ko-KR" altLang="en-US" sz="2400">
                <a:latin typeface="Tahoma" pitchFamily="34" charset="0"/>
                <a:ea typeface="Gulim" pitchFamily="34" charset="-127"/>
                <a:cs typeface="Arial" pitchFamily="34" charset="0"/>
              </a:endParaRPr>
            </a:p>
          </p:txBody>
        </p:sp>
        <p:sp>
          <p:nvSpPr>
            <p:cNvPr id="173147" name="Rectangle 91"/>
            <p:cNvSpPr>
              <a:spLocks noChangeArrowheads="1"/>
            </p:cNvSpPr>
            <p:nvPr/>
          </p:nvSpPr>
          <p:spPr bwMode="auto">
            <a:xfrm>
              <a:off x="4144" y="1265"/>
              <a:ext cx="1400" cy="1254"/>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48" name="Freeform 92"/>
            <p:cNvSpPr>
              <a:spLocks/>
            </p:cNvSpPr>
            <p:nvPr/>
          </p:nvSpPr>
          <p:spPr bwMode="auto">
            <a:xfrm>
              <a:off x="4426" y="1447"/>
              <a:ext cx="573" cy="873"/>
            </a:xfrm>
            <a:custGeom>
              <a:avLst/>
              <a:gdLst>
                <a:gd name="T0" fmla="*/ 518 w 852"/>
                <a:gd name="T1" fmla="*/ 280 h 1260"/>
                <a:gd name="T2" fmla="*/ 392 w 852"/>
                <a:gd name="T3" fmla="*/ 36 h 1260"/>
                <a:gd name="T4" fmla="*/ 237 w 852"/>
                <a:gd name="T5" fmla="*/ 21 h 1260"/>
                <a:gd name="T6" fmla="*/ 133 w 852"/>
                <a:gd name="T7" fmla="*/ 73 h 1260"/>
                <a:gd name="T8" fmla="*/ 0 w 852"/>
                <a:gd name="T9" fmla="*/ 369 h 1260"/>
                <a:gd name="T10" fmla="*/ 44 w 852"/>
                <a:gd name="T11" fmla="*/ 688 h 1260"/>
                <a:gd name="T12" fmla="*/ 362 w 852"/>
                <a:gd name="T13" fmla="*/ 1117 h 1260"/>
                <a:gd name="T14" fmla="*/ 429 w 852"/>
                <a:gd name="T15" fmla="*/ 1139 h 1260"/>
                <a:gd name="T16" fmla="*/ 451 w 852"/>
                <a:gd name="T17" fmla="*/ 1154 h 1260"/>
                <a:gd name="T18" fmla="*/ 525 w 852"/>
                <a:gd name="T19" fmla="*/ 1176 h 1260"/>
                <a:gd name="T20" fmla="*/ 622 w 852"/>
                <a:gd name="T21" fmla="*/ 1228 h 1260"/>
                <a:gd name="T22" fmla="*/ 792 w 852"/>
                <a:gd name="T23" fmla="*/ 1243 h 1260"/>
                <a:gd name="T24" fmla="*/ 785 w 852"/>
                <a:gd name="T25" fmla="*/ 1021 h 1260"/>
                <a:gd name="T26" fmla="*/ 748 w 852"/>
                <a:gd name="T27" fmla="*/ 954 h 1260"/>
                <a:gd name="T28" fmla="*/ 688 w 852"/>
                <a:gd name="T29" fmla="*/ 858 h 1260"/>
                <a:gd name="T30" fmla="*/ 622 w 852"/>
                <a:gd name="T31" fmla="*/ 762 h 1260"/>
                <a:gd name="T32" fmla="*/ 607 w 852"/>
                <a:gd name="T33" fmla="*/ 732 h 1260"/>
                <a:gd name="T34" fmla="*/ 592 w 852"/>
                <a:gd name="T35" fmla="*/ 710 h 1260"/>
                <a:gd name="T36" fmla="*/ 555 w 852"/>
                <a:gd name="T37" fmla="*/ 643 h 1260"/>
                <a:gd name="T38" fmla="*/ 540 w 852"/>
                <a:gd name="T39" fmla="*/ 621 h 1260"/>
                <a:gd name="T40" fmla="*/ 518 w 852"/>
                <a:gd name="T41" fmla="*/ 280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2" h="1260">
                  <a:moveTo>
                    <a:pt x="518" y="280"/>
                  </a:moveTo>
                  <a:cubicBezTo>
                    <a:pt x="509" y="187"/>
                    <a:pt x="497" y="69"/>
                    <a:pt x="392" y="36"/>
                  </a:cubicBezTo>
                  <a:cubicBezTo>
                    <a:pt x="339" y="0"/>
                    <a:pt x="309" y="15"/>
                    <a:pt x="237" y="21"/>
                  </a:cubicBezTo>
                  <a:cubicBezTo>
                    <a:pt x="194" y="31"/>
                    <a:pt x="168" y="45"/>
                    <a:pt x="133" y="73"/>
                  </a:cubicBezTo>
                  <a:cubicBezTo>
                    <a:pt x="84" y="168"/>
                    <a:pt x="20" y="262"/>
                    <a:pt x="0" y="369"/>
                  </a:cubicBezTo>
                  <a:cubicBezTo>
                    <a:pt x="5" y="481"/>
                    <a:pt x="3" y="584"/>
                    <a:pt x="44" y="688"/>
                  </a:cubicBezTo>
                  <a:cubicBezTo>
                    <a:pt x="78" y="870"/>
                    <a:pt x="173" y="1057"/>
                    <a:pt x="362" y="1117"/>
                  </a:cubicBezTo>
                  <a:cubicBezTo>
                    <a:pt x="415" y="1152"/>
                    <a:pt x="347" y="1112"/>
                    <a:pt x="429" y="1139"/>
                  </a:cubicBezTo>
                  <a:cubicBezTo>
                    <a:pt x="437" y="1142"/>
                    <a:pt x="443" y="1150"/>
                    <a:pt x="451" y="1154"/>
                  </a:cubicBezTo>
                  <a:cubicBezTo>
                    <a:pt x="473" y="1165"/>
                    <a:pt x="501" y="1168"/>
                    <a:pt x="525" y="1176"/>
                  </a:cubicBezTo>
                  <a:cubicBezTo>
                    <a:pt x="562" y="1201"/>
                    <a:pt x="581" y="1218"/>
                    <a:pt x="622" y="1228"/>
                  </a:cubicBezTo>
                  <a:cubicBezTo>
                    <a:pt x="684" y="1260"/>
                    <a:pt x="714" y="1249"/>
                    <a:pt x="792" y="1243"/>
                  </a:cubicBezTo>
                  <a:cubicBezTo>
                    <a:pt x="852" y="1183"/>
                    <a:pt x="819" y="1088"/>
                    <a:pt x="785" y="1021"/>
                  </a:cubicBezTo>
                  <a:cubicBezTo>
                    <a:pt x="770" y="992"/>
                    <a:pt x="773" y="979"/>
                    <a:pt x="748" y="954"/>
                  </a:cubicBezTo>
                  <a:cubicBezTo>
                    <a:pt x="735" y="917"/>
                    <a:pt x="711" y="888"/>
                    <a:pt x="688" y="858"/>
                  </a:cubicBezTo>
                  <a:cubicBezTo>
                    <a:pt x="676" y="821"/>
                    <a:pt x="643" y="795"/>
                    <a:pt x="622" y="762"/>
                  </a:cubicBezTo>
                  <a:cubicBezTo>
                    <a:pt x="616" y="753"/>
                    <a:pt x="613" y="742"/>
                    <a:pt x="607" y="732"/>
                  </a:cubicBezTo>
                  <a:cubicBezTo>
                    <a:pt x="603" y="724"/>
                    <a:pt x="597" y="717"/>
                    <a:pt x="592" y="710"/>
                  </a:cubicBezTo>
                  <a:cubicBezTo>
                    <a:pt x="580" y="671"/>
                    <a:pt x="589" y="694"/>
                    <a:pt x="555" y="643"/>
                  </a:cubicBezTo>
                  <a:cubicBezTo>
                    <a:pt x="550" y="636"/>
                    <a:pt x="540" y="621"/>
                    <a:pt x="540" y="621"/>
                  </a:cubicBezTo>
                  <a:cubicBezTo>
                    <a:pt x="519" y="510"/>
                    <a:pt x="518" y="392"/>
                    <a:pt x="518" y="280"/>
                  </a:cubicBezTo>
                  <a:close/>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73149" name="Freeform 93"/>
            <p:cNvSpPr>
              <a:spLocks/>
            </p:cNvSpPr>
            <p:nvPr/>
          </p:nvSpPr>
          <p:spPr bwMode="auto">
            <a:xfrm>
              <a:off x="4846" y="1713"/>
              <a:ext cx="516" cy="436"/>
            </a:xfrm>
            <a:custGeom>
              <a:avLst/>
              <a:gdLst>
                <a:gd name="T0" fmla="*/ 183 w 768"/>
                <a:gd name="T1" fmla="*/ 67 h 630"/>
                <a:gd name="T2" fmla="*/ 72 w 768"/>
                <a:gd name="T3" fmla="*/ 74 h 630"/>
                <a:gd name="T4" fmla="*/ 5 w 768"/>
                <a:gd name="T5" fmla="*/ 170 h 630"/>
                <a:gd name="T6" fmla="*/ 13 w 768"/>
                <a:gd name="T7" fmla="*/ 311 h 630"/>
                <a:gd name="T8" fmla="*/ 57 w 768"/>
                <a:gd name="T9" fmla="*/ 356 h 630"/>
                <a:gd name="T10" fmla="*/ 109 w 768"/>
                <a:gd name="T11" fmla="*/ 415 h 630"/>
                <a:gd name="T12" fmla="*/ 235 w 768"/>
                <a:gd name="T13" fmla="*/ 548 h 630"/>
                <a:gd name="T14" fmla="*/ 257 w 768"/>
                <a:gd name="T15" fmla="*/ 570 h 630"/>
                <a:gd name="T16" fmla="*/ 331 w 768"/>
                <a:gd name="T17" fmla="*/ 593 h 630"/>
                <a:gd name="T18" fmla="*/ 450 w 768"/>
                <a:gd name="T19" fmla="*/ 630 h 630"/>
                <a:gd name="T20" fmla="*/ 598 w 768"/>
                <a:gd name="T21" fmla="*/ 607 h 630"/>
                <a:gd name="T22" fmla="*/ 657 w 768"/>
                <a:gd name="T23" fmla="*/ 585 h 630"/>
                <a:gd name="T24" fmla="*/ 687 w 768"/>
                <a:gd name="T25" fmla="*/ 533 h 630"/>
                <a:gd name="T26" fmla="*/ 717 w 768"/>
                <a:gd name="T27" fmla="*/ 474 h 630"/>
                <a:gd name="T28" fmla="*/ 724 w 768"/>
                <a:gd name="T29" fmla="*/ 437 h 630"/>
                <a:gd name="T30" fmla="*/ 739 w 768"/>
                <a:gd name="T31" fmla="*/ 415 h 630"/>
                <a:gd name="T32" fmla="*/ 768 w 768"/>
                <a:gd name="T33" fmla="*/ 296 h 630"/>
                <a:gd name="T34" fmla="*/ 761 w 768"/>
                <a:gd name="T35" fmla="*/ 178 h 630"/>
                <a:gd name="T36" fmla="*/ 724 w 768"/>
                <a:gd name="T37" fmla="*/ 111 h 630"/>
                <a:gd name="T38" fmla="*/ 465 w 768"/>
                <a:gd name="T39" fmla="*/ 0 h 630"/>
                <a:gd name="T40" fmla="*/ 205 w 768"/>
                <a:gd name="T41" fmla="*/ 30 h 630"/>
                <a:gd name="T42" fmla="*/ 183 w 768"/>
                <a:gd name="T43" fmla="*/ 67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8" h="630">
                  <a:moveTo>
                    <a:pt x="183" y="67"/>
                  </a:moveTo>
                  <a:cubicBezTo>
                    <a:pt x="146" y="41"/>
                    <a:pt x="112" y="61"/>
                    <a:pt x="72" y="74"/>
                  </a:cubicBezTo>
                  <a:cubicBezTo>
                    <a:pt x="13" y="114"/>
                    <a:pt x="28" y="107"/>
                    <a:pt x="5" y="170"/>
                  </a:cubicBezTo>
                  <a:cubicBezTo>
                    <a:pt x="8" y="217"/>
                    <a:pt x="0" y="266"/>
                    <a:pt x="13" y="311"/>
                  </a:cubicBezTo>
                  <a:cubicBezTo>
                    <a:pt x="19" y="331"/>
                    <a:pt x="45" y="339"/>
                    <a:pt x="57" y="356"/>
                  </a:cubicBezTo>
                  <a:cubicBezTo>
                    <a:pt x="92" y="407"/>
                    <a:pt x="72" y="390"/>
                    <a:pt x="109" y="415"/>
                  </a:cubicBezTo>
                  <a:cubicBezTo>
                    <a:pt x="145" y="467"/>
                    <a:pt x="187" y="508"/>
                    <a:pt x="235" y="548"/>
                  </a:cubicBezTo>
                  <a:cubicBezTo>
                    <a:pt x="243" y="555"/>
                    <a:pt x="248" y="565"/>
                    <a:pt x="257" y="570"/>
                  </a:cubicBezTo>
                  <a:cubicBezTo>
                    <a:pt x="283" y="584"/>
                    <a:pt x="305" y="583"/>
                    <a:pt x="331" y="593"/>
                  </a:cubicBezTo>
                  <a:cubicBezTo>
                    <a:pt x="371" y="608"/>
                    <a:pt x="408" y="621"/>
                    <a:pt x="450" y="630"/>
                  </a:cubicBezTo>
                  <a:cubicBezTo>
                    <a:pt x="498" y="625"/>
                    <a:pt x="551" y="623"/>
                    <a:pt x="598" y="607"/>
                  </a:cubicBezTo>
                  <a:cubicBezTo>
                    <a:pt x="618" y="600"/>
                    <a:pt x="657" y="585"/>
                    <a:pt x="657" y="585"/>
                  </a:cubicBezTo>
                  <a:cubicBezTo>
                    <a:pt x="675" y="536"/>
                    <a:pt x="651" y="594"/>
                    <a:pt x="687" y="533"/>
                  </a:cubicBezTo>
                  <a:cubicBezTo>
                    <a:pt x="698" y="514"/>
                    <a:pt x="717" y="474"/>
                    <a:pt x="717" y="474"/>
                  </a:cubicBezTo>
                  <a:cubicBezTo>
                    <a:pt x="719" y="462"/>
                    <a:pt x="720" y="449"/>
                    <a:pt x="724" y="437"/>
                  </a:cubicBezTo>
                  <a:cubicBezTo>
                    <a:pt x="727" y="429"/>
                    <a:pt x="736" y="423"/>
                    <a:pt x="739" y="415"/>
                  </a:cubicBezTo>
                  <a:cubicBezTo>
                    <a:pt x="750" y="382"/>
                    <a:pt x="760" y="332"/>
                    <a:pt x="768" y="296"/>
                  </a:cubicBezTo>
                  <a:cubicBezTo>
                    <a:pt x="766" y="257"/>
                    <a:pt x="766" y="217"/>
                    <a:pt x="761" y="178"/>
                  </a:cubicBezTo>
                  <a:cubicBezTo>
                    <a:pt x="754" y="127"/>
                    <a:pt x="750" y="142"/>
                    <a:pt x="724" y="111"/>
                  </a:cubicBezTo>
                  <a:cubicBezTo>
                    <a:pt x="653" y="27"/>
                    <a:pt x="566" y="24"/>
                    <a:pt x="465" y="0"/>
                  </a:cubicBezTo>
                  <a:cubicBezTo>
                    <a:pt x="370" y="4"/>
                    <a:pt x="294" y="6"/>
                    <a:pt x="205" y="30"/>
                  </a:cubicBezTo>
                  <a:cubicBezTo>
                    <a:pt x="154" y="63"/>
                    <a:pt x="144" y="53"/>
                    <a:pt x="183" y="67"/>
                  </a:cubicBezTo>
                  <a:close/>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pSp>
      <p:sp>
        <p:nvSpPr>
          <p:cNvPr id="173150" name="Line 94"/>
          <p:cNvSpPr>
            <a:spLocks noChangeShapeType="1"/>
          </p:cNvSpPr>
          <p:nvPr/>
        </p:nvSpPr>
        <p:spPr bwMode="auto">
          <a:xfrm>
            <a:off x="5791200" y="25146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73151" name="Group 95"/>
          <p:cNvGrpSpPr>
            <a:grpSpLocks/>
          </p:cNvGrpSpPr>
          <p:nvPr/>
        </p:nvGrpSpPr>
        <p:grpSpPr bwMode="auto">
          <a:xfrm>
            <a:off x="6781800" y="3657600"/>
            <a:ext cx="2286000" cy="2286000"/>
            <a:chOff x="3312" y="2640"/>
            <a:chExt cx="1440" cy="1440"/>
          </a:xfrm>
        </p:grpSpPr>
        <p:graphicFrame>
          <p:nvGraphicFramePr>
            <p:cNvPr id="173152" name="Object 96"/>
            <p:cNvGraphicFramePr>
              <a:graphicFrameLocks noChangeAspect="1"/>
            </p:cNvGraphicFramePr>
            <p:nvPr/>
          </p:nvGraphicFramePr>
          <p:xfrm>
            <a:off x="3312" y="2832"/>
            <a:ext cx="1440" cy="1248"/>
          </p:xfrm>
          <a:graphic>
            <a:graphicData uri="http://schemas.openxmlformats.org/presentationml/2006/ole">
              <mc:AlternateContent xmlns:mc="http://schemas.openxmlformats.org/markup-compatibility/2006">
                <mc:Choice xmlns:v="urn:schemas-microsoft-com:vml" Requires="v">
                  <p:oleObj spid="_x0000_s2222" name="Worksheet" r:id="rId6" imgW="3419856" imgH="2934005" progId="Excel.Sheet.8">
                    <p:embed/>
                  </p:oleObj>
                </mc:Choice>
                <mc:Fallback>
                  <p:oleObj name="Worksheet" r:id="rId6" imgW="3419856" imgH="2934005" progId="Excel.Shee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2" y="2832"/>
                          <a:ext cx="1440" cy="1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3153" name="Line 97"/>
            <p:cNvSpPr>
              <a:spLocks noChangeShapeType="1"/>
            </p:cNvSpPr>
            <p:nvPr/>
          </p:nvSpPr>
          <p:spPr bwMode="auto">
            <a:xfrm>
              <a:off x="3984" y="2640"/>
              <a:ext cx="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73154" name="Group 98"/>
          <p:cNvGrpSpPr>
            <a:grpSpLocks/>
          </p:cNvGrpSpPr>
          <p:nvPr/>
        </p:nvGrpSpPr>
        <p:grpSpPr bwMode="auto">
          <a:xfrm>
            <a:off x="3429000" y="3962400"/>
            <a:ext cx="3200400" cy="1981200"/>
            <a:chOff x="1200" y="2832"/>
            <a:chExt cx="2016" cy="1248"/>
          </a:xfrm>
        </p:grpSpPr>
        <p:grpSp>
          <p:nvGrpSpPr>
            <p:cNvPr id="173155" name="Group 99"/>
            <p:cNvGrpSpPr>
              <a:grpSpLocks/>
            </p:cNvGrpSpPr>
            <p:nvPr/>
          </p:nvGrpSpPr>
          <p:grpSpPr bwMode="auto">
            <a:xfrm>
              <a:off x="1200" y="2832"/>
              <a:ext cx="1440" cy="1248"/>
              <a:chOff x="3108" y="2256"/>
              <a:chExt cx="2148" cy="1872"/>
            </a:xfrm>
          </p:grpSpPr>
          <p:graphicFrame>
            <p:nvGraphicFramePr>
              <p:cNvPr id="173156" name="Object 100"/>
              <p:cNvGraphicFramePr>
                <a:graphicFrameLocks noChangeAspect="1"/>
              </p:cNvGraphicFramePr>
              <p:nvPr/>
            </p:nvGraphicFramePr>
            <p:xfrm>
              <a:off x="3108" y="2256"/>
              <a:ext cx="2148" cy="1872"/>
            </p:xfrm>
            <a:graphic>
              <a:graphicData uri="http://schemas.openxmlformats.org/presentationml/2006/ole">
                <mc:AlternateContent xmlns:mc="http://schemas.openxmlformats.org/markup-compatibility/2006">
                  <mc:Choice xmlns:v="urn:schemas-microsoft-com:vml" Requires="v">
                    <p:oleObj spid="_x0000_s2223" name="Worksheet" r:id="rId8" imgW="3410407" imgH="2924556" progId="Excel.Sheet.8">
                      <p:embed/>
                    </p:oleObj>
                  </mc:Choice>
                  <mc:Fallback>
                    <p:oleObj name="Worksheet" r:id="rId8" imgW="3410407" imgH="2924556" progId="Excel.Shee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08" y="2256"/>
                            <a:ext cx="2148" cy="1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3157" name="Freeform 101"/>
              <p:cNvSpPr>
                <a:spLocks/>
              </p:cNvSpPr>
              <p:nvPr/>
            </p:nvSpPr>
            <p:spPr bwMode="auto">
              <a:xfrm>
                <a:off x="3638" y="2571"/>
                <a:ext cx="728" cy="896"/>
              </a:xfrm>
              <a:custGeom>
                <a:avLst/>
                <a:gdLst>
                  <a:gd name="T0" fmla="*/ 199 w 728"/>
                  <a:gd name="T1" fmla="*/ 7 h 896"/>
                  <a:gd name="T2" fmla="*/ 110 w 728"/>
                  <a:gd name="T3" fmla="*/ 96 h 896"/>
                  <a:gd name="T4" fmla="*/ 80 w 728"/>
                  <a:gd name="T5" fmla="*/ 140 h 896"/>
                  <a:gd name="T6" fmla="*/ 65 w 728"/>
                  <a:gd name="T7" fmla="*/ 162 h 896"/>
                  <a:gd name="T8" fmla="*/ 21 w 728"/>
                  <a:gd name="T9" fmla="*/ 303 h 896"/>
                  <a:gd name="T10" fmla="*/ 65 w 728"/>
                  <a:gd name="T11" fmla="*/ 703 h 896"/>
                  <a:gd name="T12" fmla="*/ 110 w 728"/>
                  <a:gd name="T13" fmla="*/ 763 h 896"/>
                  <a:gd name="T14" fmla="*/ 332 w 728"/>
                  <a:gd name="T15" fmla="*/ 896 h 896"/>
                  <a:gd name="T16" fmla="*/ 495 w 728"/>
                  <a:gd name="T17" fmla="*/ 851 h 896"/>
                  <a:gd name="T18" fmla="*/ 636 w 728"/>
                  <a:gd name="T19" fmla="*/ 711 h 896"/>
                  <a:gd name="T20" fmla="*/ 688 w 728"/>
                  <a:gd name="T21" fmla="*/ 607 h 896"/>
                  <a:gd name="T22" fmla="*/ 702 w 728"/>
                  <a:gd name="T23" fmla="*/ 563 h 896"/>
                  <a:gd name="T24" fmla="*/ 710 w 728"/>
                  <a:gd name="T25" fmla="*/ 540 h 896"/>
                  <a:gd name="T26" fmla="*/ 680 w 728"/>
                  <a:gd name="T27" fmla="*/ 296 h 896"/>
                  <a:gd name="T28" fmla="*/ 569 w 728"/>
                  <a:gd name="T29" fmla="*/ 133 h 896"/>
                  <a:gd name="T30" fmla="*/ 510 w 728"/>
                  <a:gd name="T31" fmla="*/ 88 h 896"/>
                  <a:gd name="T32" fmla="*/ 465 w 728"/>
                  <a:gd name="T33" fmla="*/ 59 h 896"/>
                  <a:gd name="T34" fmla="*/ 295 w 728"/>
                  <a:gd name="T35" fmla="*/ 0 h 896"/>
                  <a:gd name="T36" fmla="*/ 206 w 728"/>
                  <a:gd name="T37" fmla="*/ 7 h 896"/>
                  <a:gd name="T38" fmla="*/ 184 w 728"/>
                  <a:gd name="T39" fmla="*/ 14 h 896"/>
                  <a:gd name="T40" fmla="*/ 199 w 728"/>
                  <a:gd name="T41" fmla="*/ 7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8" h="896">
                    <a:moveTo>
                      <a:pt x="199" y="7"/>
                    </a:moveTo>
                    <a:cubicBezTo>
                      <a:pt x="148" y="19"/>
                      <a:pt x="135" y="54"/>
                      <a:pt x="110" y="96"/>
                    </a:cubicBezTo>
                    <a:cubicBezTo>
                      <a:pt x="101" y="111"/>
                      <a:pt x="90" y="125"/>
                      <a:pt x="80" y="140"/>
                    </a:cubicBezTo>
                    <a:cubicBezTo>
                      <a:pt x="75" y="147"/>
                      <a:pt x="65" y="162"/>
                      <a:pt x="65" y="162"/>
                    </a:cubicBezTo>
                    <a:cubicBezTo>
                      <a:pt x="50" y="210"/>
                      <a:pt x="33" y="254"/>
                      <a:pt x="21" y="303"/>
                    </a:cubicBezTo>
                    <a:cubicBezTo>
                      <a:pt x="4" y="446"/>
                      <a:pt x="0" y="574"/>
                      <a:pt x="65" y="703"/>
                    </a:cubicBezTo>
                    <a:cubicBezTo>
                      <a:pt x="79" y="731"/>
                      <a:pt x="83" y="744"/>
                      <a:pt x="110" y="763"/>
                    </a:cubicBezTo>
                    <a:cubicBezTo>
                      <a:pt x="159" y="835"/>
                      <a:pt x="250" y="874"/>
                      <a:pt x="332" y="896"/>
                    </a:cubicBezTo>
                    <a:cubicBezTo>
                      <a:pt x="394" y="889"/>
                      <a:pt x="441" y="878"/>
                      <a:pt x="495" y="851"/>
                    </a:cubicBezTo>
                    <a:cubicBezTo>
                      <a:pt x="537" y="789"/>
                      <a:pt x="571" y="751"/>
                      <a:pt x="636" y="711"/>
                    </a:cubicBezTo>
                    <a:cubicBezTo>
                      <a:pt x="660" y="674"/>
                      <a:pt x="672" y="647"/>
                      <a:pt x="688" y="607"/>
                    </a:cubicBezTo>
                    <a:cubicBezTo>
                      <a:pt x="694" y="593"/>
                      <a:pt x="697" y="578"/>
                      <a:pt x="702" y="563"/>
                    </a:cubicBezTo>
                    <a:cubicBezTo>
                      <a:pt x="705" y="555"/>
                      <a:pt x="710" y="540"/>
                      <a:pt x="710" y="540"/>
                    </a:cubicBezTo>
                    <a:cubicBezTo>
                      <a:pt x="720" y="459"/>
                      <a:pt x="728" y="366"/>
                      <a:pt x="680" y="296"/>
                    </a:cubicBezTo>
                    <a:cubicBezTo>
                      <a:pt x="659" y="231"/>
                      <a:pt x="621" y="176"/>
                      <a:pt x="569" y="133"/>
                    </a:cubicBezTo>
                    <a:cubicBezTo>
                      <a:pt x="550" y="117"/>
                      <a:pt x="530" y="103"/>
                      <a:pt x="510" y="88"/>
                    </a:cubicBezTo>
                    <a:cubicBezTo>
                      <a:pt x="496" y="77"/>
                      <a:pt x="465" y="59"/>
                      <a:pt x="465" y="59"/>
                    </a:cubicBezTo>
                    <a:cubicBezTo>
                      <a:pt x="428" y="0"/>
                      <a:pt x="358" y="5"/>
                      <a:pt x="295" y="0"/>
                    </a:cubicBezTo>
                    <a:cubicBezTo>
                      <a:pt x="265" y="2"/>
                      <a:pt x="236" y="3"/>
                      <a:pt x="206" y="7"/>
                    </a:cubicBezTo>
                    <a:cubicBezTo>
                      <a:pt x="198" y="8"/>
                      <a:pt x="192" y="14"/>
                      <a:pt x="184" y="14"/>
                    </a:cubicBezTo>
                    <a:cubicBezTo>
                      <a:pt x="178" y="14"/>
                      <a:pt x="194" y="9"/>
                      <a:pt x="199" y="7"/>
                    </a:cubicBezTo>
                    <a:close/>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73158" name="Freeform 102"/>
              <p:cNvSpPr>
                <a:spLocks/>
              </p:cNvSpPr>
              <p:nvPr/>
            </p:nvSpPr>
            <p:spPr bwMode="auto">
              <a:xfrm>
                <a:off x="4090" y="2934"/>
                <a:ext cx="802" cy="889"/>
              </a:xfrm>
              <a:custGeom>
                <a:avLst/>
                <a:gdLst>
                  <a:gd name="T0" fmla="*/ 510 w 802"/>
                  <a:gd name="T1" fmla="*/ 44 h 889"/>
                  <a:gd name="T2" fmla="*/ 376 w 802"/>
                  <a:gd name="T3" fmla="*/ 177 h 889"/>
                  <a:gd name="T4" fmla="*/ 236 w 802"/>
                  <a:gd name="T5" fmla="*/ 296 h 889"/>
                  <a:gd name="T6" fmla="*/ 221 w 802"/>
                  <a:gd name="T7" fmla="*/ 318 h 889"/>
                  <a:gd name="T8" fmla="*/ 199 w 802"/>
                  <a:gd name="T9" fmla="*/ 333 h 889"/>
                  <a:gd name="T10" fmla="*/ 191 w 802"/>
                  <a:gd name="T11" fmla="*/ 355 h 889"/>
                  <a:gd name="T12" fmla="*/ 169 w 802"/>
                  <a:gd name="T13" fmla="*/ 385 h 889"/>
                  <a:gd name="T14" fmla="*/ 132 w 802"/>
                  <a:gd name="T15" fmla="*/ 496 h 889"/>
                  <a:gd name="T16" fmla="*/ 110 w 802"/>
                  <a:gd name="T17" fmla="*/ 518 h 889"/>
                  <a:gd name="T18" fmla="*/ 80 w 802"/>
                  <a:gd name="T19" fmla="*/ 562 h 889"/>
                  <a:gd name="T20" fmla="*/ 43 w 802"/>
                  <a:gd name="T21" fmla="*/ 629 h 889"/>
                  <a:gd name="T22" fmla="*/ 13 w 802"/>
                  <a:gd name="T23" fmla="*/ 703 h 889"/>
                  <a:gd name="T24" fmla="*/ 36 w 802"/>
                  <a:gd name="T25" fmla="*/ 844 h 889"/>
                  <a:gd name="T26" fmla="*/ 80 w 802"/>
                  <a:gd name="T27" fmla="*/ 874 h 889"/>
                  <a:gd name="T28" fmla="*/ 124 w 802"/>
                  <a:gd name="T29" fmla="*/ 888 h 889"/>
                  <a:gd name="T30" fmla="*/ 354 w 802"/>
                  <a:gd name="T31" fmla="*/ 874 h 889"/>
                  <a:gd name="T32" fmla="*/ 517 w 802"/>
                  <a:gd name="T33" fmla="*/ 822 h 889"/>
                  <a:gd name="T34" fmla="*/ 569 w 802"/>
                  <a:gd name="T35" fmla="*/ 792 h 889"/>
                  <a:gd name="T36" fmla="*/ 673 w 802"/>
                  <a:gd name="T37" fmla="*/ 651 h 889"/>
                  <a:gd name="T38" fmla="*/ 695 w 802"/>
                  <a:gd name="T39" fmla="*/ 600 h 889"/>
                  <a:gd name="T40" fmla="*/ 747 w 802"/>
                  <a:gd name="T41" fmla="*/ 533 h 889"/>
                  <a:gd name="T42" fmla="*/ 784 w 802"/>
                  <a:gd name="T43" fmla="*/ 451 h 889"/>
                  <a:gd name="T44" fmla="*/ 798 w 802"/>
                  <a:gd name="T45" fmla="*/ 385 h 889"/>
                  <a:gd name="T46" fmla="*/ 650 w 802"/>
                  <a:gd name="T47" fmla="*/ 0 h 889"/>
                  <a:gd name="T48" fmla="*/ 532 w 802"/>
                  <a:gd name="T49" fmla="*/ 22 h 889"/>
                  <a:gd name="T50" fmla="*/ 510 w 802"/>
                  <a:gd name="T51" fmla="*/ 44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2" h="889">
                    <a:moveTo>
                      <a:pt x="510" y="44"/>
                    </a:moveTo>
                    <a:cubicBezTo>
                      <a:pt x="455" y="80"/>
                      <a:pt x="422" y="133"/>
                      <a:pt x="376" y="177"/>
                    </a:cubicBezTo>
                    <a:cubicBezTo>
                      <a:pt x="346" y="236"/>
                      <a:pt x="298" y="273"/>
                      <a:pt x="236" y="296"/>
                    </a:cubicBezTo>
                    <a:cubicBezTo>
                      <a:pt x="231" y="303"/>
                      <a:pt x="227" y="312"/>
                      <a:pt x="221" y="318"/>
                    </a:cubicBezTo>
                    <a:cubicBezTo>
                      <a:pt x="215" y="324"/>
                      <a:pt x="205" y="326"/>
                      <a:pt x="199" y="333"/>
                    </a:cubicBezTo>
                    <a:cubicBezTo>
                      <a:pt x="194" y="339"/>
                      <a:pt x="195" y="348"/>
                      <a:pt x="191" y="355"/>
                    </a:cubicBezTo>
                    <a:cubicBezTo>
                      <a:pt x="185" y="366"/>
                      <a:pt x="176" y="375"/>
                      <a:pt x="169" y="385"/>
                    </a:cubicBezTo>
                    <a:cubicBezTo>
                      <a:pt x="156" y="422"/>
                      <a:pt x="155" y="463"/>
                      <a:pt x="132" y="496"/>
                    </a:cubicBezTo>
                    <a:cubicBezTo>
                      <a:pt x="126" y="504"/>
                      <a:pt x="116" y="510"/>
                      <a:pt x="110" y="518"/>
                    </a:cubicBezTo>
                    <a:cubicBezTo>
                      <a:pt x="99" y="532"/>
                      <a:pt x="80" y="562"/>
                      <a:pt x="80" y="562"/>
                    </a:cubicBezTo>
                    <a:cubicBezTo>
                      <a:pt x="68" y="602"/>
                      <a:pt x="78" y="578"/>
                      <a:pt x="43" y="629"/>
                    </a:cubicBezTo>
                    <a:cubicBezTo>
                      <a:pt x="28" y="651"/>
                      <a:pt x="22" y="678"/>
                      <a:pt x="13" y="703"/>
                    </a:cubicBezTo>
                    <a:cubicBezTo>
                      <a:pt x="15" y="727"/>
                      <a:pt x="0" y="812"/>
                      <a:pt x="36" y="844"/>
                    </a:cubicBezTo>
                    <a:cubicBezTo>
                      <a:pt x="49" y="856"/>
                      <a:pt x="65" y="864"/>
                      <a:pt x="80" y="874"/>
                    </a:cubicBezTo>
                    <a:cubicBezTo>
                      <a:pt x="93" y="883"/>
                      <a:pt x="124" y="888"/>
                      <a:pt x="124" y="888"/>
                    </a:cubicBezTo>
                    <a:cubicBezTo>
                      <a:pt x="167" y="886"/>
                      <a:pt x="287" y="889"/>
                      <a:pt x="354" y="874"/>
                    </a:cubicBezTo>
                    <a:cubicBezTo>
                      <a:pt x="410" y="861"/>
                      <a:pt x="461" y="835"/>
                      <a:pt x="517" y="822"/>
                    </a:cubicBezTo>
                    <a:cubicBezTo>
                      <a:pt x="534" y="811"/>
                      <a:pt x="553" y="804"/>
                      <a:pt x="569" y="792"/>
                    </a:cubicBezTo>
                    <a:cubicBezTo>
                      <a:pt x="613" y="757"/>
                      <a:pt x="651" y="702"/>
                      <a:pt x="673" y="651"/>
                    </a:cubicBezTo>
                    <a:cubicBezTo>
                      <a:pt x="680" y="634"/>
                      <a:pt x="685" y="615"/>
                      <a:pt x="695" y="600"/>
                    </a:cubicBezTo>
                    <a:cubicBezTo>
                      <a:pt x="711" y="577"/>
                      <a:pt x="747" y="533"/>
                      <a:pt x="747" y="533"/>
                    </a:cubicBezTo>
                    <a:cubicBezTo>
                      <a:pt x="756" y="504"/>
                      <a:pt x="784" y="451"/>
                      <a:pt x="784" y="451"/>
                    </a:cubicBezTo>
                    <a:cubicBezTo>
                      <a:pt x="787" y="439"/>
                      <a:pt x="798" y="395"/>
                      <a:pt x="798" y="385"/>
                    </a:cubicBezTo>
                    <a:cubicBezTo>
                      <a:pt x="798" y="264"/>
                      <a:pt x="802" y="46"/>
                      <a:pt x="650" y="0"/>
                    </a:cubicBezTo>
                    <a:cubicBezTo>
                      <a:pt x="598" y="5"/>
                      <a:pt x="575" y="6"/>
                      <a:pt x="532" y="22"/>
                    </a:cubicBezTo>
                    <a:cubicBezTo>
                      <a:pt x="516" y="46"/>
                      <a:pt x="526" y="44"/>
                      <a:pt x="510" y="44"/>
                    </a:cubicBezTo>
                    <a:close/>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pSp>
        <p:sp>
          <p:nvSpPr>
            <p:cNvPr id="173159" name="Line 103"/>
            <p:cNvSpPr>
              <a:spLocks noChangeShapeType="1"/>
            </p:cNvSpPr>
            <p:nvPr/>
          </p:nvSpPr>
          <p:spPr bwMode="auto">
            <a:xfrm flipH="1">
              <a:off x="2784" y="3264"/>
              <a:ext cx="43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73160" name="Rectangle 104"/>
          <p:cNvSpPr>
            <a:spLocks noChangeArrowheads="1"/>
          </p:cNvSpPr>
          <p:nvPr/>
        </p:nvSpPr>
        <p:spPr bwMode="auto">
          <a:xfrm>
            <a:off x="254000" y="1627188"/>
            <a:ext cx="2222500" cy="1990725"/>
          </a:xfrm>
          <a:prstGeom prst="rect">
            <a:avLst/>
          </a:prstGeom>
          <a:solidFill>
            <a:srgbClr val="FFFFFF"/>
          </a:solidFill>
          <a:ln w="0">
            <a:solidFill>
              <a:srgbClr val="000000"/>
            </a:solidFill>
            <a:miter lim="800000"/>
            <a:headEnd/>
            <a:tailEnd/>
          </a:ln>
        </p:spPr>
        <p:txBody>
          <a:bodyPr/>
          <a:lstStyle/>
          <a:p>
            <a:endParaRPr lang="en-US"/>
          </a:p>
        </p:txBody>
      </p:sp>
      <p:sp>
        <p:nvSpPr>
          <p:cNvPr id="173161" name="Rectangle 105"/>
          <p:cNvSpPr>
            <a:spLocks noChangeArrowheads="1"/>
          </p:cNvSpPr>
          <p:nvPr/>
        </p:nvSpPr>
        <p:spPr bwMode="auto">
          <a:xfrm>
            <a:off x="466725" y="1768475"/>
            <a:ext cx="1906588" cy="1606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162" name="Line 106"/>
          <p:cNvSpPr>
            <a:spLocks noChangeShapeType="1"/>
          </p:cNvSpPr>
          <p:nvPr/>
        </p:nvSpPr>
        <p:spPr bwMode="auto">
          <a:xfrm>
            <a:off x="466725" y="3213100"/>
            <a:ext cx="1906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63" name="Line 107"/>
          <p:cNvSpPr>
            <a:spLocks noChangeShapeType="1"/>
          </p:cNvSpPr>
          <p:nvPr/>
        </p:nvSpPr>
        <p:spPr bwMode="auto">
          <a:xfrm>
            <a:off x="466725" y="3052763"/>
            <a:ext cx="1906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64" name="Line 108"/>
          <p:cNvSpPr>
            <a:spLocks noChangeShapeType="1"/>
          </p:cNvSpPr>
          <p:nvPr/>
        </p:nvSpPr>
        <p:spPr bwMode="auto">
          <a:xfrm>
            <a:off x="466725" y="2890838"/>
            <a:ext cx="1906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65" name="Line 109"/>
          <p:cNvSpPr>
            <a:spLocks noChangeShapeType="1"/>
          </p:cNvSpPr>
          <p:nvPr/>
        </p:nvSpPr>
        <p:spPr bwMode="auto">
          <a:xfrm>
            <a:off x="466725" y="2730500"/>
            <a:ext cx="1906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66" name="Line 110"/>
          <p:cNvSpPr>
            <a:spLocks noChangeShapeType="1"/>
          </p:cNvSpPr>
          <p:nvPr/>
        </p:nvSpPr>
        <p:spPr bwMode="auto">
          <a:xfrm>
            <a:off x="466725" y="2568575"/>
            <a:ext cx="1906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67" name="Line 111"/>
          <p:cNvSpPr>
            <a:spLocks noChangeShapeType="1"/>
          </p:cNvSpPr>
          <p:nvPr/>
        </p:nvSpPr>
        <p:spPr bwMode="auto">
          <a:xfrm>
            <a:off x="466725" y="2413000"/>
            <a:ext cx="1906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68" name="Line 112"/>
          <p:cNvSpPr>
            <a:spLocks noChangeShapeType="1"/>
          </p:cNvSpPr>
          <p:nvPr/>
        </p:nvSpPr>
        <p:spPr bwMode="auto">
          <a:xfrm>
            <a:off x="466725" y="2252663"/>
            <a:ext cx="1906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69" name="Line 113"/>
          <p:cNvSpPr>
            <a:spLocks noChangeShapeType="1"/>
          </p:cNvSpPr>
          <p:nvPr/>
        </p:nvSpPr>
        <p:spPr bwMode="auto">
          <a:xfrm>
            <a:off x="466725" y="2090738"/>
            <a:ext cx="1906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0" name="Line 114"/>
          <p:cNvSpPr>
            <a:spLocks noChangeShapeType="1"/>
          </p:cNvSpPr>
          <p:nvPr/>
        </p:nvSpPr>
        <p:spPr bwMode="auto">
          <a:xfrm>
            <a:off x="466725" y="1930400"/>
            <a:ext cx="1906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1" name="Line 115"/>
          <p:cNvSpPr>
            <a:spLocks noChangeShapeType="1"/>
          </p:cNvSpPr>
          <p:nvPr/>
        </p:nvSpPr>
        <p:spPr bwMode="auto">
          <a:xfrm>
            <a:off x="466725" y="1768475"/>
            <a:ext cx="1906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2" name="Line 116"/>
          <p:cNvSpPr>
            <a:spLocks noChangeShapeType="1"/>
          </p:cNvSpPr>
          <p:nvPr/>
        </p:nvSpPr>
        <p:spPr bwMode="auto">
          <a:xfrm>
            <a:off x="658813" y="1768475"/>
            <a:ext cx="1587"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3" name="Line 117"/>
          <p:cNvSpPr>
            <a:spLocks noChangeShapeType="1"/>
          </p:cNvSpPr>
          <p:nvPr/>
        </p:nvSpPr>
        <p:spPr bwMode="auto">
          <a:xfrm>
            <a:off x="844550" y="1768475"/>
            <a:ext cx="1588"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4" name="Line 118"/>
          <p:cNvSpPr>
            <a:spLocks noChangeShapeType="1"/>
          </p:cNvSpPr>
          <p:nvPr/>
        </p:nvSpPr>
        <p:spPr bwMode="auto">
          <a:xfrm>
            <a:off x="1038225" y="1768475"/>
            <a:ext cx="1588"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5" name="Line 119"/>
          <p:cNvSpPr>
            <a:spLocks noChangeShapeType="1"/>
          </p:cNvSpPr>
          <p:nvPr/>
        </p:nvSpPr>
        <p:spPr bwMode="auto">
          <a:xfrm>
            <a:off x="1230313" y="1768475"/>
            <a:ext cx="1587"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6" name="Line 120"/>
          <p:cNvSpPr>
            <a:spLocks noChangeShapeType="1"/>
          </p:cNvSpPr>
          <p:nvPr/>
        </p:nvSpPr>
        <p:spPr bwMode="auto">
          <a:xfrm>
            <a:off x="1422400" y="1768475"/>
            <a:ext cx="1588"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7" name="Line 121"/>
          <p:cNvSpPr>
            <a:spLocks noChangeShapeType="1"/>
          </p:cNvSpPr>
          <p:nvPr/>
        </p:nvSpPr>
        <p:spPr bwMode="auto">
          <a:xfrm>
            <a:off x="1609725" y="1768475"/>
            <a:ext cx="1588"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8" name="Line 122"/>
          <p:cNvSpPr>
            <a:spLocks noChangeShapeType="1"/>
          </p:cNvSpPr>
          <p:nvPr/>
        </p:nvSpPr>
        <p:spPr bwMode="auto">
          <a:xfrm>
            <a:off x="1801813" y="1768475"/>
            <a:ext cx="1587"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79" name="Line 123"/>
          <p:cNvSpPr>
            <a:spLocks noChangeShapeType="1"/>
          </p:cNvSpPr>
          <p:nvPr/>
        </p:nvSpPr>
        <p:spPr bwMode="auto">
          <a:xfrm>
            <a:off x="1993900" y="1768475"/>
            <a:ext cx="1588"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80" name="Line 124"/>
          <p:cNvSpPr>
            <a:spLocks noChangeShapeType="1"/>
          </p:cNvSpPr>
          <p:nvPr/>
        </p:nvSpPr>
        <p:spPr bwMode="auto">
          <a:xfrm>
            <a:off x="2181225" y="1768475"/>
            <a:ext cx="1588"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81" name="Line 125"/>
          <p:cNvSpPr>
            <a:spLocks noChangeShapeType="1"/>
          </p:cNvSpPr>
          <p:nvPr/>
        </p:nvSpPr>
        <p:spPr bwMode="auto">
          <a:xfrm>
            <a:off x="2373313" y="1768475"/>
            <a:ext cx="1587"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82" name="Rectangle 126"/>
          <p:cNvSpPr>
            <a:spLocks noChangeArrowheads="1"/>
          </p:cNvSpPr>
          <p:nvPr/>
        </p:nvSpPr>
        <p:spPr bwMode="auto">
          <a:xfrm>
            <a:off x="466725" y="1768475"/>
            <a:ext cx="1906588" cy="1606550"/>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83" name="Line 127"/>
          <p:cNvSpPr>
            <a:spLocks noChangeShapeType="1"/>
          </p:cNvSpPr>
          <p:nvPr/>
        </p:nvSpPr>
        <p:spPr bwMode="auto">
          <a:xfrm>
            <a:off x="466725" y="1768475"/>
            <a:ext cx="1588" cy="160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84" name="Line 128"/>
          <p:cNvSpPr>
            <a:spLocks noChangeShapeType="1"/>
          </p:cNvSpPr>
          <p:nvPr/>
        </p:nvSpPr>
        <p:spPr bwMode="auto">
          <a:xfrm>
            <a:off x="447675" y="3375025"/>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85" name="Line 129"/>
          <p:cNvSpPr>
            <a:spLocks noChangeShapeType="1"/>
          </p:cNvSpPr>
          <p:nvPr/>
        </p:nvSpPr>
        <p:spPr bwMode="auto">
          <a:xfrm>
            <a:off x="447675" y="3213100"/>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86" name="Line 130"/>
          <p:cNvSpPr>
            <a:spLocks noChangeShapeType="1"/>
          </p:cNvSpPr>
          <p:nvPr/>
        </p:nvSpPr>
        <p:spPr bwMode="auto">
          <a:xfrm>
            <a:off x="447675" y="3052763"/>
            <a:ext cx="190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87" name="Line 131"/>
          <p:cNvSpPr>
            <a:spLocks noChangeShapeType="1"/>
          </p:cNvSpPr>
          <p:nvPr/>
        </p:nvSpPr>
        <p:spPr bwMode="auto">
          <a:xfrm>
            <a:off x="447675" y="2890838"/>
            <a:ext cx="190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88" name="Line 132"/>
          <p:cNvSpPr>
            <a:spLocks noChangeShapeType="1"/>
          </p:cNvSpPr>
          <p:nvPr/>
        </p:nvSpPr>
        <p:spPr bwMode="auto">
          <a:xfrm>
            <a:off x="447675" y="2730500"/>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89" name="Line 133"/>
          <p:cNvSpPr>
            <a:spLocks noChangeShapeType="1"/>
          </p:cNvSpPr>
          <p:nvPr/>
        </p:nvSpPr>
        <p:spPr bwMode="auto">
          <a:xfrm>
            <a:off x="447675" y="2568575"/>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0" name="Line 134"/>
          <p:cNvSpPr>
            <a:spLocks noChangeShapeType="1"/>
          </p:cNvSpPr>
          <p:nvPr/>
        </p:nvSpPr>
        <p:spPr bwMode="auto">
          <a:xfrm>
            <a:off x="447675" y="2413000"/>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1" name="Line 135"/>
          <p:cNvSpPr>
            <a:spLocks noChangeShapeType="1"/>
          </p:cNvSpPr>
          <p:nvPr/>
        </p:nvSpPr>
        <p:spPr bwMode="auto">
          <a:xfrm>
            <a:off x="447675" y="2252663"/>
            <a:ext cx="190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2" name="Line 136"/>
          <p:cNvSpPr>
            <a:spLocks noChangeShapeType="1"/>
          </p:cNvSpPr>
          <p:nvPr/>
        </p:nvSpPr>
        <p:spPr bwMode="auto">
          <a:xfrm>
            <a:off x="447675" y="2090738"/>
            <a:ext cx="190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3" name="Line 137"/>
          <p:cNvSpPr>
            <a:spLocks noChangeShapeType="1"/>
          </p:cNvSpPr>
          <p:nvPr/>
        </p:nvSpPr>
        <p:spPr bwMode="auto">
          <a:xfrm>
            <a:off x="447675" y="1930400"/>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4" name="Line 138"/>
          <p:cNvSpPr>
            <a:spLocks noChangeShapeType="1"/>
          </p:cNvSpPr>
          <p:nvPr/>
        </p:nvSpPr>
        <p:spPr bwMode="auto">
          <a:xfrm>
            <a:off x="447675" y="1768475"/>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5" name="Line 139"/>
          <p:cNvSpPr>
            <a:spLocks noChangeShapeType="1"/>
          </p:cNvSpPr>
          <p:nvPr/>
        </p:nvSpPr>
        <p:spPr bwMode="auto">
          <a:xfrm>
            <a:off x="466725" y="3375025"/>
            <a:ext cx="1906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6" name="Line 140"/>
          <p:cNvSpPr>
            <a:spLocks noChangeShapeType="1"/>
          </p:cNvSpPr>
          <p:nvPr/>
        </p:nvSpPr>
        <p:spPr bwMode="auto">
          <a:xfrm flipV="1">
            <a:off x="466725" y="337502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7" name="Line 141"/>
          <p:cNvSpPr>
            <a:spLocks noChangeShapeType="1"/>
          </p:cNvSpPr>
          <p:nvPr/>
        </p:nvSpPr>
        <p:spPr bwMode="auto">
          <a:xfrm flipV="1">
            <a:off x="658813" y="3375025"/>
            <a:ext cx="1587"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8" name="Line 142"/>
          <p:cNvSpPr>
            <a:spLocks noChangeShapeType="1"/>
          </p:cNvSpPr>
          <p:nvPr/>
        </p:nvSpPr>
        <p:spPr bwMode="auto">
          <a:xfrm flipV="1">
            <a:off x="844550" y="337502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199" name="Line 143"/>
          <p:cNvSpPr>
            <a:spLocks noChangeShapeType="1"/>
          </p:cNvSpPr>
          <p:nvPr/>
        </p:nvSpPr>
        <p:spPr bwMode="auto">
          <a:xfrm flipV="1">
            <a:off x="1038225" y="337502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200" name="Line 144"/>
          <p:cNvSpPr>
            <a:spLocks noChangeShapeType="1"/>
          </p:cNvSpPr>
          <p:nvPr/>
        </p:nvSpPr>
        <p:spPr bwMode="auto">
          <a:xfrm flipV="1">
            <a:off x="1230313" y="3375025"/>
            <a:ext cx="1587"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201" name="Line 145"/>
          <p:cNvSpPr>
            <a:spLocks noChangeShapeType="1"/>
          </p:cNvSpPr>
          <p:nvPr/>
        </p:nvSpPr>
        <p:spPr bwMode="auto">
          <a:xfrm flipV="1">
            <a:off x="1422400" y="337502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202" name="Line 146"/>
          <p:cNvSpPr>
            <a:spLocks noChangeShapeType="1"/>
          </p:cNvSpPr>
          <p:nvPr/>
        </p:nvSpPr>
        <p:spPr bwMode="auto">
          <a:xfrm flipV="1">
            <a:off x="1609725" y="337502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203" name="Line 147"/>
          <p:cNvSpPr>
            <a:spLocks noChangeShapeType="1"/>
          </p:cNvSpPr>
          <p:nvPr/>
        </p:nvSpPr>
        <p:spPr bwMode="auto">
          <a:xfrm flipV="1">
            <a:off x="1801813" y="3375025"/>
            <a:ext cx="1587"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204" name="Line 148"/>
          <p:cNvSpPr>
            <a:spLocks noChangeShapeType="1"/>
          </p:cNvSpPr>
          <p:nvPr/>
        </p:nvSpPr>
        <p:spPr bwMode="auto">
          <a:xfrm flipV="1">
            <a:off x="1993900" y="337502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205" name="Line 149"/>
          <p:cNvSpPr>
            <a:spLocks noChangeShapeType="1"/>
          </p:cNvSpPr>
          <p:nvPr/>
        </p:nvSpPr>
        <p:spPr bwMode="auto">
          <a:xfrm flipV="1">
            <a:off x="2181225" y="337502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206" name="Line 150"/>
          <p:cNvSpPr>
            <a:spLocks noChangeShapeType="1"/>
          </p:cNvSpPr>
          <p:nvPr/>
        </p:nvSpPr>
        <p:spPr bwMode="auto">
          <a:xfrm flipV="1">
            <a:off x="2373313" y="3375025"/>
            <a:ext cx="1587"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207" name="Freeform 151"/>
          <p:cNvSpPr>
            <a:spLocks/>
          </p:cNvSpPr>
          <p:nvPr/>
        </p:nvSpPr>
        <p:spPr bwMode="auto">
          <a:xfrm>
            <a:off x="992188" y="2366963"/>
            <a:ext cx="90487" cy="93662"/>
          </a:xfrm>
          <a:custGeom>
            <a:avLst/>
            <a:gdLst>
              <a:gd name="T0" fmla="*/ 29 w 57"/>
              <a:gd name="T1" fmla="*/ 0 h 59"/>
              <a:gd name="T2" fmla="*/ 57 w 57"/>
              <a:gd name="T3" fmla="*/ 29 h 59"/>
              <a:gd name="T4" fmla="*/ 29 w 57"/>
              <a:gd name="T5" fmla="*/ 59 h 59"/>
              <a:gd name="T6" fmla="*/ 0 w 57"/>
              <a:gd name="T7" fmla="*/ 29 h 59"/>
              <a:gd name="T8" fmla="*/ 29 w 57"/>
              <a:gd name="T9" fmla="*/ 0 h 59"/>
            </a:gdLst>
            <a:ahLst/>
            <a:cxnLst>
              <a:cxn ang="0">
                <a:pos x="T0" y="T1"/>
              </a:cxn>
              <a:cxn ang="0">
                <a:pos x="T2" y="T3"/>
              </a:cxn>
              <a:cxn ang="0">
                <a:pos x="T4" y="T5"/>
              </a:cxn>
              <a:cxn ang="0">
                <a:pos x="T6" y="T7"/>
              </a:cxn>
              <a:cxn ang="0">
                <a:pos x="T8" y="T9"/>
              </a:cxn>
            </a:cxnLst>
            <a:rect l="0" t="0" r="r" b="b"/>
            <a:pathLst>
              <a:path w="57" h="59">
                <a:moveTo>
                  <a:pt x="29" y="0"/>
                </a:moveTo>
                <a:lnTo>
                  <a:pt x="57" y="29"/>
                </a:lnTo>
                <a:lnTo>
                  <a:pt x="29" y="59"/>
                </a:lnTo>
                <a:lnTo>
                  <a:pt x="0" y="29"/>
                </a:lnTo>
                <a:lnTo>
                  <a:pt x="29" y="0"/>
                </a:lnTo>
                <a:close/>
              </a:path>
            </a:pathLst>
          </a:custGeom>
          <a:solidFill>
            <a:srgbClr val="00FFFF"/>
          </a:solidFill>
          <a:ln w="6350">
            <a:solidFill>
              <a:srgbClr val="000080"/>
            </a:solidFill>
            <a:prstDash val="solid"/>
            <a:round/>
            <a:headEnd/>
            <a:tailEnd/>
          </a:ln>
        </p:spPr>
        <p:txBody>
          <a:bodyPr/>
          <a:lstStyle/>
          <a:p>
            <a:endParaRPr lang="en-US"/>
          </a:p>
        </p:txBody>
      </p:sp>
      <p:sp>
        <p:nvSpPr>
          <p:cNvPr id="173208" name="Freeform 152"/>
          <p:cNvSpPr>
            <a:spLocks/>
          </p:cNvSpPr>
          <p:nvPr/>
        </p:nvSpPr>
        <p:spPr bwMode="auto">
          <a:xfrm>
            <a:off x="1757363" y="2844800"/>
            <a:ext cx="88900" cy="93663"/>
          </a:xfrm>
          <a:custGeom>
            <a:avLst/>
            <a:gdLst>
              <a:gd name="T0" fmla="*/ 28 w 56"/>
              <a:gd name="T1" fmla="*/ 0 h 59"/>
              <a:gd name="T2" fmla="*/ 56 w 56"/>
              <a:gd name="T3" fmla="*/ 29 h 59"/>
              <a:gd name="T4" fmla="*/ 28 w 56"/>
              <a:gd name="T5" fmla="*/ 59 h 59"/>
              <a:gd name="T6" fmla="*/ 0 w 56"/>
              <a:gd name="T7" fmla="*/ 29 h 59"/>
              <a:gd name="T8" fmla="*/ 28 w 56"/>
              <a:gd name="T9" fmla="*/ 0 h 59"/>
            </a:gdLst>
            <a:ahLst/>
            <a:cxnLst>
              <a:cxn ang="0">
                <a:pos x="T0" y="T1"/>
              </a:cxn>
              <a:cxn ang="0">
                <a:pos x="T2" y="T3"/>
              </a:cxn>
              <a:cxn ang="0">
                <a:pos x="T4" y="T5"/>
              </a:cxn>
              <a:cxn ang="0">
                <a:pos x="T6" y="T7"/>
              </a:cxn>
              <a:cxn ang="0">
                <a:pos x="T8" y="T9"/>
              </a:cxn>
            </a:cxnLst>
            <a:rect l="0" t="0" r="r" b="b"/>
            <a:pathLst>
              <a:path w="56" h="59">
                <a:moveTo>
                  <a:pt x="28" y="0"/>
                </a:moveTo>
                <a:lnTo>
                  <a:pt x="56" y="29"/>
                </a:lnTo>
                <a:lnTo>
                  <a:pt x="28" y="59"/>
                </a:lnTo>
                <a:lnTo>
                  <a:pt x="0" y="29"/>
                </a:lnTo>
                <a:lnTo>
                  <a:pt x="28" y="0"/>
                </a:lnTo>
                <a:close/>
              </a:path>
            </a:pathLst>
          </a:custGeom>
          <a:solidFill>
            <a:srgbClr val="000080"/>
          </a:solidFill>
          <a:ln w="6350">
            <a:solidFill>
              <a:srgbClr val="000080"/>
            </a:solidFill>
            <a:prstDash val="solid"/>
            <a:round/>
            <a:headEnd/>
            <a:tailEnd/>
          </a:ln>
        </p:spPr>
        <p:txBody>
          <a:bodyPr/>
          <a:lstStyle/>
          <a:p>
            <a:endParaRPr lang="en-US"/>
          </a:p>
        </p:txBody>
      </p:sp>
      <p:sp>
        <p:nvSpPr>
          <p:cNvPr id="173209" name="Freeform 153"/>
          <p:cNvSpPr>
            <a:spLocks/>
          </p:cNvSpPr>
          <p:nvPr/>
        </p:nvSpPr>
        <p:spPr bwMode="auto">
          <a:xfrm>
            <a:off x="1185863" y="2205038"/>
            <a:ext cx="88900" cy="93662"/>
          </a:xfrm>
          <a:custGeom>
            <a:avLst/>
            <a:gdLst>
              <a:gd name="T0" fmla="*/ 28 w 56"/>
              <a:gd name="T1" fmla="*/ 0 h 59"/>
              <a:gd name="T2" fmla="*/ 56 w 56"/>
              <a:gd name="T3" fmla="*/ 30 h 59"/>
              <a:gd name="T4" fmla="*/ 28 w 56"/>
              <a:gd name="T5" fmla="*/ 59 h 59"/>
              <a:gd name="T6" fmla="*/ 0 w 56"/>
              <a:gd name="T7" fmla="*/ 30 h 59"/>
              <a:gd name="T8" fmla="*/ 28 w 56"/>
              <a:gd name="T9" fmla="*/ 0 h 59"/>
            </a:gdLst>
            <a:ahLst/>
            <a:cxnLst>
              <a:cxn ang="0">
                <a:pos x="T0" y="T1"/>
              </a:cxn>
              <a:cxn ang="0">
                <a:pos x="T2" y="T3"/>
              </a:cxn>
              <a:cxn ang="0">
                <a:pos x="T4" y="T5"/>
              </a:cxn>
              <a:cxn ang="0">
                <a:pos x="T6" y="T7"/>
              </a:cxn>
              <a:cxn ang="0">
                <a:pos x="T8" y="T9"/>
              </a:cxn>
            </a:cxnLst>
            <a:rect l="0" t="0" r="r" b="b"/>
            <a:pathLst>
              <a:path w="56" h="59">
                <a:moveTo>
                  <a:pt x="28" y="0"/>
                </a:moveTo>
                <a:lnTo>
                  <a:pt x="56" y="30"/>
                </a:lnTo>
                <a:lnTo>
                  <a:pt x="28" y="59"/>
                </a:lnTo>
                <a:lnTo>
                  <a:pt x="0" y="30"/>
                </a:lnTo>
                <a:lnTo>
                  <a:pt x="28" y="0"/>
                </a:lnTo>
                <a:close/>
              </a:path>
            </a:pathLst>
          </a:custGeom>
          <a:solidFill>
            <a:srgbClr val="00FFFF"/>
          </a:solidFill>
          <a:ln w="6350">
            <a:solidFill>
              <a:srgbClr val="000080"/>
            </a:solidFill>
            <a:prstDash val="solid"/>
            <a:round/>
            <a:headEnd/>
            <a:tailEnd/>
          </a:ln>
        </p:spPr>
        <p:txBody>
          <a:bodyPr/>
          <a:lstStyle/>
          <a:p>
            <a:endParaRPr lang="en-US"/>
          </a:p>
        </p:txBody>
      </p:sp>
      <p:sp>
        <p:nvSpPr>
          <p:cNvPr id="173210" name="Freeform 154"/>
          <p:cNvSpPr>
            <a:spLocks/>
          </p:cNvSpPr>
          <p:nvPr/>
        </p:nvSpPr>
        <p:spPr bwMode="auto">
          <a:xfrm>
            <a:off x="992188" y="2044700"/>
            <a:ext cx="90487" cy="93663"/>
          </a:xfrm>
          <a:custGeom>
            <a:avLst/>
            <a:gdLst>
              <a:gd name="T0" fmla="*/ 29 w 57"/>
              <a:gd name="T1" fmla="*/ 0 h 59"/>
              <a:gd name="T2" fmla="*/ 57 w 57"/>
              <a:gd name="T3" fmla="*/ 29 h 59"/>
              <a:gd name="T4" fmla="*/ 29 w 57"/>
              <a:gd name="T5" fmla="*/ 59 h 59"/>
              <a:gd name="T6" fmla="*/ 0 w 57"/>
              <a:gd name="T7" fmla="*/ 29 h 59"/>
              <a:gd name="T8" fmla="*/ 29 w 57"/>
              <a:gd name="T9" fmla="*/ 0 h 59"/>
            </a:gdLst>
            <a:ahLst/>
            <a:cxnLst>
              <a:cxn ang="0">
                <a:pos x="T0" y="T1"/>
              </a:cxn>
              <a:cxn ang="0">
                <a:pos x="T2" y="T3"/>
              </a:cxn>
              <a:cxn ang="0">
                <a:pos x="T4" y="T5"/>
              </a:cxn>
              <a:cxn ang="0">
                <a:pos x="T6" y="T7"/>
              </a:cxn>
              <a:cxn ang="0">
                <a:pos x="T8" y="T9"/>
              </a:cxn>
            </a:cxnLst>
            <a:rect l="0" t="0" r="r" b="b"/>
            <a:pathLst>
              <a:path w="57" h="59">
                <a:moveTo>
                  <a:pt x="29" y="0"/>
                </a:moveTo>
                <a:lnTo>
                  <a:pt x="57" y="29"/>
                </a:lnTo>
                <a:lnTo>
                  <a:pt x="29" y="59"/>
                </a:lnTo>
                <a:lnTo>
                  <a:pt x="0" y="29"/>
                </a:lnTo>
                <a:lnTo>
                  <a:pt x="29" y="0"/>
                </a:lnTo>
                <a:close/>
              </a:path>
            </a:pathLst>
          </a:custGeom>
          <a:solidFill>
            <a:srgbClr val="00FFFF"/>
          </a:solidFill>
          <a:ln w="6350">
            <a:solidFill>
              <a:srgbClr val="000080"/>
            </a:solidFill>
            <a:prstDash val="solid"/>
            <a:round/>
            <a:headEnd/>
            <a:tailEnd/>
          </a:ln>
        </p:spPr>
        <p:txBody>
          <a:bodyPr/>
          <a:lstStyle/>
          <a:p>
            <a:endParaRPr lang="en-US"/>
          </a:p>
        </p:txBody>
      </p:sp>
      <p:sp>
        <p:nvSpPr>
          <p:cNvPr id="173211" name="Freeform 155"/>
          <p:cNvSpPr>
            <a:spLocks/>
          </p:cNvSpPr>
          <p:nvPr/>
        </p:nvSpPr>
        <p:spPr bwMode="auto">
          <a:xfrm>
            <a:off x="1949450" y="2527300"/>
            <a:ext cx="90488" cy="95250"/>
          </a:xfrm>
          <a:custGeom>
            <a:avLst/>
            <a:gdLst>
              <a:gd name="T0" fmla="*/ 28 w 57"/>
              <a:gd name="T1" fmla="*/ 0 h 60"/>
              <a:gd name="T2" fmla="*/ 57 w 57"/>
              <a:gd name="T3" fmla="*/ 30 h 60"/>
              <a:gd name="T4" fmla="*/ 28 w 57"/>
              <a:gd name="T5" fmla="*/ 60 h 60"/>
              <a:gd name="T6" fmla="*/ 0 w 57"/>
              <a:gd name="T7" fmla="*/ 30 h 60"/>
              <a:gd name="T8" fmla="*/ 28 w 57"/>
              <a:gd name="T9" fmla="*/ 0 h 60"/>
            </a:gdLst>
            <a:ahLst/>
            <a:cxnLst>
              <a:cxn ang="0">
                <a:pos x="T0" y="T1"/>
              </a:cxn>
              <a:cxn ang="0">
                <a:pos x="T2" y="T3"/>
              </a:cxn>
              <a:cxn ang="0">
                <a:pos x="T4" y="T5"/>
              </a:cxn>
              <a:cxn ang="0">
                <a:pos x="T6" y="T7"/>
              </a:cxn>
              <a:cxn ang="0">
                <a:pos x="T8" y="T9"/>
              </a:cxn>
            </a:cxnLst>
            <a:rect l="0" t="0" r="r" b="b"/>
            <a:pathLst>
              <a:path w="57" h="60">
                <a:moveTo>
                  <a:pt x="28" y="0"/>
                </a:moveTo>
                <a:lnTo>
                  <a:pt x="57" y="30"/>
                </a:lnTo>
                <a:lnTo>
                  <a:pt x="28" y="60"/>
                </a:lnTo>
                <a:lnTo>
                  <a:pt x="0" y="30"/>
                </a:lnTo>
                <a:lnTo>
                  <a:pt x="28" y="0"/>
                </a:lnTo>
                <a:close/>
              </a:path>
            </a:pathLst>
          </a:custGeom>
          <a:solidFill>
            <a:srgbClr val="000080"/>
          </a:solidFill>
          <a:ln w="6350">
            <a:solidFill>
              <a:srgbClr val="000080"/>
            </a:solidFill>
            <a:prstDash val="solid"/>
            <a:round/>
            <a:headEnd/>
            <a:tailEnd/>
          </a:ln>
        </p:spPr>
        <p:txBody>
          <a:bodyPr/>
          <a:lstStyle/>
          <a:p>
            <a:endParaRPr lang="en-US"/>
          </a:p>
        </p:txBody>
      </p:sp>
      <p:sp>
        <p:nvSpPr>
          <p:cNvPr id="173212" name="Freeform 156"/>
          <p:cNvSpPr>
            <a:spLocks/>
          </p:cNvSpPr>
          <p:nvPr/>
        </p:nvSpPr>
        <p:spPr bwMode="auto">
          <a:xfrm>
            <a:off x="1185863" y="2527300"/>
            <a:ext cx="88900" cy="95250"/>
          </a:xfrm>
          <a:custGeom>
            <a:avLst/>
            <a:gdLst>
              <a:gd name="T0" fmla="*/ 28 w 56"/>
              <a:gd name="T1" fmla="*/ 0 h 60"/>
              <a:gd name="T2" fmla="*/ 56 w 56"/>
              <a:gd name="T3" fmla="*/ 30 h 60"/>
              <a:gd name="T4" fmla="*/ 28 w 56"/>
              <a:gd name="T5" fmla="*/ 60 h 60"/>
              <a:gd name="T6" fmla="*/ 0 w 56"/>
              <a:gd name="T7" fmla="*/ 30 h 60"/>
              <a:gd name="T8" fmla="*/ 28 w 56"/>
              <a:gd name="T9" fmla="*/ 0 h 60"/>
            </a:gdLst>
            <a:ahLst/>
            <a:cxnLst>
              <a:cxn ang="0">
                <a:pos x="T0" y="T1"/>
              </a:cxn>
              <a:cxn ang="0">
                <a:pos x="T2" y="T3"/>
              </a:cxn>
              <a:cxn ang="0">
                <a:pos x="T4" y="T5"/>
              </a:cxn>
              <a:cxn ang="0">
                <a:pos x="T6" y="T7"/>
              </a:cxn>
              <a:cxn ang="0">
                <a:pos x="T8" y="T9"/>
              </a:cxn>
            </a:cxnLst>
            <a:rect l="0" t="0" r="r" b="b"/>
            <a:pathLst>
              <a:path w="56" h="60">
                <a:moveTo>
                  <a:pt x="28" y="0"/>
                </a:moveTo>
                <a:lnTo>
                  <a:pt x="56" y="30"/>
                </a:lnTo>
                <a:lnTo>
                  <a:pt x="28" y="60"/>
                </a:lnTo>
                <a:lnTo>
                  <a:pt x="0" y="30"/>
                </a:lnTo>
                <a:lnTo>
                  <a:pt x="28" y="0"/>
                </a:lnTo>
                <a:close/>
              </a:path>
            </a:pathLst>
          </a:custGeom>
          <a:solidFill>
            <a:srgbClr val="00FFFF"/>
          </a:solidFill>
          <a:ln w="6350">
            <a:solidFill>
              <a:srgbClr val="000080"/>
            </a:solidFill>
            <a:prstDash val="solid"/>
            <a:round/>
            <a:headEnd/>
            <a:tailEnd/>
          </a:ln>
        </p:spPr>
        <p:txBody>
          <a:bodyPr/>
          <a:lstStyle/>
          <a:p>
            <a:endParaRPr lang="en-US"/>
          </a:p>
        </p:txBody>
      </p:sp>
      <p:sp>
        <p:nvSpPr>
          <p:cNvPr id="173213" name="Freeform 157"/>
          <p:cNvSpPr>
            <a:spLocks/>
          </p:cNvSpPr>
          <p:nvPr/>
        </p:nvSpPr>
        <p:spPr bwMode="auto">
          <a:xfrm>
            <a:off x="1377950" y="3167063"/>
            <a:ext cx="90488" cy="93662"/>
          </a:xfrm>
          <a:custGeom>
            <a:avLst/>
            <a:gdLst>
              <a:gd name="T0" fmla="*/ 28 w 57"/>
              <a:gd name="T1" fmla="*/ 0 h 59"/>
              <a:gd name="T2" fmla="*/ 57 w 57"/>
              <a:gd name="T3" fmla="*/ 29 h 59"/>
              <a:gd name="T4" fmla="*/ 28 w 57"/>
              <a:gd name="T5" fmla="*/ 59 h 59"/>
              <a:gd name="T6" fmla="*/ 0 w 57"/>
              <a:gd name="T7" fmla="*/ 29 h 59"/>
              <a:gd name="T8" fmla="*/ 28 w 57"/>
              <a:gd name="T9" fmla="*/ 0 h 59"/>
            </a:gdLst>
            <a:ahLst/>
            <a:cxnLst>
              <a:cxn ang="0">
                <a:pos x="T0" y="T1"/>
              </a:cxn>
              <a:cxn ang="0">
                <a:pos x="T2" y="T3"/>
              </a:cxn>
              <a:cxn ang="0">
                <a:pos x="T4" y="T5"/>
              </a:cxn>
              <a:cxn ang="0">
                <a:pos x="T6" y="T7"/>
              </a:cxn>
              <a:cxn ang="0">
                <a:pos x="T8" y="T9"/>
              </a:cxn>
            </a:cxnLst>
            <a:rect l="0" t="0" r="r" b="b"/>
            <a:pathLst>
              <a:path w="57" h="59">
                <a:moveTo>
                  <a:pt x="28" y="0"/>
                </a:moveTo>
                <a:lnTo>
                  <a:pt x="57" y="29"/>
                </a:lnTo>
                <a:lnTo>
                  <a:pt x="28" y="59"/>
                </a:lnTo>
                <a:lnTo>
                  <a:pt x="0" y="29"/>
                </a:lnTo>
                <a:lnTo>
                  <a:pt x="28" y="0"/>
                </a:lnTo>
                <a:close/>
              </a:path>
            </a:pathLst>
          </a:custGeom>
          <a:solidFill>
            <a:srgbClr val="00FFFF"/>
          </a:solidFill>
          <a:ln w="6350">
            <a:solidFill>
              <a:srgbClr val="000080"/>
            </a:solidFill>
            <a:prstDash val="solid"/>
            <a:round/>
            <a:headEnd/>
            <a:tailEnd/>
          </a:ln>
        </p:spPr>
        <p:txBody>
          <a:bodyPr/>
          <a:lstStyle/>
          <a:p>
            <a:endParaRPr lang="en-US"/>
          </a:p>
        </p:txBody>
      </p:sp>
      <p:sp>
        <p:nvSpPr>
          <p:cNvPr id="173214" name="Freeform 158"/>
          <p:cNvSpPr>
            <a:spLocks/>
          </p:cNvSpPr>
          <p:nvPr/>
        </p:nvSpPr>
        <p:spPr bwMode="auto">
          <a:xfrm>
            <a:off x="1377950" y="2527300"/>
            <a:ext cx="90488" cy="95250"/>
          </a:xfrm>
          <a:custGeom>
            <a:avLst/>
            <a:gdLst>
              <a:gd name="T0" fmla="*/ 28 w 57"/>
              <a:gd name="T1" fmla="*/ 0 h 60"/>
              <a:gd name="T2" fmla="*/ 57 w 57"/>
              <a:gd name="T3" fmla="*/ 30 h 60"/>
              <a:gd name="T4" fmla="*/ 28 w 57"/>
              <a:gd name="T5" fmla="*/ 60 h 60"/>
              <a:gd name="T6" fmla="*/ 0 w 57"/>
              <a:gd name="T7" fmla="*/ 30 h 60"/>
              <a:gd name="T8" fmla="*/ 28 w 57"/>
              <a:gd name="T9" fmla="*/ 0 h 60"/>
            </a:gdLst>
            <a:ahLst/>
            <a:cxnLst>
              <a:cxn ang="0">
                <a:pos x="T0" y="T1"/>
              </a:cxn>
              <a:cxn ang="0">
                <a:pos x="T2" y="T3"/>
              </a:cxn>
              <a:cxn ang="0">
                <a:pos x="T4" y="T5"/>
              </a:cxn>
              <a:cxn ang="0">
                <a:pos x="T6" y="T7"/>
              </a:cxn>
              <a:cxn ang="0">
                <a:pos x="T8" y="T9"/>
              </a:cxn>
            </a:cxnLst>
            <a:rect l="0" t="0" r="r" b="b"/>
            <a:pathLst>
              <a:path w="57" h="60">
                <a:moveTo>
                  <a:pt x="28" y="0"/>
                </a:moveTo>
                <a:lnTo>
                  <a:pt x="57" y="30"/>
                </a:lnTo>
                <a:lnTo>
                  <a:pt x="28" y="60"/>
                </a:lnTo>
                <a:lnTo>
                  <a:pt x="0" y="30"/>
                </a:lnTo>
                <a:lnTo>
                  <a:pt x="28" y="0"/>
                </a:lnTo>
                <a:close/>
              </a:path>
            </a:pathLst>
          </a:custGeom>
          <a:solidFill>
            <a:srgbClr val="000080"/>
          </a:solidFill>
          <a:ln w="6350">
            <a:solidFill>
              <a:srgbClr val="000080"/>
            </a:solidFill>
            <a:prstDash val="solid"/>
            <a:round/>
            <a:headEnd/>
            <a:tailEnd/>
          </a:ln>
        </p:spPr>
        <p:txBody>
          <a:bodyPr/>
          <a:lstStyle/>
          <a:p>
            <a:endParaRPr lang="en-US"/>
          </a:p>
        </p:txBody>
      </p:sp>
      <p:sp>
        <p:nvSpPr>
          <p:cNvPr id="173215" name="Rectangle 159"/>
          <p:cNvSpPr>
            <a:spLocks noChangeArrowheads="1"/>
          </p:cNvSpPr>
          <p:nvPr/>
        </p:nvSpPr>
        <p:spPr bwMode="auto">
          <a:xfrm>
            <a:off x="376238" y="33274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0</a:t>
            </a:r>
            <a:endParaRPr lang="ko-KR" altLang="en-US" sz="2400">
              <a:latin typeface="Tahoma" pitchFamily="34" charset="0"/>
              <a:ea typeface="Gulim" pitchFamily="34" charset="-127"/>
              <a:cs typeface="Arial" pitchFamily="34" charset="0"/>
            </a:endParaRPr>
          </a:p>
        </p:txBody>
      </p:sp>
      <p:sp>
        <p:nvSpPr>
          <p:cNvPr id="173216" name="Rectangle 160"/>
          <p:cNvSpPr>
            <a:spLocks noChangeArrowheads="1"/>
          </p:cNvSpPr>
          <p:nvPr/>
        </p:nvSpPr>
        <p:spPr bwMode="auto">
          <a:xfrm>
            <a:off x="376238" y="3167063"/>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1</a:t>
            </a:r>
            <a:endParaRPr lang="ko-KR" altLang="en-US" sz="2400">
              <a:latin typeface="Tahoma" pitchFamily="34" charset="0"/>
              <a:ea typeface="Gulim" pitchFamily="34" charset="-127"/>
              <a:cs typeface="Arial" pitchFamily="34" charset="0"/>
            </a:endParaRPr>
          </a:p>
        </p:txBody>
      </p:sp>
      <p:sp>
        <p:nvSpPr>
          <p:cNvPr id="173217" name="Rectangle 161"/>
          <p:cNvSpPr>
            <a:spLocks noChangeArrowheads="1"/>
          </p:cNvSpPr>
          <p:nvPr/>
        </p:nvSpPr>
        <p:spPr bwMode="auto">
          <a:xfrm>
            <a:off x="376238" y="3005138"/>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2</a:t>
            </a:r>
            <a:endParaRPr lang="ko-KR" altLang="en-US" sz="2400">
              <a:latin typeface="Tahoma" pitchFamily="34" charset="0"/>
              <a:ea typeface="Gulim" pitchFamily="34" charset="-127"/>
              <a:cs typeface="Arial" pitchFamily="34" charset="0"/>
            </a:endParaRPr>
          </a:p>
        </p:txBody>
      </p:sp>
      <p:sp>
        <p:nvSpPr>
          <p:cNvPr id="173218" name="Rectangle 162"/>
          <p:cNvSpPr>
            <a:spLocks noChangeArrowheads="1"/>
          </p:cNvSpPr>
          <p:nvPr/>
        </p:nvSpPr>
        <p:spPr bwMode="auto">
          <a:xfrm>
            <a:off x="376238" y="28448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3</a:t>
            </a:r>
            <a:endParaRPr lang="ko-KR" altLang="en-US" sz="2400">
              <a:latin typeface="Tahoma" pitchFamily="34" charset="0"/>
              <a:ea typeface="Gulim" pitchFamily="34" charset="-127"/>
              <a:cs typeface="Arial" pitchFamily="34" charset="0"/>
            </a:endParaRPr>
          </a:p>
        </p:txBody>
      </p:sp>
      <p:sp>
        <p:nvSpPr>
          <p:cNvPr id="173219" name="Rectangle 163"/>
          <p:cNvSpPr>
            <a:spLocks noChangeArrowheads="1"/>
          </p:cNvSpPr>
          <p:nvPr/>
        </p:nvSpPr>
        <p:spPr bwMode="auto">
          <a:xfrm>
            <a:off x="376238" y="2682875"/>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4</a:t>
            </a:r>
            <a:endParaRPr lang="ko-KR" altLang="en-US" sz="2400">
              <a:latin typeface="Tahoma" pitchFamily="34" charset="0"/>
              <a:ea typeface="Gulim" pitchFamily="34" charset="-127"/>
              <a:cs typeface="Arial" pitchFamily="34" charset="0"/>
            </a:endParaRPr>
          </a:p>
        </p:txBody>
      </p:sp>
      <p:sp>
        <p:nvSpPr>
          <p:cNvPr id="173220" name="Rectangle 164"/>
          <p:cNvSpPr>
            <a:spLocks noChangeArrowheads="1"/>
          </p:cNvSpPr>
          <p:nvPr/>
        </p:nvSpPr>
        <p:spPr bwMode="auto">
          <a:xfrm>
            <a:off x="376238" y="25209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5</a:t>
            </a:r>
            <a:endParaRPr lang="ko-KR" altLang="en-US" sz="2400">
              <a:latin typeface="Tahoma" pitchFamily="34" charset="0"/>
              <a:ea typeface="Gulim" pitchFamily="34" charset="-127"/>
              <a:cs typeface="Arial" pitchFamily="34" charset="0"/>
            </a:endParaRPr>
          </a:p>
        </p:txBody>
      </p:sp>
      <p:sp>
        <p:nvSpPr>
          <p:cNvPr id="173221" name="Rectangle 165"/>
          <p:cNvSpPr>
            <a:spLocks noChangeArrowheads="1"/>
          </p:cNvSpPr>
          <p:nvPr/>
        </p:nvSpPr>
        <p:spPr bwMode="auto">
          <a:xfrm>
            <a:off x="376238" y="2366963"/>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6</a:t>
            </a:r>
            <a:endParaRPr lang="ko-KR" altLang="en-US" sz="2400">
              <a:latin typeface="Tahoma" pitchFamily="34" charset="0"/>
              <a:ea typeface="Gulim" pitchFamily="34" charset="-127"/>
              <a:cs typeface="Arial" pitchFamily="34" charset="0"/>
            </a:endParaRPr>
          </a:p>
        </p:txBody>
      </p:sp>
      <p:sp>
        <p:nvSpPr>
          <p:cNvPr id="173222" name="Rectangle 166"/>
          <p:cNvSpPr>
            <a:spLocks noChangeArrowheads="1"/>
          </p:cNvSpPr>
          <p:nvPr/>
        </p:nvSpPr>
        <p:spPr bwMode="auto">
          <a:xfrm>
            <a:off x="376238" y="2205038"/>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7</a:t>
            </a:r>
            <a:endParaRPr lang="ko-KR" altLang="en-US" sz="2400">
              <a:latin typeface="Tahoma" pitchFamily="34" charset="0"/>
              <a:ea typeface="Gulim" pitchFamily="34" charset="-127"/>
              <a:cs typeface="Arial" pitchFamily="34" charset="0"/>
            </a:endParaRPr>
          </a:p>
        </p:txBody>
      </p:sp>
      <p:sp>
        <p:nvSpPr>
          <p:cNvPr id="173223" name="Rectangle 167"/>
          <p:cNvSpPr>
            <a:spLocks noChangeArrowheads="1"/>
          </p:cNvSpPr>
          <p:nvPr/>
        </p:nvSpPr>
        <p:spPr bwMode="auto">
          <a:xfrm>
            <a:off x="376238" y="20447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8</a:t>
            </a:r>
            <a:endParaRPr lang="ko-KR" altLang="en-US" sz="2400">
              <a:latin typeface="Tahoma" pitchFamily="34" charset="0"/>
              <a:ea typeface="Gulim" pitchFamily="34" charset="-127"/>
              <a:cs typeface="Arial" pitchFamily="34" charset="0"/>
            </a:endParaRPr>
          </a:p>
        </p:txBody>
      </p:sp>
      <p:sp>
        <p:nvSpPr>
          <p:cNvPr id="173224" name="Rectangle 168"/>
          <p:cNvSpPr>
            <a:spLocks noChangeArrowheads="1"/>
          </p:cNvSpPr>
          <p:nvPr/>
        </p:nvSpPr>
        <p:spPr bwMode="auto">
          <a:xfrm>
            <a:off x="376238" y="1882775"/>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9</a:t>
            </a:r>
            <a:endParaRPr lang="ko-KR" altLang="en-US" sz="2400">
              <a:latin typeface="Tahoma" pitchFamily="34" charset="0"/>
              <a:ea typeface="Gulim" pitchFamily="34" charset="-127"/>
              <a:cs typeface="Arial" pitchFamily="34" charset="0"/>
            </a:endParaRPr>
          </a:p>
        </p:txBody>
      </p:sp>
      <p:sp>
        <p:nvSpPr>
          <p:cNvPr id="173225" name="Rectangle 169"/>
          <p:cNvSpPr>
            <a:spLocks noChangeArrowheads="1"/>
          </p:cNvSpPr>
          <p:nvPr/>
        </p:nvSpPr>
        <p:spPr bwMode="auto">
          <a:xfrm>
            <a:off x="338138" y="1720850"/>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10</a:t>
            </a:r>
            <a:endParaRPr lang="ko-KR" altLang="en-US" sz="2400">
              <a:latin typeface="Tahoma" pitchFamily="34" charset="0"/>
              <a:ea typeface="Gulim" pitchFamily="34" charset="-127"/>
              <a:cs typeface="Arial" pitchFamily="34" charset="0"/>
            </a:endParaRPr>
          </a:p>
        </p:txBody>
      </p:sp>
      <p:sp>
        <p:nvSpPr>
          <p:cNvPr id="173226" name="Rectangle 170"/>
          <p:cNvSpPr>
            <a:spLocks noChangeArrowheads="1"/>
          </p:cNvSpPr>
          <p:nvPr/>
        </p:nvSpPr>
        <p:spPr bwMode="auto">
          <a:xfrm>
            <a:off x="447675" y="34353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0</a:t>
            </a:r>
            <a:endParaRPr lang="ko-KR" altLang="en-US" sz="2400">
              <a:latin typeface="Tahoma" pitchFamily="34" charset="0"/>
              <a:ea typeface="Gulim" pitchFamily="34" charset="-127"/>
              <a:cs typeface="Arial" pitchFamily="34" charset="0"/>
            </a:endParaRPr>
          </a:p>
        </p:txBody>
      </p:sp>
      <p:sp>
        <p:nvSpPr>
          <p:cNvPr id="173227" name="Rectangle 171"/>
          <p:cNvSpPr>
            <a:spLocks noChangeArrowheads="1"/>
          </p:cNvSpPr>
          <p:nvPr/>
        </p:nvSpPr>
        <p:spPr bwMode="auto">
          <a:xfrm>
            <a:off x="639763" y="34353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1</a:t>
            </a:r>
            <a:endParaRPr lang="ko-KR" altLang="en-US" sz="2400">
              <a:latin typeface="Tahoma" pitchFamily="34" charset="0"/>
              <a:ea typeface="Gulim" pitchFamily="34" charset="-127"/>
              <a:cs typeface="Arial" pitchFamily="34" charset="0"/>
            </a:endParaRPr>
          </a:p>
        </p:txBody>
      </p:sp>
      <p:sp>
        <p:nvSpPr>
          <p:cNvPr id="173228" name="Rectangle 172"/>
          <p:cNvSpPr>
            <a:spLocks noChangeArrowheads="1"/>
          </p:cNvSpPr>
          <p:nvPr/>
        </p:nvSpPr>
        <p:spPr bwMode="auto">
          <a:xfrm>
            <a:off x="825500" y="34353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2</a:t>
            </a:r>
            <a:endParaRPr lang="ko-KR" altLang="en-US" sz="2400">
              <a:latin typeface="Tahoma" pitchFamily="34" charset="0"/>
              <a:ea typeface="Gulim" pitchFamily="34" charset="-127"/>
              <a:cs typeface="Arial" pitchFamily="34" charset="0"/>
            </a:endParaRPr>
          </a:p>
        </p:txBody>
      </p:sp>
      <p:sp>
        <p:nvSpPr>
          <p:cNvPr id="173229" name="Rectangle 173"/>
          <p:cNvSpPr>
            <a:spLocks noChangeArrowheads="1"/>
          </p:cNvSpPr>
          <p:nvPr/>
        </p:nvSpPr>
        <p:spPr bwMode="auto">
          <a:xfrm>
            <a:off x="1019175" y="34353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3</a:t>
            </a:r>
            <a:endParaRPr lang="ko-KR" altLang="en-US" sz="2400">
              <a:latin typeface="Tahoma" pitchFamily="34" charset="0"/>
              <a:ea typeface="Gulim" pitchFamily="34" charset="-127"/>
              <a:cs typeface="Arial" pitchFamily="34" charset="0"/>
            </a:endParaRPr>
          </a:p>
        </p:txBody>
      </p:sp>
      <p:sp>
        <p:nvSpPr>
          <p:cNvPr id="173230" name="Rectangle 174"/>
          <p:cNvSpPr>
            <a:spLocks noChangeArrowheads="1"/>
          </p:cNvSpPr>
          <p:nvPr/>
        </p:nvSpPr>
        <p:spPr bwMode="auto">
          <a:xfrm>
            <a:off x="1211263" y="34353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4</a:t>
            </a:r>
            <a:endParaRPr lang="ko-KR" altLang="en-US" sz="2400">
              <a:latin typeface="Tahoma" pitchFamily="34" charset="0"/>
              <a:ea typeface="Gulim" pitchFamily="34" charset="-127"/>
              <a:cs typeface="Arial" pitchFamily="34" charset="0"/>
            </a:endParaRPr>
          </a:p>
        </p:txBody>
      </p:sp>
      <p:sp>
        <p:nvSpPr>
          <p:cNvPr id="173231" name="Rectangle 175"/>
          <p:cNvSpPr>
            <a:spLocks noChangeArrowheads="1"/>
          </p:cNvSpPr>
          <p:nvPr/>
        </p:nvSpPr>
        <p:spPr bwMode="auto">
          <a:xfrm>
            <a:off x="1403350" y="34353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5</a:t>
            </a:r>
            <a:endParaRPr lang="ko-KR" altLang="en-US" sz="2400">
              <a:latin typeface="Tahoma" pitchFamily="34" charset="0"/>
              <a:ea typeface="Gulim" pitchFamily="34" charset="-127"/>
              <a:cs typeface="Arial" pitchFamily="34" charset="0"/>
            </a:endParaRPr>
          </a:p>
        </p:txBody>
      </p:sp>
      <p:sp>
        <p:nvSpPr>
          <p:cNvPr id="173232" name="Rectangle 176"/>
          <p:cNvSpPr>
            <a:spLocks noChangeArrowheads="1"/>
          </p:cNvSpPr>
          <p:nvPr/>
        </p:nvSpPr>
        <p:spPr bwMode="auto">
          <a:xfrm>
            <a:off x="1590675" y="34353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6</a:t>
            </a:r>
            <a:endParaRPr lang="ko-KR" altLang="en-US" sz="2400">
              <a:latin typeface="Tahoma" pitchFamily="34" charset="0"/>
              <a:ea typeface="Gulim" pitchFamily="34" charset="-127"/>
              <a:cs typeface="Arial" pitchFamily="34" charset="0"/>
            </a:endParaRPr>
          </a:p>
        </p:txBody>
      </p:sp>
      <p:sp>
        <p:nvSpPr>
          <p:cNvPr id="173233" name="Rectangle 177"/>
          <p:cNvSpPr>
            <a:spLocks noChangeArrowheads="1"/>
          </p:cNvSpPr>
          <p:nvPr/>
        </p:nvSpPr>
        <p:spPr bwMode="auto">
          <a:xfrm>
            <a:off x="1782763" y="34353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7</a:t>
            </a:r>
            <a:endParaRPr lang="ko-KR" altLang="en-US" sz="2400">
              <a:latin typeface="Tahoma" pitchFamily="34" charset="0"/>
              <a:ea typeface="Gulim" pitchFamily="34" charset="-127"/>
              <a:cs typeface="Arial" pitchFamily="34" charset="0"/>
            </a:endParaRPr>
          </a:p>
        </p:txBody>
      </p:sp>
      <p:sp>
        <p:nvSpPr>
          <p:cNvPr id="173234" name="Rectangle 178"/>
          <p:cNvSpPr>
            <a:spLocks noChangeArrowheads="1"/>
          </p:cNvSpPr>
          <p:nvPr/>
        </p:nvSpPr>
        <p:spPr bwMode="auto">
          <a:xfrm>
            <a:off x="1974850" y="34353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8</a:t>
            </a:r>
            <a:endParaRPr lang="ko-KR" altLang="en-US" sz="2400">
              <a:latin typeface="Tahoma" pitchFamily="34" charset="0"/>
              <a:ea typeface="Gulim" pitchFamily="34" charset="-127"/>
              <a:cs typeface="Arial" pitchFamily="34" charset="0"/>
            </a:endParaRPr>
          </a:p>
        </p:txBody>
      </p:sp>
      <p:sp>
        <p:nvSpPr>
          <p:cNvPr id="173235" name="Rectangle 179"/>
          <p:cNvSpPr>
            <a:spLocks noChangeArrowheads="1"/>
          </p:cNvSpPr>
          <p:nvPr/>
        </p:nvSpPr>
        <p:spPr bwMode="auto">
          <a:xfrm>
            <a:off x="2162175" y="34353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9</a:t>
            </a:r>
            <a:endParaRPr lang="ko-KR" altLang="en-US" sz="2400">
              <a:latin typeface="Tahoma" pitchFamily="34" charset="0"/>
              <a:ea typeface="Gulim" pitchFamily="34" charset="-127"/>
              <a:cs typeface="Arial" pitchFamily="34" charset="0"/>
            </a:endParaRPr>
          </a:p>
        </p:txBody>
      </p:sp>
      <p:sp>
        <p:nvSpPr>
          <p:cNvPr id="173236" name="Rectangle 180"/>
          <p:cNvSpPr>
            <a:spLocks noChangeArrowheads="1"/>
          </p:cNvSpPr>
          <p:nvPr/>
        </p:nvSpPr>
        <p:spPr bwMode="auto">
          <a:xfrm>
            <a:off x="2335213" y="3435350"/>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ko-KR" altLang="en-US" sz="600">
                <a:solidFill>
                  <a:srgbClr val="000000"/>
                </a:solidFill>
                <a:ea typeface="Gulim" pitchFamily="34" charset="-127"/>
                <a:cs typeface="Arial" pitchFamily="34" charset="0"/>
              </a:rPr>
              <a:t>10</a:t>
            </a:r>
            <a:endParaRPr lang="ko-KR" altLang="en-US" sz="2400">
              <a:latin typeface="Tahoma" pitchFamily="34" charset="0"/>
              <a:ea typeface="Gulim" pitchFamily="34" charset="-127"/>
              <a:cs typeface="Arial" pitchFamily="34" charset="0"/>
            </a:endParaRPr>
          </a:p>
        </p:txBody>
      </p:sp>
      <p:sp>
        <p:nvSpPr>
          <p:cNvPr id="173237" name="Rectangle 181"/>
          <p:cNvSpPr>
            <a:spLocks noChangeArrowheads="1"/>
          </p:cNvSpPr>
          <p:nvPr/>
        </p:nvSpPr>
        <p:spPr bwMode="auto">
          <a:xfrm>
            <a:off x="254000" y="1627188"/>
            <a:ext cx="2222500" cy="199072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238" name="Text Box 182"/>
          <p:cNvSpPr txBox="1">
            <a:spLocks noChangeArrowheads="1"/>
          </p:cNvSpPr>
          <p:nvPr/>
        </p:nvSpPr>
        <p:spPr bwMode="auto">
          <a:xfrm>
            <a:off x="381000" y="4114800"/>
            <a:ext cx="190500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ko-KR" sz="1400">
                <a:latin typeface="Tahoma" pitchFamily="34" charset="0"/>
                <a:ea typeface="Gulim" pitchFamily="34" charset="-127"/>
                <a:cs typeface="Arial" pitchFamily="34" charset="0"/>
              </a:rPr>
              <a:t>K=2</a:t>
            </a:r>
          </a:p>
          <a:p>
            <a:pPr>
              <a:spcBef>
                <a:spcPct val="50000"/>
              </a:spcBef>
            </a:pPr>
            <a:r>
              <a:rPr lang="en-US" altLang="ko-KR" sz="1400">
                <a:latin typeface="Tahoma" pitchFamily="34" charset="0"/>
                <a:ea typeface="Gulim" pitchFamily="34" charset="-127"/>
                <a:cs typeface="Arial" pitchFamily="34" charset="0"/>
              </a:rPr>
              <a:t>Arbitrarily choose K points as initial cluster centers</a:t>
            </a:r>
          </a:p>
        </p:txBody>
      </p:sp>
      <p:sp>
        <p:nvSpPr>
          <p:cNvPr id="173239" name="Line 183"/>
          <p:cNvSpPr>
            <a:spLocks noChangeShapeType="1"/>
          </p:cNvSpPr>
          <p:nvPr/>
        </p:nvSpPr>
        <p:spPr bwMode="auto">
          <a:xfrm flipV="1">
            <a:off x="1219200" y="3810000"/>
            <a:ext cx="0" cy="5334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73240" name="Line 184"/>
          <p:cNvSpPr>
            <a:spLocks noChangeShapeType="1"/>
          </p:cNvSpPr>
          <p:nvPr/>
        </p:nvSpPr>
        <p:spPr bwMode="auto">
          <a:xfrm>
            <a:off x="2590800" y="2438400"/>
            <a:ext cx="6858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73241" name="Text Box 185"/>
          <p:cNvSpPr txBox="1">
            <a:spLocks noChangeArrowheads="1"/>
          </p:cNvSpPr>
          <p:nvPr/>
        </p:nvSpPr>
        <p:spPr bwMode="auto">
          <a:xfrm>
            <a:off x="2514600" y="2667000"/>
            <a:ext cx="8382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ko-KR" sz="1400">
                <a:latin typeface="Tahoma" pitchFamily="34" charset="0"/>
                <a:ea typeface="Gulim" pitchFamily="34" charset="-127"/>
                <a:cs typeface="Arial" pitchFamily="34" charset="0"/>
              </a:rPr>
              <a:t>Assign each objects to most similar center</a:t>
            </a:r>
          </a:p>
        </p:txBody>
      </p:sp>
      <p:sp>
        <p:nvSpPr>
          <p:cNvPr id="173242" name="Text Box 186"/>
          <p:cNvSpPr txBox="1">
            <a:spLocks noChangeArrowheads="1"/>
          </p:cNvSpPr>
          <p:nvPr/>
        </p:nvSpPr>
        <p:spPr bwMode="auto">
          <a:xfrm>
            <a:off x="5791200" y="2590800"/>
            <a:ext cx="8382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ko-KR" sz="1400">
                <a:latin typeface="Tahoma" pitchFamily="34" charset="0"/>
                <a:ea typeface="Gulim" pitchFamily="34" charset="-127"/>
                <a:cs typeface="Arial" pitchFamily="34" charset="0"/>
              </a:rPr>
              <a:t>Update the cluster means</a:t>
            </a:r>
          </a:p>
        </p:txBody>
      </p:sp>
      <p:sp>
        <p:nvSpPr>
          <p:cNvPr id="173243" name="Freeform 187"/>
          <p:cNvSpPr>
            <a:spLocks/>
          </p:cNvSpPr>
          <p:nvPr/>
        </p:nvSpPr>
        <p:spPr bwMode="auto">
          <a:xfrm>
            <a:off x="990600" y="2679700"/>
            <a:ext cx="88900" cy="95250"/>
          </a:xfrm>
          <a:custGeom>
            <a:avLst/>
            <a:gdLst>
              <a:gd name="T0" fmla="*/ 28 w 56"/>
              <a:gd name="T1" fmla="*/ 0 h 60"/>
              <a:gd name="T2" fmla="*/ 56 w 56"/>
              <a:gd name="T3" fmla="*/ 30 h 60"/>
              <a:gd name="T4" fmla="*/ 28 w 56"/>
              <a:gd name="T5" fmla="*/ 60 h 60"/>
              <a:gd name="T6" fmla="*/ 0 w 56"/>
              <a:gd name="T7" fmla="*/ 30 h 60"/>
              <a:gd name="T8" fmla="*/ 28 w 56"/>
              <a:gd name="T9" fmla="*/ 0 h 60"/>
            </a:gdLst>
            <a:ahLst/>
            <a:cxnLst>
              <a:cxn ang="0">
                <a:pos x="T0" y="T1"/>
              </a:cxn>
              <a:cxn ang="0">
                <a:pos x="T2" y="T3"/>
              </a:cxn>
              <a:cxn ang="0">
                <a:pos x="T4" y="T5"/>
              </a:cxn>
              <a:cxn ang="0">
                <a:pos x="T6" y="T7"/>
              </a:cxn>
              <a:cxn ang="0">
                <a:pos x="T8" y="T9"/>
              </a:cxn>
            </a:cxnLst>
            <a:rect l="0" t="0" r="r" b="b"/>
            <a:pathLst>
              <a:path w="56" h="60">
                <a:moveTo>
                  <a:pt x="28" y="0"/>
                </a:moveTo>
                <a:lnTo>
                  <a:pt x="56" y="30"/>
                </a:lnTo>
                <a:lnTo>
                  <a:pt x="28" y="60"/>
                </a:lnTo>
                <a:lnTo>
                  <a:pt x="0" y="30"/>
                </a:lnTo>
                <a:lnTo>
                  <a:pt x="28" y="0"/>
                </a:lnTo>
                <a:close/>
              </a:path>
            </a:pathLst>
          </a:custGeom>
          <a:solidFill>
            <a:srgbClr val="00FFFF"/>
          </a:solidFill>
          <a:ln w="6350">
            <a:solidFill>
              <a:srgbClr val="000080"/>
            </a:solidFill>
            <a:prstDash val="solid"/>
            <a:round/>
            <a:headEnd/>
            <a:tailEnd/>
          </a:ln>
        </p:spPr>
        <p:txBody>
          <a:bodyPr/>
          <a:lstStyle/>
          <a:p>
            <a:endParaRPr lang="en-US"/>
          </a:p>
        </p:txBody>
      </p:sp>
      <p:sp>
        <p:nvSpPr>
          <p:cNvPr id="173244" name="Freeform 188"/>
          <p:cNvSpPr>
            <a:spLocks/>
          </p:cNvSpPr>
          <p:nvPr/>
        </p:nvSpPr>
        <p:spPr bwMode="auto">
          <a:xfrm>
            <a:off x="1752600" y="2514600"/>
            <a:ext cx="88900" cy="93663"/>
          </a:xfrm>
          <a:custGeom>
            <a:avLst/>
            <a:gdLst>
              <a:gd name="T0" fmla="*/ 28 w 56"/>
              <a:gd name="T1" fmla="*/ 0 h 59"/>
              <a:gd name="T2" fmla="*/ 56 w 56"/>
              <a:gd name="T3" fmla="*/ 29 h 59"/>
              <a:gd name="T4" fmla="*/ 28 w 56"/>
              <a:gd name="T5" fmla="*/ 59 h 59"/>
              <a:gd name="T6" fmla="*/ 0 w 56"/>
              <a:gd name="T7" fmla="*/ 29 h 59"/>
              <a:gd name="T8" fmla="*/ 28 w 56"/>
              <a:gd name="T9" fmla="*/ 0 h 59"/>
            </a:gdLst>
            <a:ahLst/>
            <a:cxnLst>
              <a:cxn ang="0">
                <a:pos x="T0" y="T1"/>
              </a:cxn>
              <a:cxn ang="0">
                <a:pos x="T2" y="T3"/>
              </a:cxn>
              <a:cxn ang="0">
                <a:pos x="T4" y="T5"/>
              </a:cxn>
              <a:cxn ang="0">
                <a:pos x="T6" y="T7"/>
              </a:cxn>
              <a:cxn ang="0">
                <a:pos x="T8" y="T9"/>
              </a:cxn>
            </a:cxnLst>
            <a:rect l="0" t="0" r="r" b="b"/>
            <a:pathLst>
              <a:path w="56" h="59">
                <a:moveTo>
                  <a:pt x="28" y="0"/>
                </a:moveTo>
                <a:lnTo>
                  <a:pt x="56" y="29"/>
                </a:lnTo>
                <a:lnTo>
                  <a:pt x="28" y="59"/>
                </a:lnTo>
                <a:lnTo>
                  <a:pt x="0" y="29"/>
                </a:lnTo>
                <a:lnTo>
                  <a:pt x="28" y="0"/>
                </a:lnTo>
                <a:close/>
              </a:path>
            </a:pathLst>
          </a:custGeom>
          <a:solidFill>
            <a:srgbClr val="000080"/>
          </a:solidFill>
          <a:ln w="6350">
            <a:solidFill>
              <a:srgbClr val="000080"/>
            </a:solidFill>
            <a:prstDash val="solid"/>
            <a:round/>
            <a:headEnd/>
            <a:tailEnd/>
          </a:ln>
        </p:spPr>
        <p:txBody>
          <a:bodyPr/>
          <a:lstStyle/>
          <a:p>
            <a:endParaRPr lang="en-US"/>
          </a:p>
        </p:txBody>
      </p:sp>
      <p:sp>
        <p:nvSpPr>
          <p:cNvPr id="173245" name="Oval 189"/>
          <p:cNvSpPr>
            <a:spLocks noChangeArrowheads="1"/>
          </p:cNvSpPr>
          <p:nvPr/>
        </p:nvSpPr>
        <p:spPr bwMode="auto">
          <a:xfrm>
            <a:off x="609600" y="2808288"/>
            <a:ext cx="84138" cy="87312"/>
          </a:xfrm>
          <a:prstGeom prst="ellipse">
            <a:avLst/>
          </a:prstGeom>
          <a:solidFill>
            <a:srgbClr val="FF0000"/>
          </a:solidFill>
          <a:ln w="6350">
            <a:solidFill>
              <a:srgbClr val="FF0000"/>
            </a:solidFill>
            <a:round/>
            <a:headEnd/>
            <a:tailEnd/>
          </a:ln>
        </p:spPr>
        <p:txBody>
          <a:bodyPr/>
          <a:lstStyle/>
          <a:p>
            <a:endParaRPr lang="en-US"/>
          </a:p>
        </p:txBody>
      </p:sp>
      <p:sp>
        <p:nvSpPr>
          <p:cNvPr id="173246" name="Oval 190"/>
          <p:cNvSpPr>
            <a:spLocks noChangeArrowheads="1"/>
          </p:cNvSpPr>
          <p:nvPr/>
        </p:nvSpPr>
        <p:spPr bwMode="auto">
          <a:xfrm>
            <a:off x="2125663" y="2655888"/>
            <a:ext cx="84137" cy="87312"/>
          </a:xfrm>
          <a:prstGeom prst="ellipse">
            <a:avLst/>
          </a:prstGeom>
          <a:solidFill>
            <a:srgbClr val="FF0000"/>
          </a:solidFill>
          <a:ln w="6350">
            <a:solidFill>
              <a:srgbClr val="FF0000"/>
            </a:solidFill>
            <a:round/>
            <a:headEnd/>
            <a:tailEnd/>
          </a:ln>
        </p:spPr>
        <p:txBody>
          <a:bodyPr/>
          <a:lstStyle/>
          <a:p>
            <a:endParaRPr lang="en-US"/>
          </a:p>
        </p:txBody>
      </p:sp>
      <p:sp>
        <p:nvSpPr>
          <p:cNvPr id="173247" name="Text Box 191"/>
          <p:cNvSpPr txBox="1">
            <a:spLocks noChangeArrowheads="1"/>
          </p:cNvSpPr>
          <p:nvPr/>
        </p:nvSpPr>
        <p:spPr bwMode="auto">
          <a:xfrm>
            <a:off x="5791200" y="4876800"/>
            <a:ext cx="8382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ko-KR" sz="1400">
                <a:latin typeface="Tahoma" pitchFamily="34" charset="0"/>
                <a:ea typeface="Gulim" pitchFamily="34" charset="-127"/>
                <a:cs typeface="Arial" pitchFamily="34" charset="0"/>
              </a:rPr>
              <a:t>Update the cluster means</a:t>
            </a:r>
          </a:p>
        </p:txBody>
      </p:sp>
      <p:sp>
        <p:nvSpPr>
          <p:cNvPr id="173248" name="Text Box 192"/>
          <p:cNvSpPr txBox="1">
            <a:spLocks noChangeArrowheads="1"/>
          </p:cNvSpPr>
          <p:nvPr/>
        </p:nvSpPr>
        <p:spPr bwMode="auto">
          <a:xfrm>
            <a:off x="8001000" y="3657600"/>
            <a:ext cx="990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ko-KR" sz="1400">
                <a:latin typeface="Tahoma" pitchFamily="34" charset="0"/>
                <a:ea typeface="Gulim" pitchFamily="34" charset="-127"/>
                <a:cs typeface="Arial" pitchFamily="34" charset="0"/>
              </a:rPr>
              <a:t>reassign</a:t>
            </a:r>
          </a:p>
        </p:txBody>
      </p:sp>
      <p:sp>
        <p:nvSpPr>
          <p:cNvPr id="173249" name="Line 193"/>
          <p:cNvSpPr>
            <a:spLocks noChangeShapeType="1"/>
          </p:cNvSpPr>
          <p:nvPr/>
        </p:nvSpPr>
        <p:spPr bwMode="auto">
          <a:xfrm flipV="1">
            <a:off x="4419600" y="3657600"/>
            <a:ext cx="0" cy="2286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73250" name="Text Box 194"/>
          <p:cNvSpPr txBox="1">
            <a:spLocks noChangeArrowheads="1"/>
          </p:cNvSpPr>
          <p:nvPr/>
        </p:nvSpPr>
        <p:spPr bwMode="auto">
          <a:xfrm>
            <a:off x="4572000" y="3657600"/>
            <a:ext cx="990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ko-KR" sz="1400">
                <a:latin typeface="Tahoma" pitchFamily="34" charset="0"/>
                <a:ea typeface="Gulim" pitchFamily="34" charset="-127"/>
                <a:cs typeface="Arial" pitchFamily="34" charset="0"/>
              </a:rPr>
              <a:t>reassign</a:t>
            </a:r>
          </a:p>
        </p:txBody>
      </p:sp>
    </p:spTree>
    <p:extLst>
      <p:ext uri="{BB962C8B-B14F-4D97-AF65-F5344CB8AC3E}">
        <p14:creationId xmlns:p14="http://schemas.microsoft.com/office/powerpoint/2010/main" val="23755765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noFill/>
          <a:ln/>
        </p:spPr>
        <p:txBody>
          <a:bodyPr lIns="92075" tIns="46038" rIns="92075" bIns="46038" anchor="b"/>
          <a:lstStyle/>
          <a:p>
            <a:r>
              <a:rPr lang="en-US" altLang="en-US"/>
              <a:t>K-Means: Summary</a:t>
            </a:r>
          </a:p>
        </p:txBody>
      </p:sp>
      <p:sp>
        <p:nvSpPr>
          <p:cNvPr id="150531" name="Rectangle 3"/>
          <p:cNvSpPr>
            <a:spLocks noGrp="1" noChangeArrowheads="1"/>
          </p:cNvSpPr>
          <p:nvPr>
            <p:ph type="body" idx="1"/>
          </p:nvPr>
        </p:nvSpPr>
        <p:spPr>
          <a:noFill/>
          <a:ln/>
        </p:spPr>
        <p:txBody>
          <a:bodyPr lIns="92075" tIns="46038" rIns="92075" bIns="46038"/>
          <a:lstStyle/>
          <a:p>
            <a:pPr>
              <a:lnSpc>
                <a:spcPct val="120000"/>
              </a:lnSpc>
            </a:pPr>
            <a:r>
              <a:rPr lang="en-US" altLang="en-US" sz="2800"/>
              <a:t>Advantages</a:t>
            </a:r>
          </a:p>
          <a:p>
            <a:pPr lvl="1">
              <a:lnSpc>
                <a:spcPct val="120000"/>
              </a:lnSpc>
            </a:pPr>
            <a:r>
              <a:rPr lang="en-US" altLang="en-US" sz="2400"/>
              <a:t>Good for exploratory data analysis</a:t>
            </a:r>
          </a:p>
          <a:p>
            <a:pPr lvl="1">
              <a:lnSpc>
                <a:spcPct val="120000"/>
              </a:lnSpc>
            </a:pPr>
            <a:r>
              <a:rPr lang="en-US" altLang="en-US" sz="2400"/>
              <a:t>Works well for low-dimensional data</a:t>
            </a:r>
          </a:p>
          <a:p>
            <a:pPr lvl="1">
              <a:lnSpc>
                <a:spcPct val="120000"/>
              </a:lnSpc>
            </a:pPr>
            <a:r>
              <a:rPr lang="en-US" altLang="en-US" sz="2400"/>
              <a:t>Reasonably scalable</a:t>
            </a:r>
          </a:p>
          <a:p>
            <a:pPr>
              <a:lnSpc>
                <a:spcPct val="120000"/>
              </a:lnSpc>
            </a:pPr>
            <a:r>
              <a:rPr lang="en-US" altLang="en-US" sz="2800"/>
              <a:t>Disadvantages</a:t>
            </a:r>
          </a:p>
          <a:p>
            <a:pPr lvl="1">
              <a:lnSpc>
                <a:spcPct val="120000"/>
              </a:lnSpc>
            </a:pPr>
            <a:r>
              <a:rPr lang="en-US" altLang="en-US" sz="2400"/>
              <a:t>Hard to choose k</a:t>
            </a:r>
          </a:p>
          <a:p>
            <a:pPr lvl="1">
              <a:lnSpc>
                <a:spcPct val="120000"/>
              </a:lnSpc>
            </a:pPr>
            <a:r>
              <a:rPr lang="en-US" altLang="en-US" sz="2400"/>
              <a:t>Often clusters are non-spherical</a:t>
            </a:r>
          </a:p>
        </p:txBody>
      </p:sp>
      <p:sp>
        <p:nvSpPr>
          <p:cNvPr id="3" name="Slide Number Placeholder 2"/>
          <p:cNvSpPr>
            <a:spLocks noGrp="1"/>
          </p:cNvSpPr>
          <p:nvPr>
            <p:ph type="sldNum" sz="quarter" idx="12"/>
          </p:nvPr>
        </p:nvSpPr>
        <p:spPr/>
        <p:txBody>
          <a:bodyPr/>
          <a:lstStyle/>
          <a:p>
            <a:fld id="{49A014FC-454E-45C5-9EFC-6A6DD0F547CA}" type="slidenum">
              <a:rPr lang="en-US" smtClean="0"/>
              <a:t>19</a:t>
            </a:fld>
            <a:endParaRPr lang="en-US"/>
          </a:p>
        </p:txBody>
      </p:sp>
    </p:spTree>
    <p:extLst>
      <p:ext uri="{BB962C8B-B14F-4D97-AF65-F5344CB8AC3E}">
        <p14:creationId xmlns:p14="http://schemas.microsoft.com/office/powerpoint/2010/main" val="903572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endParaRPr lang="en-US" dirty="0"/>
          </a:p>
        </p:txBody>
      </p:sp>
      <p:sp>
        <p:nvSpPr>
          <p:cNvPr id="3" name="Content Placeholder 2"/>
          <p:cNvSpPr>
            <a:spLocks noGrp="1"/>
          </p:cNvSpPr>
          <p:nvPr>
            <p:ph idx="1"/>
          </p:nvPr>
        </p:nvSpPr>
        <p:spPr/>
        <p:txBody>
          <a:bodyPr/>
          <a:lstStyle/>
          <a:p>
            <a:r>
              <a:rPr lang="en-GB" dirty="0"/>
              <a:t>Clustering</a:t>
            </a:r>
          </a:p>
          <a:p>
            <a:r>
              <a:rPr lang="en-GB" dirty="0"/>
              <a:t>Association Rule Mining</a:t>
            </a:r>
            <a:endParaRPr lang="en-US" dirty="0"/>
          </a:p>
        </p:txBody>
      </p:sp>
      <p:sp>
        <p:nvSpPr>
          <p:cNvPr id="4" name="Slide Number Placeholder 3"/>
          <p:cNvSpPr>
            <a:spLocks noGrp="1"/>
          </p:cNvSpPr>
          <p:nvPr>
            <p:ph type="sldNum" sz="quarter" idx="12"/>
          </p:nvPr>
        </p:nvSpPr>
        <p:spPr/>
        <p:txBody>
          <a:bodyPr/>
          <a:lstStyle/>
          <a:p>
            <a:fld id="{49A014FC-454E-45C5-9EFC-6A6DD0F547CA}" type="slidenum">
              <a:rPr lang="en-US" smtClean="0"/>
              <a:t>2</a:t>
            </a:fld>
            <a:endParaRPr lang="en-US"/>
          </a:p>
        </p:txBody>
      </p:sp>
    </p:spTree>
    <p:extLst>
      <p:ext uri="{BB962C8B-B14F-4D97-AF65-F5344CB8AC3E}">
        <p14:creationId xmlns:p14="http://schemas.microsoft.com/office/powerpoint/2010/main" val="3603674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1BBA1E5-EB58-4020-8535-9DCC6A3E2E8A}" type="slidenum">
              <a:rPr lang="en-US" altLang="en-US"/>
              <a:pPr/>
              <a:t>20</a:t>
            </a:fld>
            <a:endParaRPr lang="en-US" altLang="en-US"/>
          </a:p>
        </p:txBody>
      </p:sp>
      <p:sp>
        <p:nvSpPr>
          <p:cNvPr id="177154" name="Rectangle 2"/>
          <p:cNvSpPr>
            <a:spLocks noGrp="1" noChangeArrowheads="1"/>
          </p:cNvSpPr>
          <p:nvPr>
            <p:ph type="title"/>
          </p:nvPr>
        </p:nvSpPr>
        <p:spPr/>
        <p:txBody>
          <a:bodyPr/>
          <a:lstStyle/>
          <a:p>
            <a:r>
              <a:rPr lang="en-US" altLang="en-US"/>
              <a:t>How To Choose k?</a:t>
            </a:r>
          </a:p>
        </p:txBody>
      </p:sp>
      <p:sp>
        <p:nvSpPr>
          <p:cNvPr id="177155" name="Rectangle 3"/>
          <p:cNvSpPr>
            <a:spLocks noGrp="1" noChangeArrowheads="1"/>
          </p:cNvSpPr>
          <p:nvPr>
            <p:ph type="body" idx="1"/>
          </p:nvPr>
        </p:nvSpPr>
        <p:spPr/>
        <p:txBody>
          <a:bodyPr>
            <a:normAutofit lnSpcReduction="10000"/>
          </a:bodyPr>
          <a:lstStyle/>
          <a:p>
            <a:r>
              <a:rPr lang="en-US" altLang="en-US" sz="2800"/>
              <a:t>Usually, the business problem or practical constraints limit k</a:t>
            </a:r>
          </a:p>
          <a:p>
            <a:r>
              <a:rPr lang="en-US" altLang="en-US" sz="2800"/>
              <a:t>Example: The US Army used cluster analysis to identify an economic number of uniform size combinations needed for female soldiers</a:t>
            </a:r>
          </a:p>
          <a:p>
            <a:r>
              <a:rPr lang="en-US" altLang="en-US" sz="2800"/>
              <a:t>The number of combinations is limited by:</a:t>
            </a:r>
          </a:p>
          <a:p>
            <a:pPr lvl="1"/>
            <a:r>
              <a:rPr lang="en-US" altLang="en-US" sz="2400"/>
              <a:t>Budget?</a:t>
            </a:r>
          </a:p>
          <a:p>
            <a:pPr lvl="1"/>
            <a:r>
              <a:rPr lang="en-US" altLang="en-US" sz="2400"/>
              <a:t>Store space?</a:t>
            </a:r>
          </a:p>
          <a:p>
            <a:r>
              <a:rPr lang="en-US" altLang="en-US" sz="2800"/>
              <a:t>Beyond a certain point, increasing the number of clusters produces diminishing returns</a:t>
            </a:r>
          </a:p>
        </p:txBody>
      </p:sp>
    </p:spTree>
    <p:extLst>
      <p:ext uri="{BB962C8B-B14F-4D97-AF65-F5344CB8AC3E}">
        <p14:creationId xmlns:p14="http://schemas.microsoft.com/office/powerpoint/2010/main" val="37078561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5"/>
          <p:cNvSpPr>
            <a:spLocks noGrp="1"/>
          </p:cNvSpPr>
          <p:nvPr>
            <p:ph type="sldNum" sz="quarter" idx="12"/>
          </p:nvPr>
        </p:nvSpPr>
        <p:spPr/>
        <p:txBody>
          <a:bodyPr/>
          <a:lstStyle/>
          <a:p>
            <a:fld id="{CA5625FA-FF35-492C-A5DD-47C0B4303B68}" type="slidenum">
              <a:rPr lang="en-US" altLang="en-US"/>
              <a:pPr/>
              <a:t>21</a:t>
            </a:fld>
            <a:endParaRPr lang="en-US" altLang="en-US"/>
          </a:p>
        </p:txBody>
      </p:sp>
      <p:sp>
        <p:nvSpPr>
          <p:cNvPr id="178180" name="Rectangle 4"/>
          <p:cNvSpPr>
            <a:spLocks noGrp="1" noChangeArrowheads="1"/>
          </p:cNvSpPr>
          <p:nvPr>
            <p:ph type="title"/>
          </p:nvPr>
        </p:nvSpPr>
        <p:spPr/>
        <p:txBody>
          <a:bodyPr/>
          <a:lstStyle/>
          <a:p>
            <a:r>
              <a:rPr lang="en-US" altLang="en-US"/>
              <a:t>Agglomerative Clustering</a:t>
            </a:r>
          </a:p>
        </p:txBody>
      </p:sp>
      <p:sp>
        <p:nvSpPr>
          <p:cNvPr id="178202" name="Rectangle 26"/>
          <p:cNvSpPr>
            <a:spLocks noGrp="1" noChangeArrowheads="1"/>
          </p:cNvSpPr>
          <p:nvPr>
            <p:ph type="body" idx="1"/>
          </p:nvPr>
        </p:nvSpPr>
        <p:spPr/>
        <p:txBody>
          <a:bodyPr/>
          <a:lstStyle/>
          <a:p>
            <a:pPr>
              <a:lnSpc>
                <a:spcPct val="110000"/>
              </a:lnSpc>
            </a:pPr>
            <a:r>
              <a:rPr lang="en-US" altLang="en-US" sz="2400"/>
              <a:t>Start with the objects as clusters</a:t>
            </a:r>
          </a:p>
          <a:p>
            <a:pPr>
              <a:lnSpc>
                <a:spcPct val="110000"/>
              </a:lnSpc>
            </a:pPr>
            <a:r>
              <a:rPr lang="en-US" altLang="en-US" sz="2400"/>
              <a:t>Iteratively merge the two clusters with the minimum distance from each other -  until we are left with a single cluster comprising all objects</a:t>
            </a:r>
          </a:p>
        </p:txBody>
      </p:sp>
      <p:grpSp>
        <p:nvGrpSpPr>
          <p:cNvPr id="178181" name="Group 5"/>
          <p:cNvGrpSpPr>
            <a:grpSpLocks/>
          </p:cNvGrpSpPr>
          <p:nvPr/>
        </p:nvGrpSpPr>
        <p:grpSpPr bwMode="auto">
          <a:xfrm>
            <a:off x="3429000" y="3657600"/>
            <a:ext cx="2209800" cy="2017713"/>
            <a:chOff x="1968" y="2496"/>
            <a:chExt cx="1392" cy="1271"/>
          </a:xfrm>
        </p:grpSpPr>
        <p:graphicFrame>
          <p:nvGraphicFramePr>
            <p:cNvPr id="178182" name="Object 6"/>
            <p:cNvGraphicFramePr>
              <a:graphicFrameLocks noChangeAspect="1"/>
            </p:cNvGraphicFramePr>
            <p:nvPr/>
          </p:nvGraphicFramePr>
          <p:xfrm>
            <a:off x="1968" y="2496"/>
            <a:ext cx="1392" cy="1271"/>
          </p:xfrm>
          <a:graphic>
            <a:graphicData uri="http://schemas.openxmlformats.org/presentationml/2006/ole">
              <mc:AlternateContent xmlns:mc="http://schemas.openxmlformats.org/markup-compatibility/2006">
                <mc:Choice xmlns:v="urn:schemas-microsoft-com:vml" Requires="v">
                  <p:oleObj spid="_x0000_s3245" name="Worksheet" r:id="rId3" imgW="2200656" imgH="2076907" progId="Excel.Sheet.8">
                    <p:embed/>
                  </p:oleObj>
                </mc:Choice>
                <mc:Fallback>
                  <p:oleObj name="Worksheet" r:id="rId3" imgW="2200656" imgH="2076907"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8" y="2496"/>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3" name="Oval 7"/>
            <p:cNvSpPr>
              <a:spLocks noChangeArrowheads="1"/>
            </p:cNvSpPr>
            <p:nvPr/>
          </p:nvSpPr>
          <p:spPr bwMode="auto">
            <a:xfrm>
              <a:off x="2736" y="3312"/>
              <a:ext cx="288" cy="192"/>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78184" name="Oval 8"/>
            <p:cNvSpPr>
              <a:spLocks noChangeArrowheads="1"/>
            </p:cNvSpPr>
            <p:nvPr/>
          </p:nvSpPr>
          <p:spPr bwMode="auto">
            <a:xfrm>
              <a:off x="2256" y="2688"/>
              <a:ext cx="384" cy="384"/>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78185" name="Oval 9"/>
            <p:cNvSpPr>
              <a:spLocks noChangeArrowheads="1"/>
            </p:cNvSpPr>
            <p:nvPr/>
          </p:nvSpPr>
          <p:spPr bwMode="auto">
            <a:xfrm>
              <a:off x="2352" y="3024"/>
              <a:ext cx="384" cy="240"/>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78186" name="Oval 10"/>
            <p:cNvSpPr>
              <a:spLocks noChangeArrowheads="1"/>
            </p:cNvSpPr>
            <p:nvPr/>
          </p:nvSpPr>
          <p:spPr bwMode="auto">
            <a:xfrm>
              <a:off x="2832" y="3024"/>
              <a:ext cx="288"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178187" name="Group 11"/>
          <p:cNvGrpSpPr>
            <a:grpSpLocks/>
          </p:cNvGrpSpPr>
          <p:nvPr/>
        </p:nvGrpSpPr>
        <p:grpSpPr bwMode="auto">
          <a:xfrm>
            <a:off x="6477000" y="3657600"/>
            <a:ext cx="2209800" cy="2017713"/>
            <a:chOff x="3552" y="2496"/>
            <a:chExt cx="1392" cy="1271"/>
          </a:xfrm>
        </p:grpSpPr>
        <p:graphicFrame>
          <p:nvGraphicFramePr>
            <p:cNvPr id="178188" name="Object 12"/>
            <p:cNvGraphicFramePr>
              <a:graphicFrameLocks noChangeAspect="1"/>
            </p:cNvGraphicFramePr>
            <p:nvPr/>
          </p:nvGraphicFramePr>
          <p:xfrm>
            <a:off x="3552" y="2496"/>
            <a:ext cx="1392" cy="1271"/>
          </p:xfrm>
          <a:graphic>
            <a:graphicData uri="http://schemas.openxmlformats.org/presentationml/2006/ole">
              <mc:AlternateContent xmlns:mc="http://schemas.openxmlformats.org/markup-compatibility/2006">
                <mc:Choice xmlns:v="urn:schemas-microsoft-com:vml" Requires="v">
                  <p:oleObj spid="_x0000_s3246" name="Worksheet" r:id="rId5" imgW="2200656" imgH="2076907" progId="Excel.Sheet.8">
                    <p:embed/>
                  </p:oleObj>
                </mc:Choice>
                <mc:Fallback>
                  <p:oleObj name="Worksheet" r:id="rId5" imgW="2200656" imgH="2076907"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2" y="2496"/>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9" name="Oval 13"/>
            <p:cNvSpPr>
              <a:spLocks noChangeArrowheads="1"/>
            </p:cNvSpPr>
            <p:nvPr/>
          </p:nvSpPr>
          <p:spPr bwMode="auto">
            <a:xfrm>
              <a:off x="3888" y="2688"/>
              <a:ext cx="384" cy="624"/>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78190" name="Oval 14"/>
            <p:cNvSpPr>
              <a:spLocks noChangeArrowheads="1"/>
            </p:cNvSpPr>
            <p:nvPr/>
          </p:nvSpPr>
          <p:spPr bwMode="auto">
            <a:xfrm>
              <a:off x="4272" y="3024"/>
              <a:ext cx="480" cy="480"/>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sp>
        <p:nvSpPr>
          <p:cNvPr id="178191" name="Line 15"/>
          <p:cNvSpPr>
            <a:spLocks noChangeShapeType="1"/>
          </p:cNvSpPr>
          <p:nvPr/>
        </p:nvSpPr>
        <p:spPr bwMode="auto">
          <a:xfrm>
            <a:off x="2895600" y="4572000"/>
            <a:ext cx="304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78192" name="Line 16"/>
          <p:cNvSpPr>
            <a:spLocks noChangeShapeType="1"/>
          </p:cNvSpPr>
          <p:nvPr/>
        </p:nvSpPr>
        <p:spPr bwMode="auto">
          <a:xfrm>
            <a:off x="5867400" y="4495800"/>
            <a:ext cx="304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pSp>
        <p:nvGrpSpPr>
          <p:cNvPr id="178193" name="Group 17"/>
          <p:cNvGrpSpPr>
            <a:grpSpLocks/>
          </p:cNvGrpSpPr>
          <p:nvPr/>
        </p:nvGrpSpPr>
        <p:grpSpPr bwMode="auto">
          <a:xfrm>
            <a:off x="609600" y="3657600"/>
            <a:ext cx="2209800" cy="2017713"/>
            <a:chOff x="3792" y="2473"/>
            <a:chExt cx="1392" cy="1271"/>
          </a:xfrm>
        </p:grpSpPr>
        <p:graphicFrame>
          <p:nvGraphicFramePr>
            <p:cNvPr id="178194" name="Object 18"/>
            <p:cNvGraphicFramePr>
              <a:graphicFrameLocks noChangeAspect="1"/>
            </p:cNvGraphicFramePr>
            <p:nvPr/>
          </p:nvGraphicFramePr>
          <p:xfrm>
            <a:off x="3792" y="2473"/>
            <a:ext cx="1392" cy="1271"/>
          </p:xfrm>
          <a:graphic>
            <a:graphicData uri="http://schemas.openxmlformats.org/presentationml/2006/ole">
              <mc:AlternateContent xmlns:mc="http://schemas.openxmlformats.org/markup-compatibility/2006">
                <mc:Choice xmlns:v="urn:schemas-microsoft-com:vml" Requires="v">
                  <p:oleObj spid="_x0000_s3247" name="Worksheet" r:id="rId6" imgW="2200656" imgH="2076907" progId="Excel.Sheet.8">
                    <p:embed/>
                  </p:oleObj>
                </mc:Choice>
                <mc:Fallback>
                  <p:oleObj name="Worksheet" r:id="rId6" imgW="2200656" imgH="2076907"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2" y="2473"/>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95" name="Oval 19"/>
            <p:cNvSpPr>
              <a:spLocks noChangeArrowheads="1"/>
            </p:cNvSpPr>
            <p:nvPr/>
          </p:nvSpPr>
          <p:spPr bwMode="auto">
            <a:xfrm>
              <a:off x="4224" y="2713"/>
              <a:ext cx="288"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78196" name="Oval 20"/>
            <p:cNvSpPr>
              <a:spLocks noChangeArrowheads="1"/>
            </p:cNvSpPr>
            <p:nvPr/>
          </p:nvSpPr>
          <p:spPr bwMode="auto">
            <a:xfrm>
              <a:off x="4224" y="3001"/>
              <a:ext cx="288"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78197" name="Oval 21"/>
            <p:cNvSpPr>
              <a:spLocks noChangeArrowheads="1"/>
            </p:cNvSpPr>
            <p:nvPr/>
          </p:nvSpPr>
          <p:spPr bwMode="auto">
            <a:xfrm>
              <a:off x="4800" y="3001"/>
              <a:ext cx="144"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78198" name="Oval 22"/>
            <p:cNvSpPr>
              <a:spLocks noChangeArrowheads="1"/>
            </p:cNvSpPr>
            <p:nvPr/>
          </p:nvSpPr>
          <p:spPr bwMode="auto">
            <a:xfrm>
              <a:off x="4128" y="2880"/>
              <a:ext cx="96" cy="192"/>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78199" name="Oval 23"/>
            <p:cNvSpPr>
              <a:spLocks noChangeArrowheads="1"/>
            </p:cNvSpPr>
            <p:nvPr/>
          </p:nvSpPr>
          <p:spPr bwMode="auto">
            <a:xfrm rot="-5400000">
              <a:off x="4608" y="3216"/>
              <a:ext cx="144"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78200" name="Oval 24"/>
            <p:cNvSpPr>
              <a:spLocks noChangeArrowheads="1"/>
            </p:cNvSpPr>
            <p:nvPr/>
          </p:nvSpPr>
          <p:spPr bwMode="auto">
            <a:xfrm rot="-5400000">
              <a:off x="4704" y="3072"/>
              <a:ext cx="96" cy="192"/>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sp>
        <p:nvSpPr>
          <p:cNvPr id="178201" name="Text Box 25"/>
          <p:cNvSpPr txBox="1">
            <a:spLocks noChangeArrowheads="1"/>
          </p:cNvSpPr>
          <p:nvPr/>
        </p:nvSpPr>
        <p:spPr bwMode="auto">
          <a:xfrm>
            <a:off x="2809875" y="5867400"/>
            <a:ext cx="3438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Bottom-Up Construction</a:t>
            </a:r>
          </a:p>
        </p:txBody>
      </p:sp>
    </p:spTree>
    <p:extLst>
      <p:ext uri="{BB962C8B-B14F-4D97-AF65-F5344CB8AC3E}">
        <p14:creationId xmlns:p14="http://schemas.microsoft.com/office/powerpoint/2010/main" val="2858327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5"/>
          <p:cNvSpPr>
            <a:spLocks noGrp="1"/>
          </p:cNvSpPr>
          <p:nvPr>
            <p:ph type="sldNum" sz="quarter" idx="12"/>
          </p:nvPr>
        </p:nvSpPr>
        <p:spPr/>
        <p:txBody>
          <a:bodyPr/>
          <a:lstStyle/>
          <a:p>
            <a:fld id="{52080EAF-64A8-4631-98FC-368EE17256CD}" type="slidenum">
              <a:rPr lang="en-US" altLang="en-US"/>
              <a:pPr/>
              <a:t>22</a:t>
            </a:fld>
            <a:endParaRPr lang="en-US" altLang="en-US"/>
          </a:p>
        </p:txBody>
      </p:sp>
      <p:sp>
        <p:nvSpPr>
          <p:cNvPr id="180226" name="Rectangle 2"/>
          <p:cNvSpPr>
            <a:spLocks noGrp="1" noChangeArrowheads="1"/>
          </p:cNvSpPr>
          <p:nvPr>
            <p:ph type="title"/>
          </p:nvPr>
        </p:nvSpPr>
        <p:spPr/>
        <p:txBody>
          <a:bodyPr/>
          <a:lstStyle/>
          <a:p>
            <a:r>
              <a:rPr lang="en-US" altLang="en-US"/>
              <a:t>Divisive Clustering</a:t>
            </a:r>
          </a:p>
        </p:txBody>
      </p:sp>
      <p:sp>
        <p:nvSpPr>
          <p:cNvPr id="180249" name="Rectangle 25"/>
          <p:cNvSpPr>
            <a:spLocks noGrp="1" noChangeArrowheads="1"/>
          </p:cNvSpPr>
          <p:nvPr>
            <p:ph type="body" idx="1"/>
          </p:nvPr>
        </p:nvSpPr>
        <p:spPr/>
        <p:txBody>
          <a:bodyPr/>
          <a:lstStyle/>
          <a:p>
            <a:pPr>
              <a:lnSpc>
                <a:spcPct val="110000"/>
              </a:lnSpc>
            </a:pPr>
            <a:r>
              <a:rPr lang="en-US" altLang="en-US" sz="2800"/>
              <a:t>Start with all objects in a single cluster</a:t>
            </a:r>
          </a:p>
          <a:p>
            <a:pPr>
              <a:lnSpc>
                <a:spcPct val="110000"/>
              </a:lnSpc>
            </a:pPr>
            <a:r>
              <a:rPr lang="en-US" altLang="en-US" sz="2800"/>
              <a:t>At each step, split the least coherent cluster</a:t>
            </a:r>
          </a:p>
          <a:p>
            <a:pPr>
              <a:lnSpc>
                <a:spcPct val="110000"/>
              </a:lnSpc>
            </a:pPr>
            <a:r>
              <a:rPr lang="en-US" altLang="en-US" sz="2800"/>
              <a:t>Keep splitting until a predefined criterion (e.g., the cluster number) is reached</a:t>
            </a:r>
          </a:p>
        </p:txBody>
      </p:sp>
      <p:grpSp>
        <p:nvGrpSpPr>
          <p:cNvPr id="180228" name="Group 4"/>
          <p:cNvGrpSpPr>
            <a:grpSpLocks/>
          </p:cNvGrpSpPr>
          <p:nvPr/>
        </p:nvGrpSpPr>
        <p:grpSpPr bwMode="auto">
          <a:xfrm>
            <a:off x="762000" y="3889375"/>
            <a:ext cx="2209800" cy="2017713"/>
            <a:chOff x="3552" y="2496"/>
            <a:chExt cx="1392" cy="1271"/>
          </a:xfrm>
        </p:grpSpPr>
        <p:graphicFrame>
          <p:nvGraphicFramePr>
            <p:cNvPr id="180229" name="Object 5"/>
            <p:cNvGraphicFramePr>
              <a:graphicFrameLocks noChangeAspect="1"/>
            </p:cNvGraphicFramePr>
            <p:nvPr/>
          </p:nvGraphicFramePr>
          <p:xfrm>
            <a:off x="3552" y="2496"/>
            <a:ext cx="1392" cy="1271"/>
          </p:xfrm>
          <a:graphic>
            <a:graphicData uri="http://schemas.openxmlformats.org/presentationml/2006/ole">
              <mc:AlternateContent xmlns:mc="http://schemas.openxmlformats.org/markup-compatibility/2006">
                <mc:Choice xmlns:v="urn:schemas-microsoft-com:vml" Requires="v">
                  <p:oleObj spid="_x0000_s4269" name="Worksheet" r:id="rId3" imgW="2200656" imgH="2076907" progId="Excel.Sheet.8">
                    <p:embed/>
                  </p:oleObj>
                </mc:Choice>
                <mc:Fallback>
                  <p:oleObj name="Worksheet" r:id="rId3" imgW="2200656" imgH="2076907"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2" y="2496"/>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0230" name="Oval 6"/>
            <p:cNvSpPr>
              <a:spLocks noChangeArrowheads="1"/>
            </p:cNvSpPr>
            <p:nvPr/>
          </p:nvSpPr>
          <p:spPr bwMode="auto">
            <a:xfrm>
              <a:off x="3888" y="2688"/>
              <a:ext cx="384" cy="624"/>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80231" name="Oval 7"/>
            <p:cNvSpPr>
              <a:spLocks noChangeArrowheads="1"/>
            </p:cNvSpPr>
            <p:nvPr/>
          </p:nvSpPr>
          <p:spPr bwMode="auto">
            <a:xfrm>
              <a:off x="4272" y="3024"/>
              <a:ext cx="480" cy="480"/>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180232" name="Group 8"/>
          <p:cNvGrpSpPr>
            <a:grpSpLocks/>
          </p:cNvGrpSpPr>
          <p:nvPr/>
        </p:nvGrpSpPr>
        <p:grpSpPr bwMode="auto">
          <a:xfrm>
            <a:off x="3429000" y="3925888"/>
            <a:ext cx="2209800" cy="2017712"/>
            <a:chOff x="1968" y="2496"/>
            <a:chExt cx="1392" cy="1271"/>
          </a:xfrm>
        </p:grpSpPr>
        <p:graphicFrame>
          <p:nvGraphicFramePr>
            <p:cNvPr id="180233" name="Object 9"/>
            <p:cNvGraphicFramePr>
              <a:graphicFrameLocks noChangeAspect="1"/>
            </p:cNvGraphicFramePr>
            <p:nvPr/>
          </p:nvGraphicFramePr>
          <p:xfrm>
            <a:off x="1968" y="2496"/>
            <a:ext cx="1392" cy="1271"/>
          </p:xfrm>
          <a:graphic>
            <a:graphicData uri="http://schemas.openxmlformats.org/presentationml/2006/ole">
              <mc:AlternateContent xmlns:mc="http://schemas.openxmlformats.org/markup-compatibility/2006">
                <mc:Choice xmlns:v="urn:schemas-microsoft-com:vml" Requires="v">
                  <p:oleObj spid="_x0000_s4270" name="Worksheet" r:id="rId5" imgW="2200656" imgH="2076907" progId="Excel.Sheet.8">
                    <p:embed/>
                  </p:oleObj>
                </mc:Choice>
                <mc:Fallback>
                  <p:oleObj name="Worksheet" r:id="rId5" imgW="2200656" imgH="2076907"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8" y="2496"/>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0234" name="Oval 10"/>
            <p:cNvSpPr>
              <a:spLocks noChangeArrowheads="1"/>
            </p:cNvSpPr>
            <p:nvPr/>
          </p:nvSpPr>
          <p:spPr bwMode="auto">
            <a:xfrm>
              <a:off x="2736" y="3312"/>
              <a:ext cx="288" cy="192"/>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80235" name="Oval 11"/>
            <p:cNvSpPr>
              <a:spLocks noChangeArrowheads="1"/>
            </p:cNvSpPr>
            <p:nvPr/>
          </p:nvSpPr>
          <p:spPr bwMode="auto">
            <a:xfrm>
              <a:off x="2256" y="2688"/>
              <a:ext cx="384" cy="384"/>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80236" name="Oval 12"/>
            <p:cNvSpPr>
              <a:spLocks noChangeArrowheads="1"/>
            </p:cNvSpPr>
            <p:nvPr/>
          </p:nvSpPr>
          <p:spPr bwMode="auto">
            <a:xfrm>
              <a:off x="2352" y="3024"/>
              <a:ext cx="384" cy="240"/>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80237" name="Oval 13"/>
            <p:cNvSpPr>
              <a:spLocks noChangeArrowheads="1"/>
            </p:cNvSpPr>
            <p:nvPr/>
          </p:nvSpPr>
          <p:spPr bwMode="auto">
            <a:xfrm>
              <a:off x="2832" y="3024"/>
              <a:ext cx="288"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180238" name="Group 14"/>
          <p:cNvGrpSpPr>
            <a:grpSpLocks/>
          </p:cNvGrpSpPr>
          <p:nvPr/>
        </p:nvGrpSpPr>
        <p:grpSpPr bwMode="auto">
          <a:xfrm>
            <a:off x="6172200" y="3889375"/>
            <a:ext cx="2209800" cy="2017713"/>
            <a:chOff x="3792" y="2473"/>
            <a:chExt cx="1392" cy="1271"/>
          </a:xfrm>
        </p:grpSpPr>
        <p:graphicFrame>
          <p:nvGraphicFramePr>
            <p:cNvPr id="180239" name="Object 15"/>
            <p:cNvGraphicFramePr>
              <a:graphicFrameLocks noChangeAspect="1"/>
            </p:cNvGraphicFramePr>
            <p:nvPr/>
          </p:nvGraphicFramePr>
          <p:xfrm>
            <a:off x="3792" y="2473"/>
            <a:ext cx="1392" cy="1271"/>
          </p:xfrm>
          <a:graphic>
            <a:graphicData uri="http://schemas.openxmlformats.org/presentationml/2006/ole">
              <mc:AlternateContent xmlns:mc="http://schemas.openxmlformats.org/markup-compatibility/2006">
                <mc:Choice xmlns:v="urn:schemas-microsoft-com:vml" Requires="v">
                  <p:oleObj spid="_x0000_s4271" name="Worksheet" r:id="rId6" imgW="2200656" imgH="2076907" progId="Excel.Sheet.8">
                    <p:embed/>
                  </p:oleObj>
                </mc:Choice>
                <mc:Fallback>
                  <p:oleObj name="Worksheet" r:id="rId6" imgW="2200656" imgH="2076907"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2" y="2473"/>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0240" name="Oval 16"/>
            <p:cNvSpPr>
              <a:spLocks noChangeArrowheads="1"/>
            </p:cNvSpPr>
            <p:nvPr/>
          </p:nvSpPr>
          <p:spPr bwMode="auto">
            <a:xfrm>
              <a:off x="4224" y="2713"/>
              <a:ext cx="288"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80241" name="Oval 17"/>
            <p:cNvSpPr>
              <a:spLocks noChangeArrowheads="1"/>
            </p:cNvSpPr>
            <p:nvPr/>
          </p:nvSpPr>
          <p:spPr bwMode="auto">
            <a:xfrm>
              <a:off x="4224" y="3001"/>
              <a:ext cx="288"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80242" name="Oval 18"/>
            <p:cNvSpPr>
              <a:spLocks noChangeArrowheads="1"/>
            </p:cNvSpPr>
            <p:nvPr/>
          </p:nvSpPr>
          <p:spPr bwMode="auto">
            <a:xfrm>
              <a:off x="4800" y="3001"/>
              <a:ext cx="144"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80243" name="Oval 19"/>
            <p:cNvSpPr>
              <a:spLocks noChangeArrowheads="1"/>
            </p:cNvSpPr>
            <p:nvPr/>
          </p:nvSpPr>
          <p:spPr bwMode="auto">
            <a:xfrm>
              <a:off x="4128" y="2880"/>
              <a:ext cx="96" cy="192"/>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80244" name="Oval 20"/>
            <p:cNvSpPr>
              <a:spLocks noChangeArrowheads="1"/>
            </p:cNvSpPr>
            <p:nvPr/>
          </p:nvSpPr>
          <p:spPr bwMode="auto">
            <a:xfrm rot="-5400000">
              <a:off x="4608" y="3216"/>
              <a:ext cx="144" cy="288"/>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80245" name="Oval 21"/>
            <p:cNvSpPr>
              <a:spLocks noChangeArrowheads="1"/>
            </p:cNvSpPr>
            <p:nvPr/>
          </p:nvSpPr>
          <p:spPr bwMode="auto">
            <a:xfrm rot="-5400000">
              <a:off x="4704" y="3072"/>
              <a:ext cx="96" cy="192"/>
            </a:xfrm>
            <a:prstGeom prst="ellipse">
              <a:avLst/>
            </a:prstGeom>
            <a:noFill/>
            <a:ln w="28575">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sp>
        <p:nvSpPr>
          <p:cNvPr id="180246" name="Line 22"/>
          <p:cNvSpPr>
            <a:spLocks noChangeShapeType="1"/>
          </p:cNvSpPr>
          <p:nvPr/>
        </p:nvSpPr>
        <p:spPr bwMode="auto">
          <a:xfrm>
            <a:off x="3048000" y="4840288"/>
            <a:ext cx="304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80247" name="Line 23"/>
          <p:cNvSpPr>
            <a:spLocks noChangeShapeType="1"/>
          </p:cNvSpPr>
          <p:nvPr/>
        </p:nvSpPr>
        <p:spPr bwMode="auto">
          <a:xfrm>
            <a:off x="5791200" y="4916488"/>
            <a:ext cx="304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80248" name="Text Box 24"/>
          <p:cNvSpPr txBox="1">
            <a:spLocks noChangeArrowheads="1"/>
          </p:cNvSpPr>
          <p:nvPr/>
        </p:nvSpPr>
        <p:spPr bwMode="auto">
          <a:xfrm>
            <a:off x="2809875" y="6096000"/>
            <a:ext cx="3389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Top-Down Construction</a:t>
            </a:r>
          </a:p>
        </p:txBody>
      </p:sp>
    </p:spTree>
    <p:extLst>
      <p:ext uri="{BB962C8B-B14F-4D97-AF65-F5344CB8AC3E}">
        <p14:creationId xmlns:p14="http://schemas.microsoft.com/office/powerpoint/2010/main" val="15996239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8E4F2F-D0F2-44CE-92FC-B8ACAB80A18F}" type="slidenum">
              <a:rPr lang="en-US" altLang="en-US"/>
              <a:pPr/>
              <a:t>23</a:t>
            </a:fld>
            <a:endParaRPr lang="en-US" altLang="en-US"/>
          </a:p>
        </p:txBody>
      </p:sp>
      <p:sp>
        <p:nvSpPr>
          <p:cNvPr id="191490" name="Rectangle 2"/>
          <p:cNvSpPr>
            <a:spLocks noGrp="1" noChangeArrowheads="1"/>
          </p:cNvSpPr>
          <p:nvPr>
            <p:ph type="title"/>
          </p:nvPr>
        </p:nvSpPr>
        <p:spPr/>
        <p:txBody>
          <a:bodyPr/>
          <a:lstStyle/>
          <a:p>
            <a:r>
              <a:rPr lang="en-US" altLang="en-US"/>
              <a:t>Partitioning versus Hierarchical</a:t>
            </a:r>
          </a:p>
        </p:txBody>
      </p:sp>
      <p:sp>
        <p:nvSpPr>
          <p:cNvPr id="191491" name="Rectangle 3"/>
          <p:cNvSpPr>
            <a:spLocks noGrp="1" noChangeArrowheads="1"/>
          </p:cNvSpPr>
          <p:nvPr>
            <p:ph type="body" idx="1"/>
          </p:nvPr>
        </p:nvSpPr>
        <p:spPr/>
        <p:txBody>
          <a:bodyPr>
            <a:normAutofit lnSpcReduction="10000"/>
          </a:bodyPr>
          <a:lstStyle/>
          <a:p>
            <a:pPr>
              <a:lnSpc>
                <a:spcPct val="110000"/>
              </a:lnSpc>
            </a:pPr>
            <a:r>
              <a:rPr lang="en-US" altLang="en-US" sz="2800"/>
              <a:t>Partitioning Clustering</a:t>
            </a:r>
          </a:p>
          <a:p>
            <a:pPr lvl="1">
              <a:lnSpc>
                <a:spcPct val="110000"/>
              </a:lnSpc>
            </a:pPr>
            <a:r>
              <a:rPr lang="en-US" altLang="en-US" sz="2400"/>
              <a:t>Preferable if efficiency is important, or data sets are very large</a:t>
            </a:r>
          </a:p>
          <a:p>
            <a:pPr lvl="1">
              <a:lnSpc>
                <a:spcPct val="110000"/>
              </a:lnSpc>
            </a:pPr>
            <a:r>
              <a:rPr lang="en-US" altLang="en-US" sz="2400"/>
              <a:t>Given a new dataset, K-means should be tried first because it is often good enough</a:t>
            </a:r>
          </a:p>
          <a:p>
            <a:pPr>
              <a:lnSpc>
                <a:spcPct val="110000"/>
              </a:lnSpc>
            </a:pPr>
            <a:r>
              <a:rPr lang="en-US" altLang="en-US" sz="2800"/>
              <a:t>Hierarchical Clustering</a:t>
            </a:r>
          </a:p>
          <a:p>
            <a:pPr lvl="1">
              <a:lnSpc>
                <a:spcPct val="110000"/>
              </a:lnSpc>
            </a:pPr>
            <a:r>
              <a:rPr lang="en-US" altLang="en-US" sz="2400"/>
              <a:t>Preferable for detailed data analysis</a:t>
            </a:r>
          </a:p>
          <a:p>
            <a:pPr lvl="1">
              <a:lnSpc>
                <a:spcPct val="110000"/>
              </a:lnSpc>
            </a:pPr>
            <a:r>
              <a:rPr lang="en-US" altLang="en-US" sz="2400"/>
              <a:t>Provide more information than partitioning clustering</a:t>
            </a:r>
          </a:p>
          <a:p>
            <a:pPr lvl="1">
              <a:lnSpc>
                <a:spcPct val="110000"/>
              </a:lnSpc>
            </a:pPr>
            <a:r>
              <a:rPr lang="en-US" altLang="en-US" sz="2400"/>
              <a:t>No single best algorithm</a:t>
            </a:r>
          </a:p>
          <a:p>
            <a:pPr lvl="1">
              <a:lnSpc>
                <a:spcPct val="110000"/>
              </a:lnSpc>
            </a:pPr>
            <a:r>
              <a:rPr lang="en-US" altLang="en-US" sz="2400"/>
              <a:t>Less efficient than partitioning clustering</a:t>
            </a:r>
          </a:p>
        </p:txBody>
      </p:sp>
    </p:spTree>
    <p:extLst>
      <p:ext uri="{BB962C8B-B14F-4D97-AF65-F5344CB8AC3E}">
        <p14:creationId xmlns:p14="http://schemas.microsoft.com/office/powerpoint/2010/main" val="37516121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143000"/>
          </a:xfrm>
        </p:spPr>
        <p:txBody>
          <a:bodyPr/>
          <a:lstStyle/>
          <a:p>
            <a:r>
              <a:rPr lang="en-GB" dirty="0"/>
              <a:t>Association Rule Mining</a:t>
            </a:r>
            <a:endParaRPr lang="en-US" dirty="0"/>
          </a:p>
        </p:txBody>
      </p:sp>
      <p:sp>
        <p:nvSpPr>
          <p:cNvPr id="4" name="Slide Number Placeholder 3"/>
          <p:cNvSpPr>
            <a:spLocks noGrp="1"/>
          </p:cNvSpPr>
          <p:nvPr>
            <p:ph type="sldNum" sz="quarter" idx="12"/>
          </p:nvPr>
        </p:nvSpPr>
        <p:spPr/>
        <p:txBody>
          <a:bodyPr/>
          <a:lstStyle/>
          <a:p>
            <a:fld id="{49A014FC-454E-45C5-9EFC-6A6DD0F547CA}" type="slidenum">
              <a:rPr lang="en-US" smtClean="0"/>
              <a:t>24</a:t>
            </a:fld>
            <a:endParaRPr lang="en-US"/>
          </a:p>
        </p:txBody>
      </p:sp>
    </p:spTree>
    <p:extLst>
      <p:ext uri="{BB962C8B-B14F-4D97-AF65-F5344CB8AC3E}">
        <p14:creationId xmlns:p14="http://schemas.microsoft.com/office/powerpoint/2010/main" val="12740930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noFill/>
          <a:ln/>
        </p:spPr>
        <p:txBody>
          <a:bodyPr lIns="92075" tIns="46038" rIns="92075" bIns="46038" anchor="b"/>
          <a:lstStyle/>
          <a:p>
            <a:r>
              <a:rPr lang="en-US" altLang="en-US"/>
              <a:t>Market Basket Analysis</a:t>
            </a:r>
          </a:p>
        </p:txBody>
      </p:sp>
      <p:sp>
        <p:nvSpPr>
          <p:cNvPr id="113667" name="Rectangle 3"/>
          <p:cNvSpPr>
            <a:spLocks noGrp="1" noChangeArrowheads="1"/>
          </p:cNvSpPr>
          <p:nvPr>
            <p:ph type="body" idx="1"/>
          </p:nvPr>
        </p:nvSpPr>
        <p:spPr>
          <a:xfrm>
            <a:off x="457200" y="1600200"/>
            <a:ext cx="3810000" cy="4343399"/>
          </a:xfrm>
          <a:noFill/>
          <a:ln/>
        </p:spPr>
        <p:txBody>
          <a:bodyPr lIns="92075" tIns="46038" rIns="92075" bIns="46038">
            <a:normAutofit fontScale="77500" lnSpcReduction="20000"/>
          </a:bodyPr>
          <a:lstStyle/>
          <a:p>
            <a:r>
              <a:rPr lang="en-US" altLang="en-US" dirty="0"/>
              <a:t>Consider shopping cart filled with several items</a:t>
            </a:r>
          </a:p>
          <a:p>
            <a:r>
              <a:rPr lang="en-US" altLang="en-US" dirty="0"/>
              <a:t>Market basket analysis tries to answer the following questions:</a:t>
            </a:r>
          </a:p>
          <a:p>
            <a:pPr lvl="1"/>
            <a:r>
              <a:rPr lang="en-US" altLang="en-US" dirty="0"/>
              <a:t>Who makes purchases?</a:t>
            </a:r>
          </a:p>
          <a:p>
            <a:pPr lvl="1"/>
            <a:r>
              <a:rPr lang="en-US" altLang="en-US" dirty="0"/>
              <a:t>What do customers buy together?</a:t>
            </a:r>
          </a:p>
          <a:p>
            <a:pPr lvl="1"/>
            <a:r>
              <a:rPr lang="en-US" altLang="en-US" dirty="0"/>
              <a:t>In what order do customers purchase items?</a:t>
            </a:r>
          </a:p>
          <a:p>
            <a:endParaRPr lang="en-US" altLang="en-US" sz="2800"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2133600"/>
            <a:ext cx="4636770" cy="3005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49A014FC-454E-45C5-9EFC-6A6DD0F547CA}" type="slidenum">
              <a:rPr lang="en-US" smtClean="0"/>
              <a:t>25</a:t>
            </a:fld>
            <a:endParaRPr lang="en-US"/>
          </a:p>
        </p:txBody>
      </p:sp>
    </p:spTree>
    <p:extLst>
      <p:ext uri="{BB962C8B-B14F-4D97-AF65-F5344CB8AC3E}">
        <p14:creationId xmlns:p14="http://schemas.microsoft.com/office/powerpoint/2010/main" val="29654762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850" name="Rectangle 2"/>
          <p:cNvSpPr>
            <a:spLocks noGrp="1" noChangeArrowheads="1"/>
          </p:cNvSpPr>
          <p:nvPr>
            <p:ph type="title"/>
          </p:nvPr>
        </p:nvSpPr>
        <p:spPr/>
        <p:txBody>
          <a:bodyPr/>
          <a:lstStyle/>
          <a:p>
            <a:r>
              <a:rPr lang="en-US" altLang="en-US" dirty="0"/>
              <a:t>Association Rule Mining</a:t>
            </a:r>
          </a:p>
        </p:txBody>
      </p:sp>
      <p:sp>
        <p:nvSpPr>
          <p:cNvPr id="1230851" name="Rectangle 3"/>
          <p:cNvSpPr>
            <a:spLocks noGrp="1" noChangeArrowheads="1"/>
          </p:cNvSpPr>
          <p:nvPr>
            <p:ph type="body" idx="1"/>
          </p:nvPr>
        </p:nvSpPr>
        <p:spPr>
          <a:xfrm>
            <a:off x="381000" y="1524000"/>
            <a:ext cx="8318500" cy="1143000"/>
          </a:xfrm>
        </p:spPr>
        <p:txBody>
          <a:bodyPr>
            <a:normAutofit fontScale="92500" lnSpcReduction="20000"/>
          </a:bodyPr>
          <a:lstStyle/>
          <a:p>
            <a:pPr>
              <a:lnSpc>
                <a:spcPct val="90000"/>
              </a:lnSpc>
            </a:pPr>
            <a:r>
              <a:rPr lang="en-US" altLang="en-US" dirty="0"/>
              <a:t>Given a set of transactions, find rules that will predict the occurrence of an item based on the occurrences of other items in the transaction</a:t>
            </a:r>
          </a:p>
        </p:txBody>
      </p:sp>
      <p:sp>
        <p:nvSpPr>
          <p:cNvPr id="1230852" name="Text Box 4"/>
          <p:cNvSpPr txBox="1">
            <a:spLocks noChangeArrowheads="1"/>
          </p:cNvSpPr>
          <p:nvPr/>
        </p:nvSpPr>
        <p:spPr bwMode="auto">
          <a:xfrm>
            <a:off x="304800" y="2819400"/>
            <a:ext cx="419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rgbClr val="0C6D9C"/>
                </a:solidFill>
              </a:rPr>
              <a:t>Market-Basket transactions</a:t>
            </a:r>
          </a:p>
        </p:txBody>
      </p:sp>
      <p:graphicFrame>
        <p:nvGraphicFramePr>
          <p:cNvPr id="1230853" name="Object 5"/>
          <p:cNvGraphicFramePr>
            <a:graphicFrameLocks noChangeAspect="1"/>
          </p:cNvGraphicFramePr>
          <p:nvPr/>
        </p:nvGraphicFramePr>
        <p:xfrm>
          <a:off x="228600" y="3429000"/>
          <a:ext cx="4343400" cy="2532063"/>
        </p:xfrm>
        <a:graphic>
          <a:graphicData uri="http://schemas.openxmlformats.org/presentationml/2006/ole">
            <mc:AlternateContent xmlns:mc="http://schemas.openxmlformats.org/markup-compatibility/2006">
              <mc:Choice xmlns:v="urn:schemas-microsoft-com:vml" Requires="v">
                <p:oleObj spid="_x0000_s9265" name="Document" r:id="rId3" imgW="3433292" imgH="1998228" progId="Word.Document.8">
                  <p:embed/>
                </p:oleObj>
              </mc:Choice>
              <mc:Fallback>
                <p:oleObj name="Document" r:id="rId3" imgW="3433292" imgH="199822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429000"/>
                        <a:ext cx="4343400" cy="2532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0854" name="Text Box 6"/>
          <p:cNvSpPr txBox="1">
            <a:spLocks noChangeArrowheads="1"/>
          </p:cNvSpPr>
          <p:nvPr/>
        </p:nvSpPr>
        <p:spPr bwMode="auto">
          <a:xfrm>
            <a:off x="4876800" y="3048000"/>
            <a:ext cx="3810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t>Example of Association Rules</a:t>
            </a:r>
          </a:p>
        </p:txBody>
      </p:sp>
      <p:sp>
        <p:nvSpPr>
          <p:cNvPr id="1230855" name="Text Box 7"/>
          <p:cNvSpPr txBox="1">
            <a:spLocks noChangeArrowheads="1"/>
          </p:cNvSpPr>
          <p:nvPr/>
        </p:nvSpPr>
        <p:spPr bwMode="auto">
          <a:xfrm>
            <a:off x="5334000" y="3657600"/>
            <a:ext cx="3276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800" b="0"/>
              <a:t>{Diaper} </a:t>
            </a:r>
            <a:r>
              <a:rPr lang="en-US" altLang="en-US" sz="1800" b="0">
                <a:sym typeface="Symbol" pitchFamily="18" charset="2"/>
              </a:rPr>
              <a:t> {Beer},</a:t>
            </a:r>
            <a:br>
              <a:rPr lang="en-US" altLang="en-US" sz="1800" b="0">
                <a:sym typeface="Symbol" pitchFamily="18" charset="2"/>
              </a:rPr>
            </a:br>
            <a:r>
              <a:rPr lang="en-US" altLang="en-US" sz="1800" b="0">
                <a:sym typeface="Symbol" pitchFamily="18" charset="2"/>
              </a:rPr>
              <a:t>{Milk, Bread}  {Eggs,Coke},</a:t>
            </a:r>
            <a:br>
              <a:rPr lang="en-US" altLang="en-US" sz="1800" b="0">
                <a:sym typeface="Symbol" pitchFamily="18" charset="2"/>
              </a:rPr>
            </a:br>
            <a:r>
              <a:rPr lang="en-US" altLang="en-US" sz="1800" b="0">
                <a:sym typeface="Symbol" pitchFamily="18" charset="2"/>
              </a:rPr>
              <a:t>{Beer, Bread}  {Milk},</a:t>
            </a:r>
          </a:p>
        </p:txBody>
      </p:sp>
      <p:sp>
        <p:nvSpPr>
          <p:cNvPr id="1230856" name="Text Box 8"/>
          <p:cNvSpPr txBox="1">
            <a:spLocks noChangeArrowheads="1"/>
          </p:cNvSpPr>
          <p:nvPr/>
        </p:nvSpPr>
        <p:spPr bwMode="auto">
          <a:xfrm>
            <a:off x="4876800" y="4953000"/>
            <a:ext cx="4038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b="0">
                <a:latin typeface="Palatino Linotype" pitchFamily="18" charset="0"/>
              </a:rPr>
              <a:t>Implication (</a:t>
            </a:r>
            <a:r>
              <a:rPr lang="en-US" altLang="en-US" sz="2000" b="0">
                <a:latin typeface="Palatino Linotype" pitchFamily="18" charset="0"/>
                <a:cs typeface="Arial" charset="0"/>
              </a:rPr>
              <a:t>→) </a:t>
            </a:r>
            <a:r>
              <a:rPr lang="en-US" altLang="en-US" sz="2000" b="0">
                <a:latin typeface="Palatino Linotype" pitchFamily="18" charset="0"/>
              </a:rPr>
              <a:t>means </a:t>
            </a:r>
            <a:br>
              <a:rPr lang="en-US" altLang="en-US" sz="2000" b="0">
                <a:latin typeface="Palatino Linotype" pitchFamily="18" charset="0"/>
              </a:rPr>
            </a:br>
            <a:r>
              <a:rPr lang="en-US" altLang="en-US" sz="2000" b="0">
                <a:latin typeface="Palatino Linotype" pitchFamily="18" charset="0"/>
              </a:rPr>
              <a:t>co-occurrence, not causality!</a:t>
            </a:r>
          </a:p>
        </p:txBody>
      </p:sp>
      <p:sp>
        <p:nvSpPr>
          <p:cNvPr id="3" name="Slide Number Placeholder 2"/>
          <p:cNvSpPr>
            <a:spLocks noGrp="1"/>
          </p:cNvSpPr>
          <p:nvPr>
            <p:ph type="sldNum" sz="quarter" idx="12"/>
          </p:nvPr>
        </p:nvSpPr>
        <p:spPr/>
        <p:txBody>
          <a:bodyPr/>
          <a:lstStyle/>
          <a:p>
            <a:fld id="{49A014FC-454E-45C5-9EFC-6A6DD0F547CA}" type="slidenum">
              <a:rPr lang="en-US" smtClean="0"/>
              <a:t>26</a:t>
            </a:fld>
            <a:endParaRPr lang="en-US"/>
          </a:p>
        </p:txBody>
      </p:sp>
    </p:spTree>
    <p:extLst>
      <p:ext uri="{BB962C8B-B14F-4D97-AF65-F5344CB8AC3E}">
        <p14:creationId xmlns:p14="http://schemas.microsoft.com/office/powerpoint/2010/main" val="333085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1874" name="Rectangle 2"/>
          <p:cNvSpPr>
            <a:spLocks noGrp="1" noChangeArrowheads="1"/>
          </p:cNvSpPr>
          <p:nvPr>
            <p:ph type="title"/>
          </p:nvPr>
        </p:nvSpPr>
        <p:spPr/>
        <p:txBody>
          <a:bodyPr>
            <a:normAutofit fontScale="90000"/>
          </a:bodyPr>
          <a:lstStyle/>
          <a:p>
            <a:r>
              <a:rPr lang="en-US" altLang="en-US"/>
              <a:t>Definition: Frequent Itemset</a:t>
            </a:r>
          </a:p>
        </p:txBody>
      </p:sp>
      <p:sp>
        <p:nvSpPr>
          <p:cNvPr id="1231875" name="Rectangle 3"/>
          <p:cNvSpPr>
            <a:spLocks noGrp="1" noChangeArrowheads="1"/>
          </p:cNvSpPr>
          <p:nvPr>
            <p:ph type="body" sz="half" idx="1"/>
          </p:nvPr>
        </p:nvSpPr>
        <p:spPr>
          <a:xfrm>
            <a:off x="304800" y="1066800"/>
            <a:ext cx="4876800" cy="5334000"/>
          </a:xfrm>
          <a:noFill/>
          <a:ln/>
        </p:spPr>
        <p:txBody>
          <a:bodyPr/>
          <a:lstStyle/>
          <a:p>
            <a:pPr marL="342900" indent="-342900"/>
            <a:r>
              <a:rPr lang="en-US" altLang="en-US" sz="2000" b="1" dirty="0" err="1"/>
              <a:t>Itemset</a:t>
            </a:r>
            <a:endParaRPr lang="en-US" altLang="en-US" sz="2000" b="1" dirty="0"/>
          </a:p>
          <a:p>
            <a:pPr marL="742950" lvl="1" indent="-285750"/>
            <a:r>
              <a:rPr lang="en-US" altLang="en-US" sz="1800" dirty="0"/>
              <a:t>A collection of one or more items</a:t>
            </a:r>
          </a:p>
          <a:p>
            <a:pPr marL="1143000" lvl="2" indent="-228600"/>
            <a:r>
              <a:rPr lang="en-US" altLang="en-US" sz="1600" dirty="0"/>
              <a:t>Example: {Milk, Bread, Diaper}</a:t>
            </a:r>
          </a:p>
          <a:p>
            <a:pPr marL="342900" indent="-342900"/>
            <a:r>
              <a:rPr lang="en-US" altLang="en-US" sz="2000" b="1" dirty="0"/>
              <a:t>k-</a:t>
            </a:r>
            <a:r>
              <a:rPr lang="en-US" altLang="en-US" sz="2000" b="1" dirty="0" err="1"/>
              <a:t>itemset</a:t>
            </a:r>
            <a:endParaRPr lang="en-US" altLang="en-US" sz="2000" b="1" dirty="0"/>
          </a:p>
          <a:p>
            <a:pPr marL="742950" lvl="1" indent="-285750"/>
            <a:r>
              <a:rPr lang="en-US" altLang="en-US" sz="1800" dirty="0"/>
              <a:t>An </a:t>
            </a:r>
            <a:r>
              <a:rPr lang="en-US" altLang="en-US" sz="1800" dirty="0" err="1"/>
              <a:t>itemset</a:t>
            </a:r>
            <a:r>
              <a:rPr lang="en-US" altLang="en-US" sz="1800" dirty="0"/>
              <a:t> that contains k items</a:t>
            </a:r>
            <a:endParaRPr lang="en-US" altLang="en-US" sz="1800" b="1" dirty="0"/>
          </a:p>
          <a:p>
            <a:pPr marL="342900" indent="-342900"/>
            <a:r>
              <a:rPr lang="en-US" altLang="en-US" sz="2000" b="1" dirty="0"/>
              <a:t>Support count (</a:t>
            </a:r>
            <a:r>
              <a:rPr lang="en-US" altLang="en-US" sz="2000" b="1" dirty="0">
                <a:sym typeface="Symbol" pitchFamily="18" charset="2"/>
              </a:rPr>
              <a:t>)</a:t>
            </a:r>
          </a:p>
          <a:p>
            <a:pPr marL="742950" lvl="1" indent="-285750"/>
            <a:r>
              <a:rPr lang="en-US" altLang="en-US" sz="1800" dirty="0"/>
              <a:t>Frequency of occurrence of an </a:t>
            </a:r>
            <a:r>
              <a:rPr lang="en-US" altLang="en-US" sz="1800" dirty="0" err="1"/>
              <a:t>itemset</a:t>
            </a:r>
            <a:endParaRPr lang="en-US" altLang="en-US" sz="1800" dirty="0"/>
          </a:p>
          <a:p>
            <a:pPr marL="742950" lvl="1" indent="-285750"/>
            <a:r>
              <a:rPr lang="en-US" altLang="en-US" sz="1800" dirty="0"/>
              <a:t>E.g.   </a:t>
            </a:r>
            <a:r>
              <a:rPr lang="en-US" altLang="en-US" sz="1800" dirty="0">
                <a:sym typeface="Symbol" pitchFamily="18" charset="2"/>
              </a:rPr>
              <a:t>({Milk, </a:t>
            </a:r>
            <a:r>
              <a:rPr lang="en-US" altLang="en-US" sz="1800" dirty="0" err="1">
                <a:sym typeface="Symbol" pitchFamily="18" charset="2"/>
              </a:rPr>
              <a:t>Bread,Diaper</a:t>
            </a:r>
            <a:r>
              <a:rPr lang="en-US" altLang="en-US" sz="1800" dirty="0">
                <a:sym typeface="Symbol" pitchFamily="18" charset="2"/>
              </a:rPr>
              <a:t>}) = 2 </a:t>
            </a:r>
            <a:endParaRPr lang="en-US" altLang="en-US" sz="1800" dirty="0"/>
          </a:p>
          <a:p>
            <a:pPr marL="342900" indent="-342900"/>
            <a:r>
              <a:rPr lang="en-US" altLang="en-US" sz="2000" b="1" dirty="0"/>
              <a:t>Support</a:t>
            </a:r>
          </a:p>
          <a:p>
            <a:pPr marL="742950" lvl="1" indent="-285750"/>
            <a:r>
              <a:rPr lang="en-US" altLang="en-US" sz="1800" dirty="0"/>
              <a:t>Fraction of transactions that contain an </a:t>
            </a:r>
            <a:r>
              <a:rPr lang="en-US" altLang="en-US" sz="1800" dirty="0" err="1"/>
              <a:t>itemset</a:t>
            </a:r>
            <a:endParaRPr lang="en-US" altLang="en-US" sz="1800" dirty="0"/>
          </a:p>
          <a:p>
            <a:pPr marL="742950" lvl="1" indent="-285750"/>
            <a:r>
              <a:rPr lang="en-US" altLang="en-US" sz="1800" dirty="0"/>
              <a:t>E.g.   s({Milk, Bread, Diaper}) = 2/5</a:t>
            </a:r>
          </a:p>
          <a:p>
            <a:pPr marL="342900" indent="-342900"/>
            <a:r>
              <a:rPr lang="en-US" altLang="en-US" sz="2000" b="1" dirty="0"/>
              <a:t>Frequent </a:t>
            </a:r>
            <a:r>
              <a:rPr lang="en-US" altLang="en-US" sz="2000" b="1" dirty="0" err="1"/>
              <a:t>Itemset</a:t>
            </a:r>
            <a:endParaRPr lang="en-US" altLang="en-US" sz="2000" b="1" dirty="0"/>
          </a:p>
          <a:p>
            <a:pPr marL="742950" lvl="1" indent="-285750"/>
            <a:r>
              <a:rPr lang="en-US" altLang="en-US" sz="1800" dirty="0"/>
              <a:t>An </a:t>
            </a:r>
            <a:r>
              <a:rPr lang="en-US" altLang="en-US" sz="1800" dirty="0" err="1"/>
              <a:t>itemset</a:t>
            </a:r>
            <a:r>
              <a:rPr lang="en-US" altLang="en-US" sz="1800" dirty="0"/>
              <a:t> whose support is greater than or equal to a </a:t>
            </a:r>
            <a:r>
              <a:rPr lang="en-US" altLang="en-US" sz="1800" i="1" dirty="0" err="1"/>
              <a:t>minsup</a:t>
            </a:r>
            <a:r>
              <a:rPr lang="en-US" altLang="en-US" sz="1800" dirty="0"/>
              <a:t> threshold</a:t>
            </a:r>
          </a:p>
        </p:txBody>
      </p:sp>
      <p:graphicFrame>
        <p:nvGraphicFramePr>
          <p:cNvPr id="1231917" name="Object 45"/>
          <p:cNvGraphicFramePr>
            <a:graphicFrameLocks noGrp="1" noChangeAspect="1"/>
          </p:cNvGraphicFramePr>
          <p:nvPr>
            <p:ph type="clipArt" sz="half" idx="2"/>
          </p:nvPr>
        </p:nvGraphicFramePr>
        <p:xfrm>
          <a:off x="5410200" y="2089150"/>
          <a:ext cx="3657600" cy="2195513"/>
        </p:xfrm>
        <a:graphic>
          <a:graphicData uri="http://schemas.openxmlformats.org/presentationml/2006/ole">
            <mc:AlternateContent xmlns:mc="http://schemas.openxmlformats.org/markup-compatibility/2006">
              <mc:Choice xmlns:v="urn:schemas-microsoft-com:vml" Requires="v">
                <p:oleObj spid="_x0000_s10290" name="Document" r:id="rId4" imgW="3359338" imgH="2015504" progId="Word.Document.8">
                  <p:embed/>
                </p:oleObj>
              </mc:Choice>
              <mc:Fallback>
                <p:oleObj name="Document" r:id="rId4" imgW="3359338" imgH="2015504"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2089150"/>
                        <a:ext cx="3657600" cy="2195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5163416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18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3187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3187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318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31875">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3187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31875">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31875">
                                            <p:txEl>
                                              <p:pRg st="7" end="7"/>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31875">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31875">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31875">
                                            <p:txEl>
                                              <p:pRg st="10" end="10"/>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31875">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3187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187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0395" name="Rectangle 27"/>
          <p:cNvSpPr>
            <a:spLocks noGrp="1" noChangeArrowheads="1"/>
          </p:cNvSpPr>
          <p:nvPr>
            <p:ph type="title"/>
          </p:nvPr>
        </p:nvSpPr>
        <p:spPr/>
        <p:txBody>
          <a:bodyPr>
            <a:normAutofit fontScale="90000"/>
          </a:bodyPr>
          <a:lstStyle/>
          <a:p>
            <a:r>
              <a:rPr lang="en-US" altLang="en-US"/>
              <a:t>Definition: Association Rule</a:t>
            </a:r>
          </a:p>
        </p:txBody>
      </p:sp>
      <p:sp>
        <p:nvSpPr>
          <p:cNvPr id="1210396" name="Rectangle 28"/>
          <p:cNvSpPr>
            <a:spLocks noGrp="1" noChangeArrowheads="1"/>
          </p:cNvSpPr>
          <p:nvPr>
            <p:ph type="body" sz="half" idx="1"/>
          </p:nvPr>
        </p:nvSpPr>
        <p:spPr/>
        <p:txBody>
          <a:bodyPr/>
          <a:lstStyle/>
          <a:p>
            <a:r>
              <a:rPr lang="en-US" altLang="en-US" sz="2000" dirty="0"/>
              <a:t>Association Rule</a:t>
            </a:r>
          </a:p>
          <a:p>
            <a:pPr lvl="1"/>
            <a:r>
              <a:rPr lang="en-US" altLang="en-US" sz="1800" dirty="0"/>
              <a:t>An implication expression of the form X </a:t>
            </a:r>
            <a:r>
              <a:rPr lang="en-US" altLang="en-US" sz="1800" dirty="0">
                <a:sym typeface="Symbol" pitchFamily="18" charset="2"/>
              </a:rPr>
              <a:t> Y, where X and Y are </a:t>
            </a:r>
            <a:r>
              <a:rPr lang="en-US" altLang="en-US" sz="1800" dirty="0" err="1">
                <a:sym typeface="Symbol" pitchFamily="18" charset="2"/>
              </a:rPr>
              <a:t>itemsets</a:t>
            </a:r>
            <a:endParaRPr lang="en-US" altLang="en-US" sz="1800" dirty="0">
              <a:sym typeface="Symbol" pitchFamily="18" charset="2"/>
            </a:endParaRPr>
          </a:p>
          <a:p>
            <a:pPr lvl="1"/>
            <a:r>
              <a:rPr lang="en-US" altLang="en-US" sz="1800" dirty="0"/>
              <a:t>Example:</a:t>
            </a:r>
            <a:br>
              <a:rPr lang="en-US" altLang="en-US" sz="1800" dirty="0"/>
            </a:br>
            <a:r>
              <a:rPr lang="en-US" altLang="en-US" sz="1800" dirty="0"/>
              <a:t>{Milk, Diaper} </a:t>
            </a:r>
            <a:r>
              <a:rPr lang="en-US" altLang="en-US" sz="1800" dirty="0">
                <a:sym typeface="Symbol" pitchFamily="18" charset="2"/>
              </a:rPr>
              <a:t> {Beer}</a:t>
            </a:r>
            <a:r>
              <a:rPr lang="en-US" altLang="en-US" sz="1800" dirty="0"/>
              <a:t> </a:t>
            </a:r>
          </a:p>
          <a:p>
            <a:pPr lvl="1"/>
            <a:endParaRPr lang="en-US" altLang="en-US" sz="1800" dirty="0"/>
          </a:p>
          <a:p>
            <a:r>
              <a:rPr lang="en-US" altLang="en-US" sz="2000" dirty="0"/>
              <a:t>Rule Evaluation Metrics</a:t>
            </a:r>
            <a:endParaRPr lang="en-US" altLang="en-US" sz="2000" dirty="0">
              <a:sym typeface="Symbol" pitchFamily="18" charset="2"/>
            </a:endParaRPr>
          </a:p>
          <a:p>
            <a:pPr lvl="1"/>
            <a:r>
              <a:rPr lang="en-US" altLang="en-US" sz="1800" b="1" dirty="0"/>
              <a:t>Support (s)</a:t>
            </a:r>
          </a:p>
          <a:p>
            <a:pPr lvl="2"/>
            <a:r>
              <a:rPr lang="en-US" altLang="en-US" sz="1600" dirty="0"/>
              <a:t>Fraction of transactions that contain both X and Y</a:t>
            </a:r>
          </a:p>
          <a:p>
            <a:pPr lvl="1"/>
            <a:r>
              <a:rPr lang="en-US" altLang="en-US" sz="1800" b="1" dirty="0"/>
              <a:t>Confidence (c)</a:t>
            </a:r>
          </a:p>
          <a:p>
            <a:pPr lvl="2"/>
            <a:r>
              <a:rPr lang="en-US" altLang="en-US" sz="1600" dirty="0"/>
              <a:t>Measures how often items in Y appear in transactions that</a:t>
            </a:r>
            <a:br>
              <a:rPr lang="en-US" altLang="en-US" sz="1600" dirty="0"/>
            </a:br>
            <a:r>
              <a:rPr lang="en-US" altLang="en-US" sz="1600" dirty="0"/>
              <a:t>contain X</a:t>
            </a:r>
          </a:p>
        </p:txBody>
      </p:sp>
      <p:graphicFrame>
        <p:nvGraphicFramePr>
          <p:cNvPr id="1210397" name="Object 29"/>
          <p:cNvGraphicFramePr>
            <a:graphicFrameLocks noGrp="1" noChangeAspect="1"/>
          </p:cNvGraphicFramePr>
          <p:nvPr>
            <p:ph type="clipArt" sz="half" idx="2"/>
          </p:nvPr>
        </p:nvGraphicFramePr>
        <p:xfrm>
          <a:off x="5029200" y="1143000"/>
          <a:ext cx="3359150" cy="2016125"/>
        </p:xfrm>
        <a:graphic>
          <a:graphicData uri="http://schemas.openxmlformats.org/presentationml/2006/ole">
            <mc:AlternateContent xmlns:mc="http://schemas.openxmlformats.org/markup-compatibility/2006">
              <mc:Choice xmlns:v="urn:schemas-microsoft-com:vml" Requires="v">
                <p:oleObj spid="_x0000_s11454" name="Document" r:id="rId3" imgW="3359338" imgH="2015504" progId="Word.Document.8">
                  <p:embed/>
                </p:oleObj>
              </mc:Choice>
              <mc:Fallback>
                <p:oleObj name="Document" r:id="rId3" imgW="3359338" imgH="201550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143000"/>
                        <a:ext cx="3359150" cy="2016125"/>
                      </a:xfrm>
                      <a:prstGeom prst="rect">
                        <a:avLst/>
                      </a:prstGeom>
                    </p:spPr>
                  </p:pic>
                </p:oleObj>
              </mc:Fallback>
            </mc:AlternateContent>
          </a:graphicData>
        </a:graphic>
      </p:graphicFrame>
      <p:grpSp>
        <p:nvGrpSpPr>
          <p:cNvPr id="1210399" name="Group 31"/>
          <p:cNvGrpSpPr>
            <a:grpSpLocks/>
          </p:cNvGrpSpPr>
          <p:nvPr/>
        </p:nvGrpSpPr>
        <p:grpSpPr bwMode="auto">
          <a:xfrm>
            <a:off x="4953000" y="3633788"/>
            <a:ext cx="3724275" cy="2157412"/>
            <a:chOff x="3120" y="2289"/>
            <a:chExt cx="2346" cy="1359"/>
          </a:xfrm>
        </p:grpSpPr>
        <p:sp>
          <p:nvSpPr>
            <p:cNvPr id="1210379" name="Text Box 11"/>
            <p:cNvSpPr txBox="1">
              <a:spLocks noChangeArrowheads="1"/>
            </p:cNvSpPr>
            <p:nvPr/>
          </p:nvSpPr>
          <p:spPr bwMode="auto">
            <a:xfrm>
              <a:off x="3120" y="2289"/>
              <a:ext cx="71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dirty="0">
                  <a:latin typeface="Palatino Linotype" pitchFamily="18" charset="0"/>
                </a:rPr>
                <a:t>Example:</a:t>
              </a:r>
              <a:endParaRPr lang="en-US" altLang="en-US" sz="2400" dirty="0">
                <a:latin typeface="Palatino Linotype" pitchFamily="18" charset="0"/>
              </a:endParaRPr>
            </a:p>
          </p:txBody>
        </p:sp>
        <p:graphicFrame>
          <p:nvGraphicFramePr>
            <p:cNvPr id="1210380" name="Object 12"/>
            <p:cNvGraphicFramePr>
              <a:graphicFrameLocks noChangeAspect="1"/>
            </p:cNvGraphicFramePr>
            <p:nvPr/>
          </p:nvGraphicFramePr>
          <p:xfrm>
            <a:off x="3386" y="2539"/>
            <a:ext cx="1341" cy="189"/>
          </p:xfrm>
          <a:graphic>
            <a:graphicData uri="http://schemas.openxmlformats.org/presentationml/2006/ole">
              <mc:AlternateContent xmlns:mc="http://schemas.openxmlformats.org/markup-compatibility/2006">
                <mc:Choice xmlns:v="urn:schemas-microsoft-com:vml" Requires="v">
                  <p:oleObj spid="_x0000_s11455" name="Equation" r:id="rId5" imgW="1511280" imgH="215640" progId="Equation.3">
                    <p:embed/>
                  </p:oleObj>
                </mc:Choice>
                <mc:Fallback>
                  <p:oleObj name="Equation" r:id="rId5" imgW="1511280" imgH="215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86" y="2539"/>
                          <a:ext cx="1341" cy="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10381" name="Object 13"/>
            <p:cNvGraphicFramePr>
              <a:graphicFrameLocks noChangeAspect="1"/>
            </p:cNvGraphicFramePr>
            <p:nvPr/>
          </p:nvGraphicFramePr>
          <p:xfrm>
            <a:off x="3397" y="2815"/>
            <a:ext cx="1996" cy="372"/>
          </p:xfrm>
          <a:graphic>
            <a:graphicData uri="http://schemas.openxmlformats.org/presentationml/2006/ole">
              <mc:AlternateContent xmlns:mc="http://schemas.openxmlformats.org/markup-compatibility/2006">
                <mc:Choice xmlns:v="urn:schemas-microsoft-com:vml" Requires="v">
                  <p:oleObj spid="_x0000_s11456" name="Equation" r:id="rId7" imgW="2298600" imgH="431640" progId="Equation.3">
                    <p:embed/>
                  </p:oleObj>
                </mc:Choice>
                <mc:Fallback>
                  <p:oleObj name="Equation" r:id="rId7" imgW="2298600" imgH="431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 y="2815"/>
                          <a:ext cx="1996" cy="3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10382" name="Object 14"/>
            <p:cNvGraphicFramePr>
              <a:graphicFrameLocks noChangeAspect="1"/>
            </p:cNvGraphicFramePr>
            <p:nvPr/>
          </p:nvGraphicFramePr>
          <p:xfrm>
            <a:off x="3403" y="3254"/>
            <a:ext cx="2063" cy="394"/>
          </p:xfrm>
          <a:graphic>
            <a:graphicData uri="http://schemas.openxmlformats.org/presentationml/2006/ole">
              <mc:AlternateContent xmlns:mc="http://schemas.openxmlformats.org/markup-compatibility/2006">
                <mc:Choice xmlns:v="urn:schemas-microsoft-com:vml" Requires="v">
                  <p:oleObj spid="_x0000_s11457" name="Equation" r:id="rId9" imgW="2374560" imgH="431640" progId="Equation.3">
                    <p:embed/>
                  </p:oleObj>
                </mc:Choice>
                <mc:Fallback>
                  <p:oleObj name="Equation" r:id="rId9" imgW="2374560" imgH="431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03" y="3254"/>
                          <a:ext cx="2063" cy="3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210387" name="Rectangle 19"/>
          <p:cNvSpPr>
            <a:spLocks noChangeArrowheads="1"/>
          </p:cNvSpPr>
          <p:nvPr/>
        </p:nvSpPr>
        <p:spPr bwMode="auto">
          <a:xfrm>
            <a:off x="304800" y="1066800"/>
            <a:ext cx="48768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spcBef>
                <a:spcPct val="10000"/>
              </a:spcBef>
              <a:spcAft>
                <a:spcPts val="400"/>
              </a:spcAft>
              <a:buClr>
                <a:schemeClr val="tx1"/>
              </a:buClr>
              <a:buSzPct val="75000"/>
              <a:buFont typeface="Monotype Sorts" pitchFamily="2" charset="2"/>
              <a:buChar char="l"/>
              <a:defRPr sz="2000">
                <a:solidFill>
                  <a:schemeClr val="tx1"/>
                </a:solidFill>
                <a:latin typeface="Palatino Linotype" pitchFamily="18" charset="0"/>
              </a:defRPr>
            </a:lvl1pPr>
            <a:lvl2pPr marL="742950" indent="-285750">
              <a:spcBef>
                <a:spcPct val="10000"/>
              </a:spcBef>
              <a:spcAft>
                <a:spcPts val="400"/>
              </a:spcAft>
              <a:buClr>
                <a:schemeClr val="tx1"/>
              </a:buClr>
              <a:buSzPct val="75000"/>
              <a:buFont typeface="Arial" charset="0"/>
              <a:buChar char="–"/>
              <a:defRPr>
                <a:solidFill>
                  <a:schemeClr val="tx1"/>
                </a:solidFill>
                <a:latin typeface="Palatino Linotype" pitchFamily="18" charset="0"/>
              </a:defRPr>
            </a:lvl2pPr>
            <a:lvl3pPr marL="1143000" indent="-228600">
              <a:spcBef>
                <a:spcPct val="10000"/>
              </a:spcBef>
              <a:spcAft>
                <a:spcPts val="400"/>
              </a:spcAft>
              <a:buClr>
                <a:schemeClr val="tx1"/>
              </a:buClr>
              <a:buSzPct val="75000"/>
              <a:buFont typeface="Wingdings" pitchFamily="2" charset="2"/>
              <a:buChar char="u"/>
              <a:defRPr sz="1600">
                <a:solidFill>
                  <a:schemeClr val="tx1"/>
                </a:solidFill>
                <a:latin typeface="Palatino Linotype" pitchFamily="18" charset="0"/>
              </a:defRPr>
            </a:lvl3pPr>
            <a:lvl4pPr marL="1600200" indent="-228600">
              <a:spcBef>
                <a:spcPct val="20000"/>
              </a:spcBef>
              <a:buSzPct val="100000"/>
              <a:buChar char="–"/>
              <a:defRPr>
                <a:solidFill>
                  <a:schemeClr val="tx1"/>
                </a:solidFill>
                <a:latin typeface="Times New Roman" pitchFamily="18" charset="0"/>
              </a:defRPr>
            </a:lvl4pPr>
            <a:lvl5pPr marL="2057400" indent="-228600">
              <a:spcBef>
                <a:spcPct val="20000"/>
              </a:spcBef>
              <a:buSzPct val="100000"/>
              <a:buChar char="•"/>
              <a:defRPr>
                <a:solidFill>
                  <a:schemeClr val="tx1"/>
                </a:solidFill>
                <a:latin typeface="Times New Roman" pitchFamily="18" charset="0"/>
              </a:defRPr>
            </a:lvl5pPr>
            <a:lvl6pPr marL="2514600" indent="-228600" eaLnBrk="0" fontAlgn="base" hangingPunct="0">
              <a:spcBef>
                <a:spcPct val="20000"/>
              </a:spcBef>
              <a:spcAft>
                <a:spcPct val="0"/>
              </a:spcAft>
              <a:buSzPct val="100000"/>
              <a:buChar char="•"/>
              <a:defRPr>
                <a:solidFill>
                  <a:schemeClr val="tx1"/>
                </a:solidFill>
                <a:latin typeface="Times New Roman" pitchFamily="18" charset="0"/>
              </a:defRPr>
            </a:lvl6pPr>
            <a:lvl7pPr marL="2971800" indent="-228600" eaLnBrk="0" fontAlgn="base" hangingPunct="0">
              <a:spcBef>
                <a:spcPct val="20000"/>
              </a:spcBef>
              <a:spcAft>
                <a:spcPct val="0"/>
              </a:spcAft>
              <a:buSzPct val="100000"/>
              <a:buChar char="•"/>
              <a:defRPr>
                <a:solidFill>
                  <a:schemeClr val="tx1"/>
                </a:solidFill>
                <a:latin typeface="Times New Roman" pitchFamily="18" charset="0"/>
              </a:defRPr>
            </a:lvl7pPr>
            <a:lvl8pPr marL="3429000" indent="-228600" eaLnBrk="0" fontAlgn="base" hangingPunct="0">
              <a:spcBef>
                <a:spcPct val="20000"/>
              </a:spcBef>
              <a:spcAft>
                <a:spcPct val="0"/>
              </a:spcAft>
              <a:buSzPct val="100000"/>
              <a:buChar char="•"/>
              <a:defRPr>
                <a:solidFill>
                  <a:schemeClr val="tx1"/>
                </a:solidFill>
                <a:latin typeface="Times New Roman" pitchFamily="18" charset="0"/>
              </a:defRPr>
            </a:lvl8pPr>
            <a:lvl9pPr marL="3886200" indent="-228600" eaLnBrk="0" fontAlgn="base" hangingPunct="0">
              <a:spcBef>
                <a:spcPct val="20000"/>
              </a:spcBef>
              <a:spcAft>
                <a:spcPct val="0"/>
              </a:spcAft>
              <a:buSzPct val="100000"/>
              <a:buChar char="•"/>
              <a:defRPr>
                <a:solidFill>
                  <a:schemeClr val="tx1"/>
                </a:solidFill>
                <a:latin typeface="Times New Roman" pitchFamily="18" charset="0"/>
              </a:defRPr>
            </a:lvl9pPr>
          </a:lstStyle>
          <a:p>
            <a:endParaRPr lang="en-US" altLang="en-US" sz="1800" b="0"/>
          </a:p>
        </p:txBody>
      </p:sp>
      <p:sp>
        <p:nvSpPr>
          <p:cNvPr id="1210398" name="Text Box 30"/>
          <p:cNvSpPr txBox="1">
            <a:spLocks noChangeArrowheads="1"/>
          </p:cNvSpPr>
          <p:nvPr/>
        </p:nvSpPr>
        <p:spPr bwMode="auto">
          <a:xfrm>
            <a:off x="4114800" y="5951538"/>
            <a:ext cx="4743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0">
                <a:latin typeface="Palatino Linotype" pitchFamily="18" charset="0"/>
              </a:rPr>
              <a:t>s( {Milk, Diaper} </a:t>
            </a:r>
            <a:r>
              <a:rPr lang="en-US" altLang="en-US" sz="1600" b="0">
                <a:latin typeface="Palatino Linotype" pitchFamily="18" charset="0"/>
                <a:cs typeface="Arial" charset="0"/>
              </a:rPr>
              <a:t>→Beer ) = s( {Milk, Diaper, Beer} )</a:t>
            </a:r>
          </a:p>
        </p:txBody>
      </p:sp>
    </p:spTree>
    <p:extLst>
      <p:ext uri="{BB962C8B-B14F-4D97-AF65-F5344CB8AC3E}">
        <p14:creationId xmlns:p14="http://schemas.microsoft.com/office/powerpoint/2010/main" val="24997146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1039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10396">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10396">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10396">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10396">
                                            <p:txEl>
                                              <p:pRg st="8" end="8"/>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21039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103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039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1394" name="Rectangle 2"/>
          <p:cNvSpPr>
            <a:spLocks noGrp="1" noChangeArrowheads="1"/>
          </p:cNvSpPr>
          <p:nvPr>
            <p:ph type="title"/>
          </p:nvPr>
        </p:nvSpPr>
        <p:spPr/>
        <p:txBody>
          <a:bodyPr/>
          <a:lstStyle/>
          <a:p>
            <a:r>
              <a:rPr lang="en-US" altLang="en-US"/>
              <a:t>Mining Association Rules</a:t>
            </a:r>
          </a:p>
        </p:txBody>
      </p:sp>
      <p:sp>
        <p:nvSpPr>
          <p:cNvPr id="1211396" name="Text Box 4"/>
          <p:cNvSpPr txBox="1">
            <a:spLocks noChangeArrowheads="1"/>
          </p:cNvSpPr>
          <p:nvPr/>
        </p:nvSpPr>
        <p:spPr bwMode="auto">
          <a:xfrm>
            <a:off x="4267200" y="1219200"/>
            <a:ext cx="47244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b="0">
                <a:solidFill>
                  <a:srgbClr val="CC3300"/>
                </a:solidFill>
                <a:latin typeface="Palatino Linotype" pitchFamily="18" charset="0"/>
                <a:sym typeface="Symbol" pitchFamily="18" charset="2"/>
              </a:rPr>
              <a:t>Example of Rules:</a:t>
            </a:r>
            <a:br>
              <a:rPr lang="en-US" altLang="en-US" sz="2400" b="0">
                <a:solidFill>
                  <a:srgbClr val="CC3300"/>
                </a:solidFill>
                <a:latin typeface="Palatino Linotype" pitchFamily="18" charset="0"/>
                <a:sym typeface="Symbol" pitchFamily="18" charset="2"/>
              </a:rPr>
            </a:br>
            <a:endParaRPr lang="en-US" altLang="en-US" sz="1000" b="0">
              <a:solidFill>
                <a:srgbClr val="CC3300"/>
              </a:solidFill>
              <a:latin typeface="Palatino Linotype" pitchFamily="18" charset="0"/>
              <a:sym typeface="Symbol" pitchFamily="18" charset="2"/>
            </a:endParaRPr>
          </a:p>
          <a:p>
            <a:r>
              <a:rPr lang="en-US" altLang="en-US" sz="2000" b="0">
                <a:latin typeface="Palatino Linotype" pitchFamily="18" charset="0"/>
              </a:rPr>
              <a:t>{Milk,Diaper} </a:t>
            </a:r>
            <a:r>
              <a:rPr lang="en-US" altLang="en-US" sz="2000" b="0">
                <a:latin typeface="Palatino Linotype" pitchFamily="18" charset="0"/>
                <a:sym typeface="Symbol" pitchFamily="18" charset="2"/>
              </a:rPr>
              <a:t> {Beer} (s=0.4, c=0.67)</a:t>
            </a:r>
            <a:br>
              <a:rPr lang="en-US" altLang="en-US" sz="2000" b="0">
                <a:latin typeface="Palatino Linotype" pitchFamily="18" charset="0"/>
                <a:sym typeface="Symbol" pitchFamily="18" charset="2"/>
              </a:rPr>
            </a:br>
            <a:r>
              <a:rPr lang="en-US" altLang="en-US" sz="2000" b="0">
                <a:latin typeface="Palatino Linotype" pitchFamily="18" charset="0"/>
              </a:rPr>
              <a:t>{Milk,Beer} </a:t>
            </a:r>
            <a:r>
              <a:rPr lang="en-US" altLang="en-US" sz="2000" b="0">
                <a:latin typeface="Palatino Linotype" pitchFamily="18" charset="0"/>
                <a:sym typeface="Symbol" pitchFamily="18" charset="2"/>
              </a:rPr>
              <a:t> {Diaper} (s=0.4, c=1.0)</a:t>
            </a:r>
          </a:p>
          <a:p>
            <a:r>
              <a:rPr lang="en-US" altLang="en-US" sz="2000" b="0">
                <a:latin typeface="Palatino Linotype" pitchFamily="18" charset="0"/>
              </a:rPr>
              <a:t>{Diaper,Beer} </a:t>
            </a:r>
            <a:r>
              <a:rPr lang="en-US" altLang="en-US" sz="2000" b="0">
                <a:latin typeface="Palatino Linotype" pitchFamily="18" charset="0"/>
                <a:sym typeface="Symbol" pitchFamily="18" charset="2"/>
              </a:rPr>
              <a:t> {Milk} (s=0.4, c=0.67)</a:t>
            </a:r>
          </a:p>
          <a:p>
            <a:r>
              <a:rPr lang="en-US" altLang="en-US" sz="2000" b="0">
                <a:latin typeface="Palatino Linotype" pitchFamily="18" charset="0"/>
                <a:sym typeface="Symbol" pitchFamily="18" charset="2"/>
              </a:rPr>
              <a:t>{Beer}  {Milk,Diaper} (s=0.4, c=0.67) </a:t>
            </a:r>
            <a:br>
              <a:rPr lang="en-US" altLang="en-US" sz="2000" b="0">
                <a:latin typeface="Palatino Linotype" pitchFamily="18" charset="0"/>
                <a:sym typeface="Symbol" pitchFamily="18" charset="2"/>
              </a:rPr>
            </a:br>
            <a:r>
              <a:rPr lang="en-US" altLang="en-US" sz="2000" b="0">
                <a:latin typeface="Palatino Linotype" pitchFamily="18" charset="0"/>
                <a:sym typeface="Symbol" pitchFamily="18" charset="2"/>
              </a:rPr>
              <a:t>{Diaper}  {Milk,Beer} (s=0.4, c=0.5) </a:t>
            </a:r>
          </a:p>
          <a:p>
            <a:r>
              <a:rPr lang="en-US" altLang="en-US" sz="2000" b="0">
                <a:latin typeface="Palatino Linotype" pitchFamily="18" charset="0"/>
                <a:sym typeface="Symbol" pitchFamily="18" charset="2"/>
              </a:rPr>
              <a:t>{Milk}  {Diaper,Beer} (s=0.4, c=0.5)</a:t>
            </a:r>
          </a:p>
        </p:txBody>
      </p:sp>
      <p:graphicFrame>
        <p:nvGraphicFramePr>
          <p:cNvPr id="1211397" name="Object 5"/>
          <p:cNvGraphicFramePr>
            <a:graphicFrameLocks noGrp="1" noChangeAspect="1"/>
          </p:cNvGraphicFramePr>
          <p:nvPr>
            <p:ph idx="1"/>
          </p:nvPr>
        </p:nvGraphicFramePr>
        <p:xfrm>
          <a:off x="304800" y="1524000"/>
          <a:ext cx="3733800" cy="2241550"/>
        </p:xfrm>
        <a:graphic>
          <a:graphicData uri="http://schemas.openxmlformats.org/presentationml/2006/ole">
            <mc:AlternateContent xmlns:mc="http://schemas.openxmlformats.org/markup-compatibility/2006">
              <mc:Choice xmlns:v="urn:schemas-microsoft-com:vml" Requires="v">
                <p:oleObj spid="_x0000_s12337" name="Document" r:id="rId3" imgW="3359338" imgH="2015504" progId="Word.Document.8">
                  <p:embed/>
                </p:oleObj>
              </mc:Choice>
              <mc:Fallback>
                <p:oleObj name="Document" r:id="rId3" imgW="3359338" imgH="201550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524000"/>
                        <a:ext cx="3733800" cy="2241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11399" name="Text Box 7"/>
          <p:cNvSpPr txBox="1">
            <a:spLocks noChangeArrowheads="1"/>
          </p:cNvSpPr>
          <p:nvPr/>
        </p:nvSpPr>
        <p:spPr bwMode="auto">
          <a:xfrm>
            <a:off x="381000" y="3886200"/>
            <a:ext cx="79248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b="0">
                <a:solidFill>
                  <a:srgbClr val="CC3300"/>
                </a:solidFill>
                <a:latin typeface="Palatino Linotype" pitchFamily="18" charset="0"/>
                <a:sym typeface="Symbol" pitchFamily="18" charset="2"/>
              </a:rPr>
              <a:t>Observations:</a:t>
            </a:r>
          </a:p>
          <a:p>
            <a:pPr>
              <a:spcBef>
                <a:spcPct val="50000"/>
              </a:spcBef>
              <a:buFontTx/>
              <a:buChar char="•"/>
            </a:pPr>
            <a:r>
              <a:rPr lang="en-US" altLang="en-US" sz="2000" b="0">
                <a:latin typeface="Palatino Linotype" pitchFamily="18" charset="0"/>
                <a:sym typeface="Symbol" pitchFamily="18" charset="2"/>
              </a:rPr>
              <a:t> All the above rules are binary partitions of the same itemset: </a:t>
            </a:r>
            <a:br>
              <a:rPr lang="en-US" altLang="en-US" sz="2000" b="0">
                <a:latin typeface="Palatino Linotype" pitchFamily="18" charset="0"/>
                <a:sym typeface="Symbol" pitchFamily="18" charset="2"/>
              </a:rPr>
            </a:br>
            <a:r>
              <a:rPr lang="en-US" altLang="en-US" sz="2000" b="0">
                <a:latin typeface="Palatino Linotype" pitchFamily="18" charset="0"/>
                <a:sym typeface="Symbol" pitchFamily="18" charset="2"/>
              </a:rPr>
              <a:t>	{Milk, Diaper, Beer}</a:t>
            </a:r>
          </a:p>
          <a:p>
            <a:pPr>
              <a:spcBef>
                <a:spcPct val="50000"/>
              </a:spcBef>
              <a:buFontTx/>
              <a:buChar char="•"/>
            </a:pPr>
            <a:r>
              <a:rPr lang="en-US" altLang="en-US" sz="2000" b="0">
                <a:latin typeface="Palatino Linotype" pitchFamily="18" charset="0"/>
                <a:sym typeface="Symbol" pitchFamily="18" charset="2"/>
              </a:rPr>
              <a:t> Rules originating from the same itemset have identical support but</a:t>
            </a:r>
            <a:br>
              <a:rPr lang="en-US" altLang="en-US" sz="2000" b="0">
                <a:latin typeface="Palatino Linotype" pitchFamily="18" charset="0"/>
                <a:sym typeface="Symbol" pitchFamily="18" charset="2"/>
              </a:rPr>
            </a:br>
            <a:r>
              <a:rPr lang="en-US" altLang="en-US" sz="2000" b="0">
                <a:latin typeface="Palatino Linotype" pitchFamily="18" charset="0"/>
                <a:sym typeface="Symbol" pitchFamily="18" charset="2"/>
              </a:rPr>
              <a:t>  can have different confidence</a:t>
            </a:r>
          </a:p>
          <a:p>
            <a:pPr>
              <a:spcBef>
                <a:spcPct val="50000"/>
              </a:spcBef>
              <a:buFontTx/>
              <a:buChar char="•"/>
            </a:pPr>
            <a:r>
              <a:rPr lang="en-US" altLang="en-US" sz="2000" b="0">
                <a:latin typeface="Palatino Linotype" pitchFamily="18" charset="0"/>
                <a:sym typeface="Symbol" pitchFamily="18" charset="2"/>
              </a:rPr>
              <a:t> Thus, we may decouple the support and confidence requirements</a:t>
            </a:r>
          </a:p>
        </p:txBody>
      </p:sp>
      <p:sp>
        <p:nvSpPr>
          <p:cNvPr id="3" name="Slide Number Placeholder 2"/>
          <p:cNvSpPr>
            <a:spLocks noGrp="1"/>
          </p:cNvSpPr>
          <p:nvPr>
            <p:ph type="sldNum" sz="quarter" idx="12"/>
          </p:nvPr>
        </p:nvSpPr>
        <p:spPr/>
        <p:txBody>
          <a:bodyPr/>
          <a:lstStyle/>
          <a:p>
            <a:fld id="{49A014FC-454E-45C5-9EFC-6A6DD0F547CA}" type="slidenum">
              <a:rPr lang="en-US" smtClean="0"/>
              <a:t>29</a:t>
            </a:fld>
            <a:endParaRPr lang="en-US"/>
          </a:p>
        </p:txBody>
      </p:sp>
    </p:spTree>
    <p:extLst>
      <p:ext uri="{BB962C8B-B14F-4D97-AF65-F5344CB8AC3E}">
        <p14:creationId xmlns:p14="http://schemas.microsoft.com/office/powerpoint/2010/main" val="24022459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113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139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fld id="{10A91BD9-029F-446C-8A96-D49CA0F178E1}" type="slidenum">
              <a:rPr lang="en-US" altLang="en-US"/>
              <a:pPr/>
              <a:t>3</a:t>
            </a:fld>
            <a:endParaRPr lang="en-US" altLang="en-US"/>
          </a:p>
        </p:txBody>
      </p:sp>
      <p:sp>
        <p:nvSpPr>
          <p:cNvPr id="222210" name="Rectangle 2"/>
          <p:cNvSpPr>
            <a:spLocks noGrp="1" noChangeArrowheads="1"/>
          </p:cNvSpPr>
          <p:nvPr>
            <p:ph type="title"/>
          </p:nvPr>
        </p:nvSpPr>
        <p:spPr/>
        <p:txBody>
          <a:bodyPr/>
          <a:lstStyle/>
          <a:p>
            <a:r>
              <a:rPr lang="en-US" altLang="en-US"/>
              <a:t>Which is the Odd One Out?</a:t>
            </a:r>
          </a:p>
        </p:txBody>
      </p:sp>
      <p:sp>
        <p:nvSpPr>
          <p:cNvPr id="222211" name="Rectangle 3"/>
          <p:cNvSpPr>
            <a:spLocks noGrp="1" noChangeArrowheads="1"/>
          </p:cNvSpPr>
          <p:nvPr>
            <p:ph type="body" idx="1"/>
          </p:nvPr>
        </p:nvSpPr>
        <p:spPr/>
        <p:txBody>
          <a:bodyPr/>
          <a:lstStyle/>
          <a:p>
            <a:pPr>
              <a:buFontTx/>
              <a:buNone/>
            </a:pPr>
            <a:r>
              <a:rPr lang="en-GB" altLang="en-US" dirty="0"/>
              <a:t>Ironman, Superman, Thor, Snow White</a:t>
            </a:r>
            <a:endParaRPr lang="en-US" altLang="en-US" dirty="0"/>
          </a:p>
        </p:txBody>
      </p:sp>
      <p:grpSp>
        <p:nvGrpSpPr>
          <p:cNvPr id="222220" name="Group 12"/>
          <p:cNvGrpSpPr>
            <a:grpSpLocks/>
          </p:cNvGrpSpPr>
          <p:nvPr/>
        </p:nvGrpSpPr>
        <p:grpSpPr bwMode="auto">
          <a:xfrm>
            <a:off x="823913" y="2152650"/>
            <a:ext cx="4433887" cy="1809750"/>
            <a:chOff x="1392" y="1590"/>
            <a:chExt cx="2793" cy="1140"/>
          </a:xfrm>
        </p:grpSpPr>
        <p:pic>
          <p:nvPicPr>
            <p:cNvPr id="222215" name="Picture 7" descr="belong1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2" y="1590"/>
              <a:ext cx="882" cy="1140"/>
            </a:xfrm>
            <a:prstGeom prst="rect">
              <a:avLst/>
            </a:prstGeom>
            <a:noFill/>
            <a:extLst>
              <a:ext uri="{909E8E84-426E-40DD-AFC4-6F175D3DCCD1}">
                <a14:hiddenFill xmlns:a14="http://schemas.microsoft.com/office/drawing/2010/main">
                  <a:solidFill>
                    <a:srgbClr val="FFFFFF"/>
                  </a:solidFill>
                </a14:hiddenFill>
              </a:ext>
            </a:extLst>
          </p:spPr>
        </p:pic>
        <p:pic>
          <p:nvPicPr>
            <p:cNvPr id="222217" name="Picture 9" descr="belong1b">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2" y="1590"/>
              <a:ext cx="882" cy="1140"/>
            </a:xfrm>
            <a:prstGeom prst="rect">
              <a:avLst/>
            </a:prstGeom>
            <a:noFill/>
            <a:extLst>
              <a:ext uri="{909E8E84-426E-40DD-AFC4-6F175D3DCCD1}">
                <a14:hiddenFill xmlns:a14="http://schemas.microsoft.com/office/drawing/2010/main">
                  <a:solidFill>
                    <a:srgbClr val="FFFFFF"/>
                  </a:solidFill>
                </a14:hiddenFill>
              </a:ext>
            </a:extLst>
          </p:spPr>
        </p:pic>
        <p:pic>
          <p:nvPicPr>
            <p:cNvPr id="222219" name="Picture 11" descr="belong1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3" y="1590"/>
              <a:ext cx="882" cy="114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2227" name="Group 19"/>
          <p:cNvGrpSpPr>
            <a:grpSpLocks/>
          </p:cNvGrpSpPr>
          <p:nvPr/>
        </p:nvGrpSpPr>
        <p:grpSpPr bwMode="auto">
          <a:xfrm>
            <a:off x="400050" y="4419600"/>
            <a:ext cx="5467350" cy="1676400"/>
            <a:chOff x="252" y="2784"/>
            <a:chExt cx="3444" cy="1056"/>
          </a:xfrm>
        </p:grpSpPr>
        <p:pic>
          <p:nvPicPr>
            <p:cNvPr id="222222" name="Picture 14" descr="belong2a">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2" y="2784"/>
              <a:ext cx="1128" cy="1056"/>
            </a:xfrm>
            <a:prstGeom prst="rect">
              <a:avLst/>
            </a:prstGeom>
            <a:noFill/>
            <a:extLst>
              <a:ext uri="{909E8E84-426E-40DD-AFC4-6F175D3DCCD1}">
                <a14:hiddenFill xmlns:a14="http://schemas.microsoft.com/office/drawing/2010/main">
                  <a:solidFill>
                    <a:srgbClr val="FFFFFF"/>
                  </a:solidFill>
                </a14:hiddenFill>
              </a:ext>
            </a:extLst>
          </p:spPr>
        </p:pic>
        <p:pic>
          <p:nvPicPr>
            <p:cNvPr id="222224" name="Picture 16" descr="belong2a">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04" y="2784"/>
              <a:ext cx="1128" cy="1056"/>
            </a:xfrm>
            <a:prstGeom prst="rect">
              <a:avLst/>
            </a:prstGeom>
            <a:noFill/>
            <a:extLst>
              <a:ext uri="{909E8E84-426E-40DD-AFC4-6F175D3DCCD1}">
                <a14:hiddenFill xmlns:a14="http://schemas.microsoft.com/office/drawing/2010/main">
                  <a:solidFill>
                    <a:srgbClr val="FFFFFF"/>
                  </a:solidFill>
                </a14:hiddenFill>
              </a:ext>
            </a:extLst>
          </p:spPr>
        </p:pic>
        <p:pic>
          <p:nvPicPr>
            <p:cNvPr id="222226" name="Picture 18" descr="belong2b">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68" y="2784"/>
              <a:ext cx="1128" cy="1056"/>
            </a:xfrm>
            <a:prstGeom prst="rect">
              <a:avLst/>
            </a:prstGeom>
            <a:noFill/>
            <a:extLst>
              <a:ext uri="{909E8E84-426E-40DD-AFC4-6F175D3DCCD1}">
                <a14:hiddenFill xmlns:a14="http://schemas.microsoft.com/office/drawing/2010/main">
                  <a:solidFill>
                    <a:srgbClr val="FFFFFF"/>
                  </a:solidFill>
                </a14:hiddenFill>
              </a:ext>
            </a:extLst>
          </p:spPr>
        </p:pic>
      </p:grpSp>
      <p:sp>
        <p:nvSpPr>
          <p:cNvPr id="222228" name="Text Box 20"/>
          <p:cNvSpPr txBox="1">
            <a:spLocks noChangeArrowheads="1"/>
          </p:cNvSpPr>
          <p:nvPr/>
        </p:nvSpPr>
        <p:spPr bwMode="auto">
          <a:xfrm>
            <a:off x="5929313" y="3155950"/>
            <a:ext cx="283368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Clustering involves:</a:t>
            </a:r>
          </a:p>
          <a:p>
            <a:pPr>
              <a:buFontTx/>
              <a:buChar char="•"/>
            </a:pPr>
            <a:r>
              <a:rPr lang="en-US" altLang="en-US" sz="2400"/>
              <a:t> Feature selection</a:t>
            </a:r>
          </a:p>
          <a:p>
            <a:pPr>
              <a:buFontTx/>
              <a:buChar char="•"/>
            </a:pPr>
            <a:r>
              <a:rPr lang="en-US" altLang="en-US" sz="2400"/>
              <a:t> Distance measure</a:t>
            </a:r>
          </a:p>
        </p:txBody>
      </p:sp>
    </p:spTree>
    <p:extLst>
      <p:ext uri="{BB962C8B-B14F-4D97-AF65-F5344CB8AC3E}">
        <p14:creationId xmlns:p14="http://schemas.microsoft.com/office/powerpoint/2010/main" val="2341500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22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222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22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420" name="Rectangle 4"/>
          <p:cNvSpPr>
            <a:spLocks noGrp="1" noChangeArrowheads="1"/>
          </p:cNvSpPr>
          <p:nvPr>
            <p:ph type="title"/>
          </p:nvPr>
        </p:nvSpPr>
        <p:spPr/>
        <p:txBody>
          <a:bodyPr/>
          <a:lstStyle/>
          <a:p>
            <a:r>
              <a:rPr lang="en-US" altLang="en-US"/>
              <a:t>Mining Association Rules</a:t>
            </a:r>
          </a:p>
        </p:txBody>
      </p:sp>
      <p:sp>
        <p:nvSpPr>
          <p:cNvPr id="1212421" name="Rectangle 5"/>
          <p:cNvSpPr>
            <a:spLocks noGrp="1" noChangeArrowheads="1"/>
          </p:cNvSpPr>
          <p:nvPr>
            <p:ph type="body" idx="1"/>
          </p:nvPr>
        </p:nvSpPr>
        <p:spPr/>
        <p:txBody>
          <a:bodyPr>
            <a:normAutofit fontScale="85000" lnSpcReduction="10000"/>
          </a:bodyPr>
          <a:lstStyle/>
          <a:p>
            <a:pPr marL="457200" indent="-457200"/>
            <a:r>
              <a:rPr lang="en-US" altLang="en-US" dirty="0"/>
              <a:t>Two-step approach: </a:t>
            </a:r>
          </a:p>
          <a:p>
            <a:pPr marL="838200" lvl="1" indent="-381000"/>
            <a:r>
              <a:rPr lang="en-US" altLang="en-US" b="1" dirty="0"/>
              <a:t>Step 1:  Frequent </a:t>
            </a:r>
            <a:r>
              <a:rPr lang="en-US" altLang="en-US" b="1" dirty="0" err="1"/>
              <a:t>Itemset</a:t>
            </a:r>
            <a:r>
              <a:rPr lang="en-US" altLang="en-US" b="1" dirty="0"/>
              <a:t> Generation</a:t>
            </a:r>
          </a:p>
          <a:p>
            <a:pPr marL="1257300" lvl="2" indent="-342900"/>
            <a:r>
              <a:rPr lang="en-US" altLang="en-US" dirty="0"/>
              <a:t>Generate all </a:t>
            </a:r>
            <a:r>
              <a:rPr lang="en-US" altLang="en-US" dirty="0" err="1"/>
              <a:t>itemsets</a:t>
            </a:r>
            <a:r>
              <a:rPr lang="en-US" altLang="en-US" dirty="0"/>
              <a:t> whose support </a:t>
            </a:r>
            <a:r>
              <a:rPr lang="en-US" altLang="en-US" dirty="0">
                <a:sym typeface="Symbol" pitchFamily="18" charset="2"/>
              </a:rPr>
              <a:t> </a:t>
            </a:r>
            <a:r>
              <a:rPr lang="en-US" altLang="en-US" dirty="0" err="1"/>
              <a:t>minsup</a:t>
            </a:r>
            <a:endParaRPr lang="en-US" altLang="en-US" dirty="0"/>
          </a:p>
          <a:p>
            <a:pPr marL="838200" lvl="1" indent="-381000"/>
            <a:r>
              <a:rPr lang="en-US" altLang="en-US" b="1" dirty="0"/>
              <a:t>Step 2:  Rule Generation</a:t>
            </a:r>
          </a:p>
          <a:p>
            <a:pPr marL="1257300" lvl="2" indent="-342900"/>
            <a:r>
              <a:rPr lang="en-US" altLang="en-US" dirty="0"/>
              <a:t>Generate high confidence rules from each frequent </a:t>
            </a:r>
            <a:r>
              <a:rPr lang="en-US" altLang="en-US" dirty="0" err="1"/>
              <a:t>itemset</a:t>
            </a:r>
            <a:r>
              <a:rPr lang="en-US" altLang="en-US" dirty="0"/>
              <a:t>, where each rule is a binary partitioning of a frequent </a:t>
            </a:r>
            <a:r>
              <a:rPr lang="en-US" altLang="en-US" dirty="0" err="1"/>
              <a:t>itemset</a:t>
            </a:r>
            <a:endParaRPr lang="en-US" altLang="en-US" dirty="0"/>
          </a:p>
          <a:p>
            <a:pPr marL="457200" indent="-457200"/>
            <a:endParaRPr lang="en-US" altLang="en-US" dirty="0"/>
          </a:p>
          <a:p>
            <a:pPr marL="457200" indent="-457200"/>
            <a:r>
              <a:rPr lang="en-US" altLang="en-US" dirty="0"/>
              <a:t>Frequent </a:t>
            </a:r>
            <a:r>
              <a:rPr lang="en-US" altLang="en-US" dirty="0" err="1"/>
              <a:t>itemset</a:t>
            </a:r>
            <a:r>
              <a:rPr lang="en-US" altLang="en-US" dirty="0"/>
              <a:t> generation is still computationally expensive</a:t>
            </a:r>
          </a:p>
          <a:p>
            <a:pPr marL="857250" lvl="1" indent="-457200"/>
            <a:r>
              <a:rPr lang="en-US" altLang="en-US" dirty="0"/>
              <a:t>FP-Growth</a:t>
            </a:r>
          </a:p>
          <a:p>
            <a:pPr marL="857250" lvl="1" indent="-457200"/>
            <a:r>
              <a:rPr lang="en-US" altLang="en-US" dirty="0" err="1"/>
              <a:t>Apriori</a:t>
            </a:r>
            <a:endParaRPr lang="en-US" altLang="en-US" dirty="0"/>
          </a:p>
          <a:p>
            <a:pPr marL="457200" indent="-457200"/>
            <a:endParaRPr lang="en-US" altLang="en-US" dirty="0"/>
          </a:p>
        </p:txBody>
      </p:sp>
      <p:sp>
        <p:nvSpPr>
          <p:cNvPr id="3" name="Slide Number Placeholder 2"/>
          <p:cNvSpPr>
            <a:spLocks noGrp="1"/>
          </p:cNvSpPr>
          <p:nvPr>
            <p:ph type="sldNum" sz="quarter" idx="12"/>
          </p:nvPr>
        </p:nvSpPr>
        <p:spPr/>
        <p:txBody>
          <a:bodyPr/>
          <a:lstStyle/>
          <a:p>
            <a:fld id="{49A014FC-454E-45C5-9EFC-6A6DD0F547CA}" type="slidenum">
              <a:rPr lang="en-US" smtClean="0"/>
              <a:t>30</a:t>
            </a:fld>
            <a:endParaRPr lang="en-US"/>
          </a:p>
        </p:txBody>
      </p:sp>
    </p:spTree>
    <p:extLst>
      <p:ext uri="{BB962C8B-B14F-4D97-AF65-F5344CB8AC3E}">
        <p14:creationId xmlns:p14="http://schemas.microsoft.com/office/powerpoint/2010/main" val="32695976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3442" name="Rectangle 2"/>
          <p:cNvSpPr>
            <a:spLocks noGrp="1" noChangeArrowheads="1"/>
          </p:cNvSpPr>
          <p:nvPr>
            <p:ph type="title"/>
          </p:nvPr>
        </p:nvSpPr>
        <p:spPr/>
        <p:txBody>
          <a:bodyPr/>
          <a:lstStyle/>
          <a:p>
            <a:r>
              <a:rPr lang="en-US" altLang="en-US"/>
              <a:t>Frequent Itemset Generation</a:t>
            </a:r>
          </a:p>
        </p:txBody>
      </p:sp>
      <p:graphicFrame>
        <p:nvGraphicFramePr>
          <p:cNvPr id="1213443" name="Object 3"/>
          <p:cNvGraphicFramePr>
            <a:graphicFrameLocks noChangeAspect="1"/>
          </p:cNvGraphicFramePr>
          <p:nvPr/>
        </p:nvGraphicFramePr>
        <p:xfrm>
          <a:off x="304800" y="990600"/>
          <a:ext cx="7034213" cy="5313363"/>
        </p:xfrm>
        <a:graphic>
          <a:graphicData uri="http://schemas.openxmlformats.org/presentationml/2006/ole">
            <mc:AlternateContent xmlns:mc="http://schemas.openxmlformats.org/markup-compatibility/2006">
              <mc:Choice xmlns:v="urn:schemas-microsoft-com:vml" Requires="v">
                <p:oleObj spid="_x0000_s13361" name="VISIO" r:id="rId3" imgW="9807480" imgH="7407000" progId="Visio.Drawing.6">
                  <p:embed/>
                </p:oleObj>
              </mc:Choice>
              <mc:Fallback>
                <p:oleObj name="VISIO" r:id="rId3" imgW="9807480" imgH="7407000" progId="Visio.Drawing.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990600"/>
                        <a:ext cx="7034213" cy="5313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13444" name="Text Box 4"/>
          <p:cNvSpPr txBox="1">
            <a:spLocks noChangeArrowheads="1"/>
          </p:cNvSpPr>
          <p:nvPr/>
        </p:nvSpPr>
        <p:spPr bwMode="auto">
          <a:xfrm>
            <a:off x="6248400" y="5257800"/>
            <a:ext cx="27432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latin typeface="Palatino Linotype" pitchFamily="18" charset="0"/>
              </a:rPr>
              <a:t>Given d items, there are 2</a:t>
            </a:r>
            <a:r>
              <a:rPr lang="en-US" altLang="en-US" sz="2000" baseline="30000">
                <a:latin typeface="Palatino Linotype" pitchFamily="18" charset="0"/>
              </a:rPr>
              <a:t>d</a:t>
            </a:r>
            <a:r>
              <a:rPr lang="en-US" altLang="en-US" sz="2000">
                <a:latin typeface="Palatino Linotype" pitchFamily="18" charset="0"/>
              </a:rPr>
              <a:t> possible candidate itemsets</a:t>
            </a:r>
            <a:endParaRPr lang="en-US" altLang="en-US" sz="2000">
              <a:latin typeface="Palatino Linotype" pitchFamily="18" charset="0"/>
              <a:sym typeface="Symbol" pitchFamily="18" charset="2"/>
            </a:endParaRPr>
          </a:p>
        </p:txBody>
      </p:sp>
      <p:sp>
        <p:nvSpPr>
          <p:cNvPr id="3" name="Slide Number Placeholder 2"/>
          <p:cNvSpPr>
            <a:spLocks noGrp="1"/>
          </p:cNvSpPr>
          <p:nvPr>
            <p:ph type="sldNum" sz="quarter" idx="12"/>
          </p:nvPr>
        </p:nvSpPr>
        <p:spPr/>
        <p:txBody>
          <a:bodyPr/>
          <a:lstStyle/>
          <a:p>
            <a:fld id="{49A014FC-454E-45C5-9EFC-6A6DD0F547CA}" type="slidenum">
              <a:rPr lang="en-US" smtClean="0"/>
              <a:t>31</a:t>
            </a:fld>
            <a:endParaRPr lang="en-US"/>
          </a:p>
        </p:txBody>
      </p:sp>
    </p:spTree>
    <p:extLst>
      <p:ext uri="{BB962C8B-B14F-4D97-AF65-F5344CB8AC3E}">
        <p14:creationId xmlns:p14="http://schemas.microsoft.com/office/powerpoint/2010/main" val="22071563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4469" name="Rectangle 5"/>
          <p:cNvSpPr>
            <a:spLocks noGrp="1" noChangeArrowheads="1"/>
          </p:cNvSpPr>
          <p:nvPr>
            <p:ph type="title"/>
          </p:nvPr>
        </p:nvSpPr>
        <p:spPr/>
        <p:txBody>
          <a:bodyPr/>
          <a:lstStyle/>
          <a:p>
            <a:r>
              <a:rPr lang="en-US" altLang="en-US"/>
              <a:t>Frequent Itemset Generation</a:t>
            </a:r>
          </a:p>
        </p:txBody>
      </p:sp>
      <p:sp>
        <p:nvSpPr>
          <p:cNvPr id="1214470" name="Rectangle 6"/>
          <p:cNvSpPr>
            <a:spLocks noGrp="1" noChangeArrowheads="1"/>
          </p:cNvSpPr>
          <p:nvPr>
            <p:ph type="body" idx="1"/>
          </p:nvPr>
        </p:nvSpPr>
        <p:spPr/>
        <p:txBody>
          <a:bodyPr>
            <a:normAutofit fontScale="77500" lnSpcReduction="20000"/>
          </a:bodyPr>
          <a:lstStyle/>
          <a:p>
            <a:r>
              <a:rPr lang="en-US" altLang="en-US"/>
              <a:t>Brute-force approach: </a:t>
            </a:r>
          </a:p>
          <a:p>
            <a:pPr lvl="1"/>
            <a:r>
              <a:rPr lang="en-US" altLang="en-US"/>
              <a:t>Each itemset in the lattice is a </a:t>
            </a:r>
            <a:r>
              <a:rPr lang="en-US" altLang="en-US">
                <a:solidFill>
                  <a:srgbClr val="FF0000"/>
                </a:solidFill>
              </a:rPr>
              <a:t>candidate frequent itemset</a:t>
            </a:r>
          </a:p>
          <a:p>
            <a:pPr lvl="1"/>
            <a:r>
              <a:rPr lang="en-US" altLang="en-US"/>
              <a:t>Count the support of each candidate by scanning the database</a:t>
            </a:r>
          </a:p>
          <a:p>
            <a:pPr lvl="1"/>
            <a:endParaRPr lang="en-US" altLang="en-US"/>
          </a:p>
          <a:p>
            <a:pPr lvl="1"/>
            <a:endParaRPr lang="en-US" altLang="en-US"/>
          </a:p>
          <a:p>
            <a:pPr lvl="1"/>
            <a:endParaRPr lang="en-US" altLang="en-US"/>
          </a:p>
          <a:p>
            <a:pPr lvl="1"/>
            <a:endParaRPr lang="en-US" altLang="en-US"/>
          </a:p>
          <a:p>
            <a:pPr lvl="1"/>
            <a:endParaRPr lang="en-US" altLang="en-US"/>
          </a:p>
          <a:p>
            <a:pPr lvl="1"/>
            <a:endParaRPr lang="en-US" altLang="en-US"/>
          </a:p>
          <a:p>
            <a:pPr lvl="1"/>
            <a:endParaRPr lang="en-US" altLang="en-US"/>
          </a:p>
          <a:p>
            <a:pPr lvl="1"/>
            <a:endParaRPr lang="en-US" altLang="en-US"/>
          </a:p>
          <a:p>
            <a:pPr lvl="1"/>
            <a:r>
              <a:rPr lang="en-US" altLang="en-US"/>
              <a:t>Match each transaction against every candidate</a:t>
            </a:r>
          </a:p>
          <a:p>
            <a:pPr lvl="1"/>
            <a:r>
              <a:rPr lang="en-US" altLang="en-US"/>
              <a:t>Complexity ~ O(NMw) =&gt; </a:t>
            </a:r>
            <a:r>
              <a:rPr lang="en-US" altLang="en-US">
                <a:solidFill>
                  <a:srgbClr val="FF0000"/>
                </a:solidFill>
              </a:rPr>
              <a:t>Expensive since M = 2</a:t>
            </a:r>
            <a:r>
              <a:rPr lang="en-US" altLang="en-US" baseline="30000">
                <a:solidFill>
                  <a:srgbClr val="FF0000"/>
                </a:solidFill>
              </a:rPr>
              <a:t>d</a:t>
            </a:r>
            <a:r>
              <a:rPr lang="en-US" altLang="en-US">
                <a:solidFill>
                  <a:srgbClr val="FF0000"/>
                </a:solidFill>
              </a:rPr>
              <a:t> !!!</a:t>
            </a:r>
          </a:p>
        </p:txBody>
      </p:sp>
      <p:graphicFrame>
        <p:nvGraphicFramePr>
          <p:cNvPr id="1214468" name="Object 4"/>
          <p:cNvGraphicFramePr>
            <a:graphicFrameLocks noChangeAspect="1"/>
          </p:cNvGraphicFramePr>
          <p:nvPr>
            <p:extLst>
              <p:ext uri="{D42A27DB-BD31-4B8C-83A1-F6EECF244321}">
                <p14:modId xmlns:p14="http://schemas.microsoft.com/office/powerpoint/2010/main" val="2846884579"/>
              </p:ext>
            </p:extLst>
          </p:nvPr>
        </p:nvGraphicFramePr>
        <p:xfrm>
          <a:off x="947738" y="2590800"/>
          <a:ext cx="7281862" cy="2667000"/>
        </p:xfrm>
        <a:graphic>
          <a:graphicData uri="http://schemas.openxmlformats.org/presentationml/2006/ole">
            <mc:AlternateContent xmlns:mc="http://schemas.openxmlformats.org/markup-compatibility/2006">
              <mc:Choice xmlns:v="urn:schemas-microsoft-com:vml" Requires="v">
                <p:oleObj spid="_x0000_s14385" name="Visio" r:id="rId3" imgW="7738567" imgH="2840126" progId="Visio.Drawing.11">
                  <p:embed/>
                </p:oleObj>
              </mc:Choice>
              <mc:Fallback>
                <p:oleObj name="Visio" r:id="rId3" imgW="7738567" imgH="2840126"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738" y="2590800"/>
                        <a:ext cx="7281862"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49A014FC-454E-45C5-9EFC-6A6DD0F547CA}" type="slidenum">
              <a:rPr lang="en-US" smtClean="0"/>
              <a:t>32</a:t>
            </a:fld>
            <a:endParaRPr lang="en-US"/>
          </a:p>
        </p:txBody>
      </p:sp>
    </p:spTree>
    <p:extLst>
      <p:ext uri="{BB962C8B-B14F-4D97-AF65-F5344CB8AC3E}">
        <p14:creationId xmlns:p14="http://schemas.microsoft.com/office/powerpoint/2010/main" val="19596771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6514" name="Rectangle 2"/>
          <p:cNvSpPr>
            <a:spLocks noGrp="1" noChangeArrowheads="1"/>
          </p:cNvSpPr>
          <p:nvPr>
            <p:ph type="title"/>
          </p:nvPr>
        </p:nvSpPr>
        <p:spPr>
          <a:xfrm>
            <a:off x="381000" y="152400"/>
            <a:ext cx="8534400" cy="533400"/>
          </a:xfrm>
        </p:spPr>
        <p:txBody>
          <a:bodyPr>
            <a:normAutofit fontScale="90000"/>
          </a:bodyPr>
          <a:lstStyle/>
          <a:p>
            <a:r>
              <a:rPr lang="en-US" altLang="en-US"/>
              <a:t>Frequent Itemset Generation Strategies</a:t>
            </a:r>
          </a:p>
        </p:txBody>
      </p:sp>
      <p:sp>
        <p:nvSpPr>
          <p:cNvPr id="1216515" name="Rectangle 3"/>
          <p:cNvSpPr>
            <a:spLocks noGrp="1" noChangeArrowheads="1"/>
          </p:cNvSpPr>
          <p:nvPr>
            <p:ph type="body" idx="1"/>
          </p:nvPr>
        </p:nvSpPr>
        <p:spPr>
          <a:xfrm>
            <a:off x="411163" y="1066800"/>
            <a:ext cx="8318500" cy="5257800"/>
          </a:xfrm>
        </p:spPr>
        <p:txBody>
          <a:bodyPr>
            <a:normAutofit fontScale="92500" lnSpcReduction="20000"/>
          </a:bodyPr>
          <a:lstStyle/>
          <a:p>
            <a:r>
              <a:rPr lang="en-US" altLang="en-US" dirty="0"/>
              <a:t>Reduce the </a:t>
            </a:r>
            <a:r>
              <a:rPr lang="en-US" altLang="en-US" dirty="0">
                <a:solidFill>
                  <a:srgbClr val="FF0000"/>
                </a:solidFill>
              </a:rPr>
              <a:t>number of candidates</a:t>
            </a:r>
            <a:r>
              <a:rPr lang="en-US" altLang="en-US" dirty="0"/>
              <a:t> (M)</a:t>
            </a:r>
          </a:p>
          <a:p>
            <a:pPr lvl="1"/>
            <a:r>
              <a:rPr lang="en-US" altLang="en-US" dirty="0"/>
              <a:t>Complete search: M=2</a:t>
            </a:r>
            <a:r>
              <a:rPr lang="en-US" altLang="en-US" baseline="30000" dirty="0"/>
              <a:t>d</a:t>
            </a:r>
          </a:p>
          <a:p>
            <a:pPr lvl="1"/>
            <a:r>
              <a:rPr lang="en-US" altLang="en-US" dirty="0"/>
              <a:t>Use pruning techniques to reduce M</a:t>
            </a:r>
          </a:p>
          <a:p>
            <a:pPr lvl="4"/>
            <a:endParaRPr lang="en-US" altLang="en-US" sz="1200" dirty="0"/>
          </a:p>
          <a:p>
            <a:r>
              <a:rPr lang="en-US" altLang="en-US" dirty="0"/>
              <a:t>Reduce the </a:t>
            </a:r>
            <a:r>
              <a:rPr lang="en-US" altLang="en-US" dirty="0">
                <a:solidFill>
                  <a:srgbClr val="FF0000"/>
                </a:solidFill>
              </a:rPr>
              <a:t>number of transactions </a:t>
            </a:r>
            <a:r>
              <a:rPr lang="en-US" altLang="en-US" dirty="0"/>
              <a:t>(N)</a:t>
            </a:r>
          </a:p>
          <a:p>
            <a:pPr lvl="1"/>
            <a:r>
              <a:rPr lang="en-US" altLang="en-US" dirty="0"/>
              <a:t>Reduce size of N as the size of </a:t>
            </a:r>
            <a:r>
              <a:rPr lang="en-US" altLang="en-US" dirty="0" err="1"/>
              <a:t>itemset</a:t>
            </a:r>
            <a:r>
              <a:rPr lang="en-US" altLang="en-US" dirty="0"/>
              <a:t> increases</a:t>
            </a:r>
          </a:p>
          <a:p>
            <a:pPr lvl="1"/>
            <a:r>
              <a:rPr lang="en-US" altLang="en-US" dirty="0"/>
              <a:t>Used by </a:t>
            </a:r>
            <a:r>
              <a:rPr lang="en-SG" dirty="0"/>
              <a:t>Direct Hashing and Pruning (</a:t>
            </a:r>
            <a:r>
              <a:rPr lang="en-US" altLang="en-US"/>
              <a:t>DHP) </a:t>
            </a:r>
            <a:r>
              <a:rPr lang="en-US" altLang="en-US" dirty="0"/>
              <a:t>and vertical-based mining algorithms</a:t>
            </a:r>
          </a:p>
          <a:p>
            <a:pPr lvl="4"/>
            <a:endParaRPr lang="en-US" altLang="en-US" sz="1000" dirty="0"/>
          </a:p>
          <a:p>
            <a:r>
              <a:rPr lang="en-US" altLang="en-US" dirty="0"/>
              <a:t>Reduce the </a:t>
            </a:r>
            <a:r>
              <a:rPr lang="en-US" altLang="en-US" dirty="0">
                <a:solidFill>
                  <a:srgbClr val="FF0000"/>
                </a:solidFill>
              </a:rPr>
              <a:t>number of comparisons</a:t>
            </a:r>
            <a:r>
              <a:rPr lang="en-US" altLang="en-US" dirty="0"/>
              <a:t> (NM)</a:t>
            </a:r>
          </a:p>
          <a:p>
            <a:pPr lvl="1"/>
            <a:r>
              <a:rPr lang="en-US" altLang="en-US" dirty="0"/>
              <a:t>Use efficient data structures to store the candidates or transactions</a:t>
            </a:r>
          </a:p>
          <a:p>
            <a:pPr lvl="1"/>
            <a:r>
              <a:rPr lang="en-US" altLang="en-US" dirty="0"/>
              <a:t>No need to match every candidate against every transaction</a:t>
            </a:r>
          </a:p>
        </p:txBody>
      </p:sp>
      <p:sp>
        <p:nvSpPr>
          <p:cNvPr id="3" name="Slide Number Placeholder 2"/>
          <p:cNvSpPr>
            <a:spLocks noGrp="1"/>
          </p:cNvSpPr>
          <p:nvPr>
            <p:ph type="sldNum" sz="quarter" idx="12"/>
          </p:nvPr>
        </p:nvSpPr>
        <p:spPr/>
        <p:txBody>
          <a:bodyPr/>
          <a:lstStyle/>
          <a:p>
            <a:fld id="{49A014FC-454E-45C5-9EFC-6A6DD0F547CA}" type="slidenum">
              <a:rPr lang="en-US" smtClean="0"/>
              <a:t>33</a:t>
            </a:fld>
            <a:endParaRPr lang="en-US"/>
          </a:p>
        </p:txBody>
      </p:sp>
    </p:spTree>
    <p:extLst>
      <p:ext uri="{BB962C8B-B14F-4D97-AF65-F5344CB8AC3E}">
        <p14:creationId xmlns:p14="http://schemas.microsoft.com/office/powerpoint/2010/main" val="20430137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9042" name="Group 2"/>
          <p:cNvGrpSpPr>
            <a:grpSpLocks/>
          </p:cNvGrpSpPr>
          <p:nvPr/>
        </p:nvGrpSpPr>
        <p:grpSpPr bwMode="auto">
          <a:xfrm>
            <a:off x="228600" y="1089025"/>
            <a:ext cx="8831263" cy="5235575"/>
            <a:chOff x="144" y="686"/>
            <a:chExt cx="5563" cy="3298"/>
          </a:xfrm>
        </p:grpSpPr>
        <p:sp>
          <p:nvSpPr>
            <p:cNvPr id="1239043" name="Line 3"/>
            <p:cNvSpPr>
              <a:spLocks noChangeShapeType="1"/>
            </p:cNvSpPr>
            <p:nvPr/>
          </p:nvSpPr>
          <p:spPr bwMode="auto">
            <a:xfrm flipV="1">
              <a:off x="864" y="1920"/>
              <a:ext cx="576"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9044" name="Text Box 4"/>
            <p:cNvSpPr txBox="1">
              <a:spLocks noChangeArrowheads="1"/>
            </p:cNvSpPr>
            <p:nvPr/>
          </p:nvSpPr>
          <p:spPr bwMode="auto">
            <a:xfrm>
              <a:off x="144" y="2112"/>
              <a:ext cx="100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b="0">
                  <a:solidFill>
                    <a:srgbClr val="0C6D9C"/>
                  </a:solidFill>
                </a:rPr>
                <a:t>Found to be Infrequent</a:t>
              </a:r>
              <a:endParaRPr lang="en-US" altLang="en-US" sz="2000" b="0">
                <a:solidFill>
                  <a:srgbClr val="0C6D9C"/>
                </a:solidFill>
                <a:sym typeface="Symbol" pitchFamily="18" charset="2"/>
              </a:endParaRPr>
            </a:p>
          </p:txBody>
        </p:sp>
        <p:graphicFrame>
          <p:nvGraphicFramePr>
            <p:cNvPr id="1239045" name="Object 5"/>
            <p:cNvGraphicFramePr>
              <a:graphicFrameLocks noChangeAspect="1"/>
            </p:cNvGraphicFramePr>
            <p:nvPr/>
          </p:nvGraphicFramePr>
          <p:xfrm>
            <a:off x="1392" y="686"/>
            <a:ext cx="4315" cy="3298"/>
          </p:xfrm>
          <a:graphic>
            <a:graphicData uri="http://schemas.openxmlformats.org/presentationml/2006/ole">
              <mc:AlternateContent xmlns:mc="http://schemas.openxmlformats.org/markup-compatibility/2006">
                <mc:Choice xmlns:v="urn:schemas-microsoft-com:vml" Requires="v">
                  <p:oleObj spid="_x0000_s15456" name="Visio" r:id="rId3" imgW="9866478" imgH="7377618" progId="Visio.Drawing.6">
                    <p:embed/>
                  </p:oleObj>
                </mc:Choice>
                <mc:Fallback>
                  <p:oleObj name="Visio" r:id="rId3" imgW="9866478" imgH="7377618" progId="Visio.Drawing.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2" y="686"/>
                          <a:ext cx="4315" cy="3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239050" name="Rectangle 10"/>
          <p:cNvSpPr>
            <a:spLocks noGrp="1" noChangeArrowheads="1"/>
          </p:cNvSpPr>
          <p:nvPr>
            <p:ph type="title"/>
          </p:nvPr>
        </p:nvSpPr>
        <p:spPr/>
        <p:txBody>
          <a:bodyPr/>
          <a:lstStyle/>
          <a:p>
            <a:r>
              <a:rPr lang="en-US" altLang="en-US"/>
              <a:t>Illustrating Apriori Principle</a:t>
            </a:r>
          </a:p>
        </p:txBody>
      </p:sp>
      <p:grpSp>
        <p:nvGrpSpPr>
          <p:cNvPr id="1239047" name="Group 7"/>
          <p:cNvGrpSpPr>
            <a:grpSpLocks/>
          </p:cNvGrpSpPr>
          <p:nvPr/>
        </p:nvGrpSpPr>
        <p:grpSpPr bwMode="auto">
          <a:xfrm>
            <a:off x="2209800" y="1089025"/>
            <a:ext cx="6850063" cy="5235575"/>
            <a:chOff x="1392" y="686"/>
            <a:chExt cx="4315" cy="3298"/>
          </a:xfrm>
        </p:grpSpPr>
        <p:graphicFrame>
          <p:nvGraphicFramePr>
            <p:cNvPr id="1239048" name="Object 8"/>
            <p:cNvGraphicFramePr>
              <a:graphicFrameLocks noChangeAspect="1"/>
            </p:cNvGraphicFramePr>
            <p:nvPr/>
          </p:nvGraphicFramePr>
          <p:xfrm>
            <a:off x="1392" y="686"/>
            <a:ext cx="4315" cy="3298"/>
          </p:xfrm>
          <a:graphic>
            <a:graphicData uri="http://schemas.openxmlformats.org/presentationml/2006/ole">
              <mc:AlternateContent xmlns:mc="http://schemas.openxmlformats.org/markup-compatibility/2006">
                <mc:Choice xmlns:v="urn:schemas-microsoft-com:vml" Requires="v">
                  <p:oleObj spid="_x0000_s15457" name="Visio" r:id="rId5" imgW="9866478" imgH="7377618" progId="Visio.Drawing.6">
                    <p:embed/>
                  </p:oleObj>
                </mc:Choice>
                <mc:Fallback>
                  <p:oleObj name="Visio" r:id="rId5" imgW="9866478" imgH="7377618"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2" y="686"/>
                          <a:ext cx="4315" cy="3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9049" name="Text Box 9"/>
            <p:cNvSpPr txBox="1">
              <a:spLocks noChangeArrowheads="1"/>
            </p:cNvSpPr>
            <p:nvPr/>
          </p:nvSpPr>
          <p:spPr bwMode="auto">
            <a:xfrm>
              <a:off x="1488" y="3494"/>
              <a:ext cx="912"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b="0">
                  <a:solidFill>
                    <a:srgbClr val="FF0000"/>
                  </a:solidFill>
                </a:rPr>
                <a:t>Pruned supersets</a:t>
              </a:r>
              <a:endParaRPr lang="en-US" altLang="en-US" sz="2000" b="0">
                <a:solidFill>
                  <a:srgbClr val="FF0000"/>
                </a:solidFill>
                <a:sym typeface="Symbol" pitchFamily="18" charset="2"/>
              </a:endParaRPr>
            </a:p>
          </p:txBody>
        </p:sp>
      </p:grpSp>
      <p:sp>
        <p:nvSpPr>
          <p:cNvPr id="3" name="Slide Number Placeholder 2"/>
          <p:cNvSpPr>
            <a:spLocks noGrp="1"/>
          </p:cNvSpPr>
          <p:nvPr>
            <p:ph type="sldNum" sz="quarter" idx="12"/>
          </p:nvPr>
        </p:nvSpPr>
        <p:spPr/>
        <p:txBody>
          <a:bodyPr/>
          <a:lstStyle/>
          <a:p>
            <a:fld id="{49A014FC-454E-45C5-9EFC-6A6DD0F547CA}" type="slidenum">
              <a:rPr lang="en-US" smtClean="0"/>
              <a:t>34</a:t>
            </a:fld>
            <a:endParaRPr lang="en-US"/>
          </a:p>
        </p:txBody>
      </p:sp>
    </p:spTree>
    <p:extLst>
      <p:ext uri="{BB962C8B-B14F-4D97-AF65-F5344CB8AC3E}">
        <p14:creationId xmlns:p14="http://schemas.microsoft.com/office/powerpoint/2010/main" val="24928667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390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a:t>FP-Growth</a:t>
            </a:r>
          </a:p>
        </p:txBody>
      </p:sp>
      <p:sp>
        <p:nvSpPr>
          <p:cNvPr id="3" name="Content Placeholder 2"/>
          <p:cNvSpPr>
            <a:spLocks noGrp="1"/>
          </p:cNvSpPr>
          <p:nvPr>
            <p:ph idx="1"/>
          </p:nvPr>
        </p:nvSpPr>
        <p:spPr/>
        <p:txBody>
          <a:bodyPr>
            <a:normAutofit fontScale="85000" lnSpcReduction="10000"/>
          </a:bodyPr>
          <a:lstStyle/>
          <a:p>
            <a:r>
              <a:rPr lang="en-SG" dirty="0"/>
              <a:t>Another approach to generate frequent pattern mining</a:t>
            </a:r>
          </a:p>
          <a:p>
            <a:r>
              <a:rPr lang="en-SG" dirty="0"/>
              <a:t>Generate a tree called frequent pattern tree (FP-tree).</a:t>
            </a:r>
          </a:p>
          <a:p>
            <a:r>
              <a:rPr lang="en-SG" dirty="0"/>
              <a:t>Steps</a:t>
            </a:r>
          </a:p>
          <a:p>
            <a:pPr lvl="1"/>
            <a:r>
              <a:rPr lang="en-SG" dirty="0"/>
              <a:t>From transaction table, generate a list of items sorted according to the frequency of occurrence.</a:t>
            </a:r>
          </a:p>
          <a:p>
            <a:pPr lvl="1"/>
            <a:r>
              <a:rPr lang="en-SG" dirty="0"/>
              <a:t>Construct a tree starting from the most frequent item.</a:t>
            </a:r>
          </a:p>
          <a:p>
            <a:pPr lvl="1"/>
            <a:r>
              <a:rPr lang="en-SG" dirty="0"/>
              <a:t>Extract frequent pattern based on the tree structure.</a:t>
            </a:r>
          </a:p>
          <a:p>
            <a:r>
              <a:rPr lang="en-SG" dirty="0"/>
              <a:t>You are not required to know the exact steps, the RapidMiner software contains operators that help us perform association rules generate using FP-Growth.</a:t>
            </a:r>
          </a:p>
        </p:txBody>
      </p:sp>
      <p:sp>
        <p:nvSpPr>
          <p:cNvPr id="6" name="Slide Number Placeholder 5"/>
          <p:cNvSpPr>
            <a:spLocks noGrp="1"/>
          </p:cNvSpPr>
          <p:nvPr>
            <p:ph type="sldNum" sz="quarter" idx="12"/>
          </p:nvPr>
        </p:nvSpPr>
        <p:spPr/>
        <p:txBody>
          <a:bodyPr/>
          <a:lstStyle/>
          <a:p>
            <a:fld id="{49A014FC-454E-45C5-9EFC-6A6DD0F547CA}" type="slidenum">
              <a:rPr lang="en-US" smtClean="0"/>
              <a:t>35</a:t>
            </a:fld>
            <a:endParaRPr lang="en-US"/>
          </a:p>
        </p:txBody>
      </p:sp>
    </p:spTree>
    <p:extLst>
      <p:ext uri="{BB962C8B-B14F-4D97-AF65-F5344CB8AC3E}">
        <p14:creationId xmlns:p14="http://schemas.microsoft.com/office/powerpoint/2010/main" val="14804876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a:t>FP-Growth</a:t>
            </a:r>
          </a:p>
        </p:txBody>
      </p:sp>
      <p:sp>
        <p:nvSpPr>
          <p:cNvPr id="6" name="Slide Number Placeholder 5"/>
          <p:cNvSpPr>
            <a:spLocks noGrp="1"/>
          </p:cNvSpPr>
          <p:nvPr>
            <p:ph type="sldNum" sz="quarter" idx="12"/>
          </p:nvPr>
        </p:nvSpPr>
        <p:spPr/>
        <p:txBody>
          <a:bodyPr/>
          <a:lstStyle/>
          <a:p>
            <a:fld id="{49A014FC-454E-45C5-9EFC-6A6DD0F547CA}" type="slidenum">
              <a:rPr lang="en-US" smtClean="0"/>
              <a:t>36</a:t>
            </a:fld>
            <a:endParaRPr lang="en-US"/>
          </a:p>
        </p:txBody>
      </p:sp>
      <p:graphicFrame>
        <p:nvGraphicFramePr>
          <p:cNvPr id="7" name="Content Placeholder 8"/>
          <p:cNvGraphicFramePr>
            <a:graphicFrameLocks noGrp="1"/>
          </p:cNvGraphicFramePr>
          <p:nvPr>
            <p:ph idx="1"/>
            <p:extLst>
              <p:ext uri="{D42A27DB-BD31-4B8C-83A1-F6EECF244321}">
                <p14:modId xmlns:p14="http://schemas.microsoft.com/office/powerpoint/2010/main" val="2728370240"/>
              </p:ext>
            </p:extLst>
          </p:nvPr>
        </p:nvGraphicFramePr>
        <p:xfrm>
          <a:off x="457200" y="1600200"/>
          <a:ext cx="2590800" cy="1110920"/>
        </p:xfrm>
        <a:graphic>
          <a:graphicData uri="http://schemas.openxmlformats.org/drawingml/2006/table">
            <a:tbl>
              <a:tblPr firstRow="1" bandRow="1">
                <a:tableStyleId>{5C22544A-7EE6-4342-B048-85BDC9FD1C3A}</a:tableStyleId>
              </a:tblPr>
              <a:tblGrid>
                <a:gridCol w="503767">
                  <a:extLst>
                    <a:ext uri="{9D8B030D-6E8A-4147-A177-3AD203B41FA5}">
                      <a16:colId xmlns:a16="http://schemas.microsoft.com/office/drawing/2014/main" val="20000"/>
                    </a:ext>
                  </a:extLst>
                </a:gridCol>
                <a:gridCol w="2087033">
                  <a:extLst>
                    <a:ext uri="{9D8B030D-6E8A-4147-A177-3AD203B41FA5}">
                      <a16:colId xmlns:a16="http://schemas.microsoft.com/office/drawing/2014/main" val="20001"/>
                    </a:ext>
                  </a:extLst>
                </a:gridCol>
              </a:tblGrid>
              <a:tr h="221203">
                <a:tc>
                  <a:txBody>
                    <a:bodyPr/>
                    <a:lstStyle/>
                    <a:p>
                      <a:r>
                        <a:rPr lang="en-SG" sz="1100" dirty="0"/>
                        <a:t>TID</a:t>
                      </a:r>
                    </a:p>
                  </a:txBody>
                  <a:tcPr marL="54543" marR="54543" marT="27272" marB="27272"/>
                </a:tc>
                <a:tc>
                  <a:txBody>
                    <a:bodyPr/>
                    <a:lstStyle/>
                    <a:p>
                      <a:r>
                        <a:rPr lang="en-SG" sz="1100" dirty="0"/>
                        <a:t>Items</a:t>
                      </a:r>
                    </a:p>
                  </a:txBody>
                  <a:tcPr marL="54543" marR="54543" marT="27272" marB="27272"/>
                </a:tc>
                <a:extLst>
                  <a:ext uri="{0D108BD9-81ED-4DB2-BD59-A6C34878D82A}">
                    <a16:rowId xmlns:a16="http://schemas.microsoft.com/office/drawing/2014/main" val="10000"/>
                  </a:ext>
                </a:extLst>
              </a:tr>
              <a:tr h="221203">
                <a:tc>
                  <a:txBody>
                    <a:bodyPr/>
                    <a:lstStyle/>
                    <a:p>
                      <a:r>
                        <a:rPr lang="en-SG" sz="1100" dirty="0"/>
                        <a:t>100</a:t>
                      </a:r>
                    </a:p>
                  </a:txBody>
                  <a:tcPr marL="54543" marR="54543" marT="27272" marB="27272"/>
                </a:tc>
                <a:tc>
                  <a:txBody>
                    <a:bodyPr/>
                    <a:lstStyle/>
                    <a:p>
                      <a:r>
                        <a:rPr lang="en-SG" sz="1100" dirty="0"/>
                        <a:t>Apple, Coke,</a:t>
                      </a:r>
                      <a:r>
                        <a:rPr lang="en-SG" sz="1100" baseline="0" dirty="0"/>
                        <a:t> DVD</a:t>
                      </a:r>
                      <a:endParaRPr lang="en-SG" sz="1100" dirty="0"/>
                    </a:p>
                  </a:txBody>
                  <a:tcPr marL="54543" marR="54543" marT="27272" marB="27272"/>
                </a:tc>
                <a:extLst>
                  <a:ext uri="{0D108BD9-81ED-4DB2-BD59-A6C34878D82A}">
                    <a16:rowId xmlns:a16="http://schemas.microsoft.com/office/drawing/2014/main" val="10001"/>
                  </a:ext>
                </a:extLst>
              </a:tr>
              <a:tr h="221203">
                <a:tc>
                  <a:txBody>
                    <a:bodyPr/>
                    <a:lstStyle/>
                    <a:p>
                      <a:r>
                        <a:rPr lang="en-SG" sz="1100" dirty="0"/>
                        <a:t>200</a:t>
                      </a:r>
                    </a:p>
                  </a:txBody>
                  <a:tcPr marL="54543" marR="54543" marT="27272" marB="27272"/>
                </a:tc>
                <a:tc>
                  <a:txBody>
                    <a:bodyPr/>
                    <a:lstStyle/>
                    <a:p>
                      <a:r>
                        <a:rPr lang="en-SG" sz="1100" dirty="0"/>
                        <a:t>Bread,</a:t>
                      </a:r>
                      <a:r>
                        <a:rPr lang="en-SG" sz="1100" baseline="0" dirty="0"/>
                        <a:t> Coke, Egg</a:t>
                      </a:r>
                      <a:endParaRPr lang="en-SG" sz="1100" dirty="0"/>
                    </a:p>
                  </a:txBody>
                  <a:tcPr marL="54543" marR="54543" marT="27272" marB="27272"/>
                </a:tc>
                <a:extLst>
                  <a:ext uri="{0D108BD9-81ED-4DB2-BD59-A6C34878D82A}">
                    <a16:rowId xmlns:a16="http://schemas.microsoft.com/office/drawing/2014/main" val="10002"/>
                  </a:ext>
                </a:extLst>
              </a:tr>
              <a:tr h="221203">
                <a:tc>
                  <a:txBody>
                    <a:bodyPr/>
                    <a:lstStyle/>
                    <a:p>
                      <a:r>
                        <a:rPr lang="en-SG" sz="1100" dirty="0"/>
                        <a:t>300</a:t>
                      </a:r>
                    </a:p>
                  </a:txBody>
                  <a:tcPr marL="54543" marR="54543" marT="27272" marB="27272"/>
                </a:tc>
                <a:tc>
                  <a:txBody>
                    <a:bodyPr/>
                    <a:lstStyle/>
                    <a:p>
                      <a:r>
                        <a:rPr lang="en-SG" sz="1100" dirty="0"/>
                        <a:t>Apple, Bread, Coke,</a:t>
                      </a:r>
                      <a:r>
                        <a:rPr lang="en-SG" sz="1100" baseline="0" dirty="0"/>
                        <a:t> Egg</a:t>
                      </a:r>
                      <a:endParaRPr lang="en-SG" sz="1100" dirty="0"/>
                    </a:p>
                  </a:txBody>
                  <a:tcPr marL="54543" marR="54543" marT="27272" marB="27272"/>
                </a:tc>
                <a:extLst>
                  <a:ext uri="{0D108BD9-81ED-4DB2-BD59-A6C34878D82A}">
                    <a16:rowId xmlns:a16="http://schemas.microsoft.com/office/drawing/2014/main" val="10003"/>
                  </a:ext>
                </a:extLst>
              </a:tr>
              <a:tr h="221203">
                <a:tc>
                  <a:txBody>
                    <a:bodyPr/>
                    <a:lstStyle/>
                    <a:p>
                      <a:r>
                        <a:rPr lang="en-SG" sz="1100" dirty="0"/>
                        <a:t>400</a:t>
                      </a:r>
                    </a:p>
                  </a:txBody>
                  <a:tcPr marL="54543" marR="54543" marT="27272" marB="27272"/>
                </a:tc>
                <a:tc>
                  <a:txBody>
                    <a:bodyPr/>
                    <a:lstStyle/>
                    <a:p>
                      <a:r>
                        <a:rPr lang="en-SG" sz="1100" dirty="0"/>
                        <a:t>Bread, Egg</a:t>
                      </a:r>
                    </a:p>
                  </a:txBody>
                  <a:tcPr marL="54543" marR="54543" marT="27272" marB="27272"/>
                </a:tc>
                <a:extLst>
                  <a:ext uri="{0D108BD9-81ED-4DB2-BD59-A6C34878D82A}">
                    <a16:rowId xmlns:a16="http://schemas.microsoft.com/office/drawing/2014/main" val="10004"/>
                  </a:ext>
                </a:extLst>
              </a:tr>
            </a:tbl>
          </a:graphicData>
        </a:graphic>
      </p:graphicFrame>
      <p:graphicFrame>
        <p:nvGraphicFramePr>
          <p:cNvPr id="8" name="Content Placeholder 8"/>
          <p:cNvGraphicFramePr>
            <a:graphicFrameLocks noGrp="1"/>
          </p:cNvGraphicFramePr>
          <p:nvPr>
            <p:ph idx="1"/>
            <p:extLst>
              <p:ext uri="{D42A27DB-BD31-4B8C-83A1-F6EECF244321}">
                <p14:modId xmlns:p14="http://schemas.microsoft.com/office/powerpoint/2010/main" val="1531008694"/>
              </p:ext>
            </p:extLst>
          </p:nvPr>
        </p:nvGraphicFramePr>
        <p:xfrm>
          <a:off x="891711" y="3625754"/>
          <a:ext cx="1371600" cy="1333104"/>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tblGrid>
              <a:tr h="221203">
                <a:tc>
                  <a:txBody>
                    <a:bodyPr/>
                    <a:lstStyle/>
                    <a:p>
                      <a:r>
                        <a:rPr lang="en-SG" sz="1100" dirty="0"/>
                        <a:t>Item</a:t>
                      </a:r>
                    </a:p>
                  </a:txBody>
                  <a:tcPr marL="54543" marR="54543" marT="27272" marB="27272"/>
                </a:tc>
                <a:tc>
                  <a:txBody>
                    <a:bodyPr/>
                    <a:lstStyle/>
                    <a:p>
                      <a:r>
                        <a:rPr lang="en-SG" sz="1100" dirty="0"/>
                        <a:t>Frequency</a:t>
                      </a:r>
                    </a:p>
                  </a:txBody>
                  <a:tcPr marL="54543" marR="54543" marT="27272" marB="27272"/>
                </a:tc>
                <a:extLst>
                  <a:ext uri="{0D108BD9-81ED-4DB2-BD59-A6C34878D82A}">
                    <a16:rowId xmlns:a16="http://schemas.microsoft.com/office/drawing/2014/main" val="10000"/>
                  </a:ext>
                </a:extLst>
              </a:tr>
              <a:tr h="221203">
                <a:tc>
                  <a:txBody>
                    <a:bodyPr/>
                    <a:lstStyle/>
                    <a:p>
                      <a:r>
                        <a:rPr lang="en-SG" sz="1100" dirty="0"/>
                        <a:t>Bread</a:t>
                      </a:r>
                    </a:p>
                  </a:txBody>
                  <a:tcPr marL="54543" marR="54543" marT="27272" marB="27272"/>
                </a:tc>
                <a:tc>
                  <a:txBody>
                    <a:bodyPr/>
                    <a:lstStyle/>
                    <a:p>
                      <a:r>
                        <a:rPr lang="en-SG" sz="1100" dirty="0"/>
                        <a:t>3</a:t>
                      </a:r>
                    </a:p>
                  </a:txBody>
                  <a:tcPr marL="54543" marR="54543" marT="27272" marB="27272"/>
                </a:tc>
                <a:extLst>
                  <a:ext uri="{0D108BD9-81ED-4DB2-BD59-A6C34878D82A}">
                    <a16:rowId xmlns:a16="http://schemas.microsoft.com/office/drawing/2014/main" val="10001"/>
                  </a:ext>
                </a:extLst>
              </a:tr>
              <a:tr h="221203">
                <a:tc>
                  <a:txBody>
                    <a:bodyPr/>
                    <a:lstStyle/>
                    <a:p>
                      <a:r>
                        <a:rPr lang="en-SG" sz="1100" dirty="0"/>
                        <a:t>Coke</a:t>
                      </a:r>
                    </a:p>
                  </a:txBody>
                  <a:tcPr marL="54543" marR="54543" marT="27272" marB="27272"/>
                </a:tc>
                <a:tc>
                  <a:txBody>
                    <a:bodyPr/>
                    <a:lstStyle/>
                    <a:p>
                      <a:r>
                        <a:rPr lang="en-SG" sz="1100" dirty="0"/>
                        <a:t>3</a:t>
                      </a:r>
                    </a:p>
                  </a:txBody>
                  <a:tcPr marL="54543" marR="54543" marT="27272" marB="27272"/>
                </a:tc>
                <a:extLst>
                  <a:ext uri="{0D108BD9-81ED-4DB2-BD59-A6C34878D82A}">
                    <a16:rowId xmlns:a16="http://schemas.microsoft.com/office/drawing/2014/main" val="10002"/>
                  </a:ext>
                </a:extLst>
              </a:tr>
              <a:tr h="2212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100" dirty="0"/>
                        <a:t>Egg</a:t>
                      </a:r>
                    </a:p>
                  </a:txBody>
                  <a:tcPr marL="54543" marR="54543" marT="27272" marB="27272"/>
                </a:tc>
                <a:tc>
                  <a:txBody>
                    <a:bodyPr/>
                    <a:lstStyle/>
                    <a:p>
                      <a:r>
                        <a:rPr lang="en-SG" sz="1100" dirty="0"/>
                        <a:t>3</a:t>
                      </a:r>
                    </a:p>
                  </a:txBody>
                  <a:tcPr marL="54543" marR="54543" marT="27272" marB="27272"/>
                </a:tc>
                <a:extLst>
                  <a:ext uri="{0D108BD9-81ED-4DB2-BD59-A6C34878D82A}">
                    <a16:rowId xmlns:a16="http://schemas.microsoft.com/office/drawing/2014/main" val="10003"/>
                  </a:ext>
                </a:extLst>
              </a:tr>
              <a:tr h="221203">
                <a:tc>
                  <a:txBody>
                    <a:bodyPr/>
                    <a:lstStyle/>
                    <a:p>
                      <a:r>
                        <a:rPr lang="en-SG" sz="1100" dirty="0"/>
                        <a:t>Apple</a:t>
                      </a:r>
                    </a:p>
                  </a:txBody>
                  <a:tcPr marL="54543" marR="54543" marT="27272" marB="27272"/>
                </a:tc>
                <a:tc>
                  <a:txBody>
                    <a:bodyPr/>
                    <a:lstStyle/>
                    <a:p>
                      <a:r>
                        <a:rPr lang="en-SG" sz="1100" dirty="0"/>
                        <a:t>2</a:t>
                      </a:r>
                    </a:p>
                  </a:txBody>
                  <a:tcPr marL="54543" marR="54543" marT="27272" marB="27272"/>
                </a:tc>
                <a:extLst>
                  <a:ext uri="{0D108BD9-81ED-4DB2-BD59-A6C34878D82A}">
                    <a16:rowId xmlns:a16="http://schemas.microsoft.com/office/drawing/2014/main" val="10004"/>
                  </a:ext>
                </a:extLst>
              </a:tr>
              <a:tr h="221203">
                <a:tc>
                  <a:txBody>
                    <a:bodyPr/>
                    <a:lstStyle/>
                    <a:p>
                      <a:r>
                        <a:rPr lang="en-SG" sz="1100" dirty="0"/>
                        <a:t>DVD</a:t>
                      </a:r>
                    </a:p>
                  </a:txBody>
                  <a:tcPr marL="54543" marR="54543" marT="27272" marB="27272"/>
                </a:tc>
                <a:tc>
                  <a:txBody>
                    <a:bodyPr/>
                    <a:lstStyle/>
                    <a:p>
                      <a:r>
                        <a:rPr lang="en-SG" sz="1100" dirty="0"/>
                        <a:t>1</a:t>
                      </a:r>
                    </a:p>
                  </a:txBody>
                  <a:tcPr marL="54543" marR="54543" marT="27272" marB="27272"/>
                </a:tc>
                <a:extLst>
                  <a:ext uri="{0D108BD9-81ED-4DB2-BD59-A6C34878D82A}">
                    <a16:rowId xmlns:a16="http://schemas.microsoft.com/office/drawing/2014/main" val="2340104592"/>
                  </a:ext>
                </a:extLst>
              </a:tr>
            </a:tbl>
          </a:graphicData>
        </a:graphic>
      </p:graphicFrame>
      <p:sp>
        <p:nvSpPr>
          <p:cNvPr id="9" name="Right Arrow 8"/>
          <p:cNvSpPr/>
          <p:nvPr/>
        </p:nvSpPr>
        <p:spPr>
          <a:xfrm rot="5400000">
            <a:off x="1524000" y="2943230"/>
            <a:ext cx="4572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graphicFrame>
        <p:nvGraphicFramePr>
          <p:cNvPr id="10" name="Content Placeholder 8"/>
          <p:cNvGraphicFramePr>
            <a:graphicFrameLocks noGrp="1"/>
          </p:cNvGraphicFramePr>
          <p:nvPr>
            <p:ph idx="1"/>
            <p:extLst>
              <p:ext uri="{D42A27DB-BD31-4B8C-83A1-F6EECF244321}">
                <p14:modId xmlns:p14="http://schemas.microsoft.com/office/powerpoint/2010/main" val="2661957981"/>
              </p:ext>
            </p:extLst>
          </p:nvPr>
        </p:nvGraphicFramePr>
        <p:xfrm>
          <a:off x="4121221" y="1294137"/>
          <a:ext cx="2590800" cy="1110920"/>
        </p:xfrm>
        <a:graphic>
          <a:graphicData uri="http://schemas.openxmlformats.org/drawingml/2006/table">
            <a:tbl>
              <a:tblPr firstRow="1" bandRow="1">
                <a:tableStyleId>{5C22544A-7EE6-4342-B048-85BDC9FD1C3A}</a:tableStyleId>
              </a:tblPr>
              <a:tblGrid>
                <a:gridCol w="503767">
                  <a:extLst>
                    <a:ext uri="{9D8B030D-6E8A-4147-A177-3AD203B41FA5}">
                      <a16:colId xmlns:a16="http://schemas.microsoft.com/office/drawing/2014/main" val="20000"/>
                    </a:ext>
                  </a:extLst>
                </a:gridCol>
                <a:gridCol w="2087033">
                  <a:extLst>
                    <a:ext uri="{9D8B030D-6E8A-4147-A177-3AD203B41FA5}">
                      <a16:colId xmlns:a16="http://schemas.microsoft.com/office/drawing/2014/main" val="20001"/>
                    </a:ext>
                  </a:extLst>
                </a:gridCol>
              </a:tblGrid>
              <a:tr h="221203">
                <a:tc>
                  <a:txBody>
                    <a:bodyPr/>
                    <a:lstStyle/>
                    <a:p>
                      <a:r>
                        <a:rPr lang="en-SG" sz="1100" dirty="0"/>
                        <a:t>TID</a:t>
                      </a:r>
                    </a:p>
                  </a:txBody>
                  <a:tcPr marL="54543" marR="54543" marT="27272" marB="27272"/>
                </a:tc>
                <a:tc>
                  <a:txBody>
                    <a:bodyPr/>
                    <a:lstStyle/>
                    <a:p>
                      <a:r>
                        <a:rPr lang="en-SG" sz="1100" dirty="0"/>
                        <a:t>Items</a:t>
                      </a:r>
                    </a:p>
                  </a:txBody>
                  <a:tcPr marL="54543" marR="54543" marT="27272" marB="27272"/>
                </a:tc>
                <a:extLst>
                  <a:ext uri="{0D108BD9-81ED-4DB2-BD59-A6C34878D82A}">
                    <a16:rowId xmlns:a16="http://schemas.microsoft.com/office/drawing/2014/main" val="10000"/>
                  </a:ext>
                </a:extLst>
              </a:tr>
              <a:tr h="221203">
                <a:tc>
                  <a:txBody>
                    <a:bodyPr/>
                    <a:lstStyle/>
                    <a:p>
                      <a:r>
                        <a:rPr lang="en-SG" sz="1100" dirty="0"/>
                        <a:t>100</a:t>
                      </a:r>
                    </a:p>
                  </a:txBody>
                  <a:tcPr marL="54543" marR="54543" marT="27272" marB="27272"/>
                </a:tc>
                <a:tc>
                  <a:txBody>
                    <a:bodyPr/>
                    <a:lstStyle/>
                    <a:p>
                      <a:r>
                        <a:rPr lang="en-SG" sz="1100" dirty="0"/>
                        <a:t>Coke, Apple,</a:t>
                      </a:r>
                      <a:r>
                        <a:rPr lang="en-SG" sz="1100" baseline="0" dirty="0"/>
                        <a:t> DVD</a:t>
                      </a:r>
                      <a:endParaRPr lang="en-SG" sz="1100" dirty="0"/>
                    </a:p>
                  </a:txBody>
                  <a:tcPr marL="54543" marR="54543" marT="27272" marB="27272"/>
                </a:tc>
                <a:extLst>
                  <a:ext uri="{0D108BD9-81ED-4DB2-BD59-A6C34878D82A}">
                    <a16:rowId xmlns:a16="http://schemas.microsoft.com/office/drawing/2014/main" val="10001"/>
                  </a:ext>
                </a:extLst>
              </a:tr>
              <a:tr h="221203">
                <a:tc>
                  <a:txBody>
                    <a:bodyPr/>
                    <a:lstStyle/>
                    <a:p>
                      <a:r>
                        <a:rPr lang="en-SG" sz="1100" dirty="0"/>
                        <a:t>200</a:t>
                      </a:r>
                    </a:p>
                  </a:txBody>
                  <a:tcPr marL="54543" marR="54543" marT="27272" marB="27272"/>
                </a:tc>
                <a:tc>
                  <a:txBody>
                    <a:bodyPr/>
                    <a:lstStyle/>
                    <a:p>
                      <a:r>
                        <a:rPr lang="en-SG" sz="1100" dirty="0"/>
                        <a:t>Bread,</a:t>
                      </a:r>
                      <a:r>
                        <a:rPr lang="en-SG" sz="1100" baseline="0" dirty="0"/>
                        <a:t> Coke, Egg</a:t>
                      </a:r>
                      <a:endParaRPr lang="en-SG" sz="1100" dirty="0"/>
                    </a:p>
                  </a:txBody>
                  <a:tcPr marL="54543" marR="54543" marT="27272" marB="27272"/>
                </a:tc>
                <a:extLst>
                  <a:ext uri="{0D108BD9-81ED-4DB2-BD59-A6C34878D82A}">
                    <a16:rowId xmlns:a16="http://schemas.microsoft.com/office/drawing/2014/main" val="10002"/>
                  </a:ext>
                </a:extLst>
              </a:tr>
              <a:tr h="221203">
                <a:tc>
                  <a:txBody>
                    <a:bodyPr/>
                    <a:lstStyle/>
                    <a:p>
                      <a:r>
                        <a:rPr lang="en-SG" sz="1100" dirty="0"/>
                        <a:t>300</a:t>
                      </a:r>
                    </a:p>
                  </a:txBody>
                  <a:tcPr marL="54543" marR="54543" marT="27272" marB="27272"/>
                </a:tc>
                <a:tc>
                  <a:txBody>
                    <a:bodyPr/>
                    <a:lstStyle/>
                    <a:p>
                      <a:r>
                        <a:rPr lang="en-SG" sz="1100" dirty="0"/>
                        <a:t>Bread, Coke,</a:t>
                      </a:r>
                      <a:r>
                        <a:rPr lang="en-SG" sz="1100" baseline="0" dirty="0"/>
                        <a:t> Egg, </a:t>
                      </a:r>
                      <a:r>
                        <a:rPr lang="en-SG" sz="1100" dirty="0"/>
                        <a:t>Apple</a:t>
                      </a:r>
                    </a:p>
                  </a:txBody>
                  <a:tcPr marL="54543" marR="54543" marT="27272" marB="27272"/>
                </a:tc>
                <a:extLst>
                  <a:ext uri="{0D108BD9-81ED-4DB2-BD59-A6C34878D82A}">
                    <a16:rowId xmlns:a16="http://schemas.microsoft.com/office/drawing/2014/main" val="10003"/>
                  </a:ext>
                </a:extLst>
              </a:tr>
              <a:tr h="221203">
                <a:tc>
                  <a:txBody>
                    <a:bodyPr/>
                    <a:lstStyle/>
                    <a:p>
                      <a:r>
                        <a:rPr lang="en-SG" sz="1100" dirty="0"/>
                        <a:t>400</a:t>
                      </a:r>
                    </a:p>
                  </a:txBody>
                  <a:tcPr marL="54543" marR="54543" marT="27272" marB="27272"/>
                </a:tc>
                <a:tc>
                  <a:txBody>
                    <a:bodyPr/>
                    <a:lstStyle/>
                    <a:p>
                      <a:r>
                        <a:rPr lang="en-SG" sz="1100" dirty="0"/>
                        <a:t>Bread, Egg</a:t>
                      </a:r>
                    </a:p>
                  </a:txBody>
                  <a:tcPr marL="54543" marR="54543" marT="27272" marB="27272"/>
                </a:tc>
                <a:extLst>
                  <a:ext uri="{0D108BD9-81ED-4DB2-BD59-A6C34878D82A}">
                    <a16:rowId xmlns:a16="http://schemas.microsoft.com/office/drawing/2014/main" val="10004"/>
                  </a:ext>
                </a:extLst>
              </a:tr>
            </a:tbl>
          </a:graphicData>
        </a:graphic>
      </p:graphicFrame>
      <p:sp>
        <p:nvSpPr>
          <p:cNvPr id="11" name="Right Arrow 10"/>
          <p:cNvSpPr/>
          <p:nvPr/>
        </p:nvSpPr>
        <p:spPr>
          <a:xfrm rot="19270438">
            <a:off x="2603904" y="3019055"/>
            <a:ext cx="1497013"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2" name="Right Arrow 11"/>
          <p:cNvSpPr/>
          <p:nvPr/>
        </p:nvSpPr>
        <p:spPr>
          <a:xfrm rot="5400000">
            <a:off x="5110965" y="2535862"/>
            <a:ext cx="4572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grpSp>
        <p:nvGrpSpPr>
          <p:cNvPr id="68" name="Group 67"/>
          <p:cNvGrpSpPr/>
          <p:nvPr/>
        </p:nvGrpSpPr>
        <p:grpSpPr>
          <a:xfrm>
            <a:off x="4020911" y="2932473"/>
            <a:ext cx="4453419" cy="2121339"/>
            <a:chOff x="4016339" y="3381419"/>
            <a:chExt cx="4453419" cy="2121339"/>
          </a:xfrm>
        </p:grpSpPr>
        <p:sp>
          <p:nvSpPr>
            <p:cNvPr id="13" name="TextBox 12"/>
            <p:cNvSpPr txBox="1"/>
            <p:nvPr/>
          </p:nvSpPr>
          <p:spPr>
            <a:xfrm>
              <a:off x="7137971" y="3806170"/>
              <a:ext cx="811658" cy="261610"/>
            </a:xfrm>
            <a:prstGeom prst="rect">
              <a:avLst/>
            </a:prstGeom>
            <a:noFill/>
            <a:ln>
              <a:solidFill>
                <a:schemeClr val="tx1"/>
              </a:solidFill>
            </a:ln>
          </p:spPr>
          <p:txBody>
            <a:bodyPr wrap="square" rtlCol="0">
              <a:spAutoFit/>
            </a:bodyPr>
            <a:lstStyle/>
            <a:p>
              <a:pPr algn="ctr"/>
              <a:r>
                <a:rPr lang="en-SG" sz="1100" dirty="0"/>
                <a:t>Coke</a:t>
              </a:r>
            </a:p>
          </p:txBody>
        </p:sp>
        <p:sp>
          <p:nvSpPr>
            <p:cNvPr id="14" name="TextBox 13"/>
            <p:cNvSpPr txBox="1"/>
            <p:nvPr/>
          </p:nvSpPr>
          <p:spPr>
            <a:xfrm>
              <a:off x="7366571" y="4230921"/>
              <a:ext cx="811658" cy="261610"/>
            </a:xfrm>
            <a:prstGeom prst="rect">
              <a:avLst/>
            </a:prstGeom>
            <a:noFill/>
            <a:ln>
              <a:solidFill>
                <a:schemeClr val="tx1"/>
              </a:solidFill>
            </a:ln>
          </p:spPr>
          <p:txBody>
            <a:bodyPr wrap="square" rtlCol="0">
              <a:spAutoFit/>
            </a:bodyPr>
            <a:lstStyle/>
            <a:p>
              <a:pPr algn="ctr"/>
              <a:r>
                <a:rPr lang="en-SG" sz="1100" dirty="0"/>
                <a:t>Apple</a:t>
              </a:r>
            </a:p>
          </p:txBody>
        </p:sp>
        <p:sp>
          <p:nvSpPr>
            <p:cNvPr id="15" name="TextBox 14"/>
            <p:cNvSpPr txBox="1"/>
            <p:nvPr/>
          </p:nvSpPr>
          <p:spPr>
            <a:xfrm>
              <a:off x="7658100" y="4738079"/>
              <a:ext cx="811658" cy="261610"/>
            </a:xfrm>
            <a:prstGeom prst="rect">
              <a:avLst/>
            </a:prstGeom>
            <a:noFill/>
            <a:ln>
              <a:solidFill>
                <a:schemeClr val="tx1"/>
              </a:solidFill>
            </a:ln>
          </p:spPr>
          <p:txBody>
            <a:bodyPr wrap="square" rtlCol="0">
              <a:spAutoFit/>
            </a:bodyPr>
            <a:lstStyle/>
            <a:p>
              <a:pPr algn="ctr"/>
              <a:r>
                <a:rPr lang="en-SG" sz="1100" dirty="0"/>
                <a:t>DVD</a:t>
              </a:r>
            </a:p>
          </p:txBody>
        </p:sp>
        <p:cxnSp>
          <p:nvCxnSpPr>
            <p:cNvPr id="17" name="Straight Arrow Connector 16"/>
            <p:cNvCxnSpPr>
              <a:stCxn id="13" idx="2"/>
              <a:endCxn id="14" idx="0"/>
            </p:cNvCxnSpPr>
            <p:nvPr/>
          </p:nvCxnSpPr>
          <p:spPr>
            <a:xfrm>
              <a:off x="7543800" y="4067780"/>
              <a:ext cx="228600" cy="163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4" idx="2"/>
              <a:endCxn id="15" idx="0"/>
            </p:cNvCxnSpPr>
            <p:nvPr/>
          </p:nvCxnSpPr>
          <p:spPr>
            <a:xfrm>
              <a:off x="7772400" y="4492531"/>
              <a:ext cx="291529" cy="2455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022369" y="3811716"/>
              <a:ext cx="811658" cy="261610"/>
            </a:xfrm>
            <a:prstGeom prst="rect">
              <a:avLst/>
            </a:prstGeom>
            <a:noFill/>
            <a:ln>
              <a:solidFill>
                <a:schemeClr val="tx1"/>
              </a:solidFill>
            </a:ln>
          </p:spPr>
          <p:txBody>
            <a:bodyPr wrap="square" rtlCol="0">
              <a:spAutoFit/>
            </a:bodyPr>
            <a:lstStyle/>
            <a:p>
              <a:pPr algn="ctr"/>
              <a:r>
                <a:rPr lang="en-SG" sz="1100" dirty="0"/>
                <a:t>Bread : 3</a:t>
              </a:r>
            </a:p>
          </p:txBody>
        </p:sp>
        <p:sp>
          <p:nvSpPr>
            <p:cNvPr id="24" name="TextBox 23"/>
            <p:cNvSpPr txBox="1"/>
            <p:nvPr/>
          </p:nvSpPr>
          <p:spPr>
            <a:xfrm>
              <a:off x="6590016" y="3381419"/>
              <a:ext cx="811658" cy="261610"/>
            </a:xfrm>
            <a:prstGeom prst="rect">
              <a:avLst/>
            </a:prstGeom>
            <a:noFill/>
            <a:ln>
              <a:solidFill>
                <a:schemeClr val="tx1"/>
              </a:solidFill>
            </a:ln>
          </p:spPr>
          <p:txBody>
            <a:bodyPr wrap="square" rtlCol="0">
              <a:spAutoFit/>
            </a:bodyPr>
            <a:lstStyle/>
            <a:p>
              <a:pPr algn="ctr"/>
              <a:r>
                <a:rPr lang="en-SG" sz="1100" dirty="0"/>
                <a:t>Root</a:t>
              </a:r>
            </a:p>
          </p:txBody>
        </p:sp>
        <p:cxnSp>
          <p:nvCxnSpPr>
            <p:cNvPr id="25" name="Straight Arrow Connector 24"/>
            <p:cNvCxnSpPr>
              <a:stCxn id="24" idx="2"/>
              <a:endCxn id="23" idx="0"/>
            </p:cNvCxnSpPr>
            <p:nvPr/>
          </p:nvCxnSpPr>
          <p:spPr>
            <a:xfrm flipH="1">
              <a:off x="6428198" y="3643029"/>
              <a:ext cx="567647" cy="1686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048036" y="4176444"/>
              <a:ext cx="811658" cy="261610"/>
            </a:xfrm>
            <a:prstGeom prst="rect">
              <a:avLst/>
            </a:prstGeom>
            <a:noFill/>
            <a:ln>
              <a:solidFill>
                <a:schemeClr val="tx1"/>
              </a:solidFill>
            </a:ln>
          </p:spPr>
          <p:txBody>
            <a:bodyPr wrap="square" rtlCol="0">
              <a:spAutoFit/>
            </a:bodyPr>
            <a:lstStyle/>
            <a:p>
              <a:pPr algn="ctr"/>
              <a:r>
                <a:rPr lang="en-SG" sz="1100" dirty="0"/>
                <a:t>Coke : 2</a:t>
              </a:r>
            </a:p>
          </p:txBody>
        </p:sp>
        <p:cxnSp>
          <p:nvCxnSpPr>
            <p:cNvPr id="30" name="Straight Arrow Connector 29"/>
            <p:cNvCxnSpPr>
              <a:stCxn id="23" idx="1"/>
              <a:endCxn id="29" idx="0"/>
            </p:cNvCxnSpPr>
            <p:nvPr/>
          </p:nvCxnSpPr>
          <p:spPr>
            <a:xfrm flipH="1">
              <a:off x="5453865" y="3942521"/>
              <a:ext cx="568504" cy="2339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4" idx="2"/>
              <a:endCxn id="13" idx="0"/>
            </p:cNvCxnSpPr>
            <p:nvPr/>
          </p:nvCxnSpPr>
          <p:spPr>
            <a:xfrm>
              <a:off x="6995845" y="3643029"/>
              <a:ext cx="547955" cy="163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9" idx="2"/>
              <a:endCxn id="38" idx="0"/>
            </p:cNvCxnSpPr>
            <p:nvPr/>
          </p:nvCxnSpPr>
          <p:spPr>
            <a:xfrm flipH="1">
              <a:off x="5225265" y="4438054"/>
              <a:ext cx="228600" cy="2707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819436" y="4708796"/>
              <a:ext cx="811658" cy="261610"/>
            </a:xfrm>
            <a:prstGeom prst="rect">
              <a:avLst/>
            </a:prstGeom>
            <a:noFill/>
            <a:ln>
              <a:solidFill>
                <a:schemeClr val="tx1"/>
              </a:solidFill>
            </a:ln>
          </p:spPr>
          <p:txBody>
            <a:bodyPr wrap="square" rtlCol="0">
              <a:spAutoFit/>
            </a:bodyPr>
            <a:lstStyle/>
            <a:p>
              <a:pPr algn="ctr"/>
              <a:r>
                <a:rPr lang="en-SG" sz="1100" dirty="0"/>
                <a:t>Egg : 2</a:t>
              </a:r>
            </a:p>
          </p:txBody>
        </p:sp>
        <p:sp>
          <p:nvSpPr>
            <p:cNvPr id="52" name="TextBox 51"/>
            <p:cNvSpPr txBox="1"/>
            <p:nvPr/>
          </p:nvSpPr>
          <p:spPr>
            <a:xfrm>
              <a:off x="4016339" y="5241148"/>
              <a:ext cx="811658" cy="261610"/>
            </a:xfrm>
            <a:prstGeom prst="rect">
              <a:avLst/>
            </a:prstGeom>
            <a:noFill/>
            <a:ln>
              <a:solidFill>
                <a:schemeClr val="tx1"/>
              </a:solidFill>
            </a:ln>
          </p:spPr>
          <p:txBody>
            <a:bodyPr wrap="square" rtlCol="0">
              <a:spAutoFit/>
            </a:bodyPr>
            <a:lstStyle/>
            <a:p>
              <a:pPr algn="ctr"/>
              <a:r>
                <a:rPr lang="en-SG" sz="1100" dirty="0"/>
                <a:t>Apple</a:t>
              </a:r>
            </a:p>
          </p:txBody>
        </p:sp>
        <p:cxnSp>
          <p:nvCxnSpPr>
            <p:cNvPr id="53" name="Straight Arrow Connector 52"/>
            <p:cNvCxnSpPr>
              <a:stCxn id="38" idx="1"/>
              <a:endCxn id="52" idx="0"/>
            </p:cNvCxnSpPr>
            <p:nvPr/>
          </p:nvCxnSpPr>
          <p:spPr>
            <a:xfrm flipH="1">
              <a:off x="4422168" y="4839601"/>
              <a:ext cx="397268" cy="4015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147371" y="4701319"/>
              <a:ext cx="811658" cy="261610"/>
            </a:xfrm>
            <a:prstGeom prst="rect">
              <a:avLst/>
            </a:prstGeom>
            <a:noFill/>
            <a:ln>
              <a:solidFill>
                <a:schemeClr val="tx1"/>
              </a:solidFill>
            </a:ln>
          </p:spPr>
          <p:txBody>
            <a:bodyPr wrap="square" rtlCol="0">
              <a:spAutoFit/>
            </a:bodyPr>
            <a:lstStyle/>
            <a:p>
              <a:pPr algn="ctr"/>
              <a:r>
                <a:rPr lang="en-SG" sz="1100" dirty="0"/>
                <a:t>Egg : 1</a:t>
              </a:r>
            </a:p>
          </p:txBody>
        </p:sp>
        <p:cxnSp>
          <p:nvCxnSpPr>
            <p:cNvPr id="64" name="Straight Arrow Connector 63"/>
            <p:cNvCxnSpPr>
              <a:stCxn id="23" idx="2"/>
              <a:endCxn id="63" idx="0"/>
            </p:cNvCxnSpPr>
            <p:nvPr/>
          </p:nvCxnSpPr>
          <p:spPr>
            <a:xfrm>
              <a:off x="6428198" y="4073326"/>
              <a:ext cx="125002" cy="627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69" name="Right Arrow 68"/>
          <p:cNvSpPr/>
          <p:nvPr/>
        </p:nvSpPr>
        <p:spPr>
          <a:xfrm rot="5400000">
            <a:off x="6151943" y="5002070"/>
            <a:ext cx="4572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70" name="TextBox 69"/>
          <p:cNvSpPr txBox="1"/>
          <p:nvPr/>
        </p:nvSpPr>
        <p:spPr>
          <a:xfrm>
            <a:off x="5099989" y="5732885"/>
            <a:ext cx="2394373" cy="369332"/>
          </a:xfrm>
          <a:prstGeom prst="rect">
            <a:avLst/>
          </a:prstGeom>
          <a:noFill/>
        </p:spPr>
        <p:txBody>
          <a:bodyPr wrap="none" rtlCol="0">
            <a:spAutoFit/>
          </a:bodyPr>
          <a:lstStyle/>
          <a:p>
            <a:r>
              <a:rPr lang="en-SG" dirty="0"/>
              <a:t>Mine frequent </a:t>
            </a:r>
            <a:r>
              <a:rPr lang="en-SG" dirty="0" err="1"/>
              <a:t>itemsets</a:t>
            </a:r>
            <a:endParaRPr lang="en-SG" dirty="0"/>
          </a:p>
        </p:txBody>
      </p:sp>
    </p:spTree>
    <p:extLst>
      <p:ext uri="{BB962C8B-B14F-4D97-AF65-F5344CB8AC3E}">
        <p14:creationId xmlns:p14="http://schemas.microsoft.com/office/powerpoint/2010/main" val="18968658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C56AF98-BB3D-4E6D-8580-E7AF84F58845}" type="slidenum">
              <a:rPr lang="en-US" altLang="en-US"/>
              <a:pPr/>
              <a:t>37</a:t>
            </a:fld>
            <a:endParaRPr lang="en-US" altLang="en-US"/>
          </a:p>
        </p:txBody>
      </p:sp>
      <p:sp>
        <p:nvSpPr>
          <p:cNvPr id="153602" name="Rectangle 2"/>
          <p:cNvSpPr>
            <a:spLocks noGrp="1" noChangeArrowheads="1"/>
          </p:cNvSpPr>
          <p:nvPr>
            <p:ph type="title"/>
          </p:nvPr>
        </p:nvSpPr>
        <p:spPr>
          <a:xfrm>
            <a:off x="381000" y="228600"/>
            <a:ext cx="8305800" cy="762000"/>
          </a:xfrm>
        </p:spPr>
        <p:txBody>
          <a:bodyPr/>
          <a:lstStyle/>
          <a:p>
            <a:r>
              <a:rPr lang="en-US" altLang="en-US" sz="3200"/>
              <a:t>Use of Association Rules for Prediction</a:t>
            </a:r>
          </a:p>
        </p:txBody>
      </p:sp>
      <p:sp>
        <p:nvSpPr>
          <p:cNvPr id="153603" name="Rectangle 3"/>
          <p:cNvSpPr>
            <a:spLocks noGrp="1" noChangeArrowheads="1"/>
          </p:cNvSpPr>
          <p:nvPr>
            <p:ph type="body" idx="1"/>
          </p:nvPr>
        </p:nvSpPr>
        <p:spPr/>
        <p:txBody>
          <a:bodyPr>
            <a:normAutofit/>
          </a:bodyPr>
          <a:lstStyle/>
          <a:p>
            <a:pPr>
              <a:lnSpc>
                <a:spcPct val="120000"/>
              </a:lnSpc>
            </a:pPr>
            <a:r>
              <a:rPr lang="en-US" altLang="en-US" sz="2800" dirty="0"/>
              <a:t>Interesting association rules should:</a:t>
            </a:r>
          </a:p>
          <a:p>
            <a:pPr lvl="1">
              <a:lnSpc>
                <a:spcPct val="120000"/>
              </a:lnSpc>
            </a:pPr>
            <a:r>
              <a:rPr lang="en-US" altLang="en-US" sz="2400" dirty="0"/>
              <a:t>Have high support</a:t>
            </a:r>
          </a:p>
          <a:p>
            <a:pPr lvl="1">
              <a:lnSpc>
                <a:spcPct val="120000"/>
              </a:lnSpc>
            </a:pPr>
            <a:r>
              <a:rPr lang="en-US" altLang="en-US" sz="2400" dirty="0"/>
              <a:t>Have high confidence</a:t>
            </a:r>
          </a:p>
          <a:p>
            <a:pPr lvl="1">
              <a:lnSpc>
                <a:spcPct val="120000"/>
              </a:lnSpc>
            </a:pPr>
            <a:r>
              <a:rPr lang="en-US" altLang="en-US" sz="2400" dirty="0"/>
              <a:t>Be derived from large number of transactions</a:t>
            </a:r>
          </a:p>
          <a:p>
            <a:pPr>
              <a:lnSpc>
                <a:spcPct val="120000"/>
              </a:lnSpc>
            </a:pPr>
            <a:r>
              <a:rPr lang="en-US" altLang="en-US" sz="2800" dirty="0"/>
              <a:t>Association rules should be further analyzed for </a:t>
            </a:r>
            <a:r>
              <a:rPr lang="en-US" altLang="en-US" sz="2800" dirty="0">
                <a:solidFill>
                  <a:srgbClr val="CC0000"/>
                </a:solidFill>
              </a:rPr>
              <a:t>causal</a:t>
            </a:r>
            <a:r>
              <a:rPr lang="en-US" altLang="en-US" sz="2800" dirty="0"/>
              <a:t> relationships</a:t>
            </a:r>
          </a:p>
          <a:p>
            <a:pPr lvl="1">
              <a:lnSpc>
                <a:spcPct val="120000"/>
              </a:lnSpc>
            </a:pPr>
            <a:r>
              <a:rPr lang="en-US" altLang="en-US" sz="2400" dirty="0"/>
              <a:t>To ascertain their validity for prediction purposes</a:t>
            </a:r>
          </a:p>
        </p:txBody>
      </p:sp>
    </p:spTree>
    <p:extLst>
      <p:ext uri="{BB962C8B-B14F-4D97-AF65-F5344CB8AC3E}">
        <p14:creationId xmlns:p14="http://schemas.microsoft.com/office/powerpoint/2010/main" val="2235848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28FE0C-8515-4CBF-ACF5-3EF55A8318D7}" type="slidenum">
              <a:rPr lang="en-US" altLang="en-US"/>
              <a:pPr/>
              <a:t>38</a:t>
            </a:fld>
            <a:endParaRPr lang="en-US" altLang="en-US"/>
          </a:p>
        </p:txBody>
      </p:sp>
      <p:sp>
        <p:nvSpPr>
          <p:cNvPr id="162818" name="Rectangle 2"/>
          <p:cNvSpPr>
            <a:spLocks noGrp="1" noChangeArrowheads="1"/>
          </p:cNvSpPr>
          <p:nvPr>
            <p:ph type="title"/>
          </p:nvPr>
        </p:nvSpPr>
        <p:spPr/>
        <p:txBody>
          <a:bodyPr>
            <a:normAutofit fontScale="90000"/>
          </a:bodyPr>
          <a:lstStyle/>
          <a:p>
            <a:r>
              <a:rPr lang="en-US" altLang="en-US"/>
              <a:t>Keyword-Based Association Analysis</a:t>
            </a:r>
          </a:p>
        </p:txBody>
      </p:sp>
      <p:sp>
        <p:nvSpPr>
          <p:cNvPr id="162819" name="Rectangle 3"/>
          <p:cNvSpPr>
            <a:spLocks noGrp="1" noChangeArrowheads="1"/>
          </p:cNvSpPr>
          <p:nvPr>
            <p:ph type="body" idx="1"/>
          </p:nvPr>
        </p:nvSpPr>
        <p:spPr/>
        <p:txBody>
          <a:bodyPr>
            <a:normAutofit lnSpcReduction="10000"/>
          </a:bodyPr>
          <a:lstStyle/>
          <a:p>
            <a:pPr>
              <a:lnSpc>
                <a:spcPct val="120000"/>
              </a:lnSpc>
            </a:pPr>
            <a:r>
              <a:rPr lang="en-US" altLang="en-US" sz="2400"/>
              <a:t>Collect sets of keywords or terms that occur frequently together, then find the relationship among them</a:t>
            </a:r>
          </a:p>
          <a:p>
            <a:pPr>
              <a:lnSpc>
                <a:spcPct val="120000"/>
              </a:lnSpc>
            </a:pPr>
            <a:r>
              <a:rPr lang="en-US" altLang="en-US" sz="2400"/>
              <a:t>View each document as a transaction: The keywords in the document are the items in the transaction</a:t>
            </a:r>
          </a:p>
          <a:p>
            <a:pPr>
              <a:lnSpc>
                <a:spcPct val="120000"/>
              </a:lnSpc>
            </a:pPr>
            <a:r>
              <a:rPr lang="en-US" altLang="en-US" sz="2400"/>
              <a:t>A set of frequently occurring consecutive or closely located keywords may be a phrase to be indexed</a:t>
            </a:r>
          </a:p>
          <a:p>
            <a:pPr lvl="1">
              <a:lnSpc>
                <a:spcPct val="120000"/>
              </a:lnSpc>
            </a:pPr>
            <a:r>
              <a:rPr lang="en-US" altLang="en-US" sz="2000"/>
              <a:t>E.g. [Singapore, Management, University], [US, president, George, Bush]</a:t>
            </a:r>
          </a:p>
          <a:p>
            <a:pPr>
              <a:lnSpc>
                <a:spcPct val="120000"/>
              </a:lnSpc>
            </a:pPr>
            <a:r>
              <a:rPr lang="en-US" altLang="en-US" sz="2400"/>
              <a:t>Or a thesaurus entry</a:t>
            </a:r>
          </a:p>
          <a:p>
            <a:pPr lvl="1">
              <a:lnSpc>
                <a:spcPct val="120000"/>
              </a:lnSpc>
            </a:pPr>
            <a:r>
              <a:rPr lang="en-US" altLang="en-US" sz="2000"/>
              <a:t>E.g. [dollars, shares, exchange, equities, securities]</a:t>
            </a:r>
          </a:p>
        </p:txBody>
      </p:sp>
    </p:spTree>
    <p:extLst>
      <p:ext uri="{BB962C8B-B14F-4D97-AF65-F5344CB8AC3E}">
        <p14:creationId xmlns:p14="http://schemas.microsoft.com/office/powerpoint/2010/main" val="32342942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381000" y="228600"/>
            <a:ext cx="8534400" cy="762000"/>
          </a:xfrm>
          <a:noFill/>
          <a:ln/>
        </p:spPr>
        <p:txBody>
          <a:bodyPr lIns="92075" tIns="46038" rIns="92075" bIns="46038" anchor="b">
            <a:normAutofit fontScale="90000"/>
          </a:bodyPr>
          <a:lstStyle/>
          <a:p>
            <a:r>
              <a:rPr lang="en-US" altLang="en-US"/>
              <a:t>Applications of Frequent Itemsets</a:t>
            </a:r>
          </a:p>
        </p:txBody>
      </p:sp>
      <p:sp>
        <p:nvSpPr>
          <p:cNvPr id="231427" name="Rectangle 3"/>
          <p:cNvSpPr>
            <a:spLocks noGrp="1" noChangeArrowheads="1"/>
          </p:cNvSpPr>
          <p:nvPr>
            <p:ph type="body" idx="1"/>
          </p:nvPr>
        </p:nvSpPr>
        <p:spPr>
          <a:noFill/>
          <a:ln/>
        </p:spPr>
        <p:txBody>
          <a:bodyPr lIns="92075" tIns="46038" rIns="92075" bIns="46038">
            <a:normAutofit/>
          </a:bodyPr>
          <a:lstStyle/>
          <a:p>
            <a:pPr>
              <a:lnSpc>
                <a:spcPct val="120000"/>
              </a:lnSpc>
            </a:pPr>
            <a:r>
              <a:rPr lang="en-US" altLang="en-US" dirty="0"/>
              <a:t>Market Basket Analysis</a:t>
            </a:r>
          </a:p>
          <a:p>
            <a:pPr lvl="1">
              <a:lnSpc>
                <a:spcPct val="120000"/>
              </a:lnSpc>
            </a:pPr>
            <a:r>
              <a:rPr lang="en-US" altLang="en-US" dirty="0">
                <a:ea typeface="Gulim" pitchFamily="34" charset="-127"/>
              </a:rPr>
              <a:t>Floor/shelf planning</a:t>
            </a:r>
          </a:p>
          <a:p>
            <a:pPr lvl="1">
              <a:lnSpc>
                <a:spcPct val="120000"/>
              </a:lnSpc>
            </a:pPr>
            <a:r>
              <a:rPr lang="en-US" altLang="en-US" dirty="0">
                <a:ea typeface="Gulim" pitchFamily="34" charset="-127"/>
              </a:rPr>
              <a:t>Web site layout</a:t>
            </a:r>
          </a:p>
          <a:p>
            <a:pPr lvl="1">
              <a:lnSpc>
                <a:spcPct val="120000"/>
              </a:lnSpc>
            </a:pPr>
            <a:r>
              <a:rPr lang="en-US" altLang="en-US" dirty="0">
                <a:ea typeface="Gulim" pitchFamily="34" charset="-127"/>
              </a:rPr>
              <a:t>Cross-selling</a:t>
            </a:r>
            <a:endParaRPr lang="en-US" altLang="en-US" dirty="0"/>
          </a:p>
          <a:p>
            <a:pPr>
              <a:lnSpc>
                <a:spcPct val="120000"/>
              </a:lnSpc>
            </a:pPr>
            <a:r>
              <a:rPr lang="en-US" altLang="en-US" dirty="0"/>
              <a:t>User/customer profiling</a:t>
            </a:r>
          </a:p>
          <a:p>
            <a:pPr>
              <a:lnSpc>
                <a:spcPct val="120000"/>
              </a:lnSpc>
            </a:pPr>
            <a:r>
              <a:rPr lang="en-US" altLang="en-US" dirty="0" smtClean="0"/>
              <a:t>Web </a:t>
            </a:r>
            <a:r>
              <a:rPr lang="en-US" altLang="en-US" dirty="0"/>
              <a:t>log analysis</a:t>
            </a:r>
          </a:p>
          <a:p>
            <a:pPr>
              <a:lnSpc>
                <a:spcPct val="120000"/>
              </a:lnSpc>
            </a:pPr>
            <a:r>
              <a:rPr lang="en-US" altLang="en-US" dirty="0"/>
              <a:t>Collaborative filtering</a:t>
            </a:r>
          </a:p>
        </p:txBody>
      </p:sp>
      <p:sp>
        <p:nvSpPr>
          <p:cNvPr id="3" name="Slide Number Placeholder 2"/>
          <p:cNvSpPr>
            <a:spLocks noGrp="1"/>
          </p:cNvSpPr>
          <p:nvPr>
            <p:ph type="sldNum" sz="quarter" idx="12"/>
          </p:nvPr>
        </p:nvSpPr>
        <p:spPr/>
        <p:txBody>
          <a:bodyPr/>
          <a:lstStyle/>
          <a:p>
            <a:fld id="{49A014FC-454E-45C5-9EFC-6A6DD0F547CA}" type="slidenum">
              <a:rPr lang="en-US" smtClean="0"/>
              <a:t>39</a:t>
            </a:fld>
            <a:endParaRPr lang="en-US"/>
          </a:p>
        </p:txBody>
      </p:sp>
    </p:spTree>
    <p:extLst>
      <p:ext uri="{BB962C8B-B14F-4D97-AF65-F5344CB8AC3E}">
        <p14:creationId xmlns:p14="http://schemas.microsoft.com/office/powerpoint/2010/main" val="3084242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9A014FC-454E-45C5-9EFC-6A6DD0F547CA}" type="slidenum">
              <a:rPr lang="en-US" smtClean="0"/>
              <a:t>4</a:t>
            </a:fld>
            <a:endParaRPr lang="en-US"/>
          </a:p>
        </p:txBody>
      </p:sp>
      <p:pic>
        <p:nvPicPr>
          <p:cNvPr id="7" name="Picture 6"/>
          <p:cNvPicPr>
            <a:picLocks noChangeAspect="1"/>
          </p:cNvPicPr>
          <p:nvPr/>
        </p:nvPicPr>
        <p:blipFill>
          <a:blip r:embed="rId2"/>
          <a:stretch>
            <a:fillRect/>
          </a:stretch>
        </p:blipFill>
        <p:spPr>
          <a:xfrm>
            <a:off x="762000" y="914400"/>
            <a:ext cx="8026137" cy="4572000"/>
          </a:xfrm>
          <a:prstGeom prst="rect">
            <a:avLst/>
          </a:prstGeom>
        </p:spPr>
      </p:pic>
    </p:spTree>
    <p:extLst>
      <p:ext uri="{BB962C8B-B14F-4D97-AF65-F5344CB8AC3E}">
        <p14:creationId xmlns:p14="http://schemas.microsoft.com/office/powerpoint/2010/main" val="1436158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03C43F4-02F9-4EA5-B00F-0F8571A45635}" type="slidenum">
              <a:rPr lang="en-US" altLang="en-US"/>
              <a:pPr/>
              <a:t>5</a:t>
            </a:fld>
            <a:endParaRPr lang="en-US" altLang="en-US"/>
          </a:p>
        </p:txBody>
      </p:sp>
      <p:sp>
        <p:nvSpPr>
          <p:cNvPr id="200706" name="Rectangle 2"/>
          <p:cNvSpPr>
            <a:spLocks noGrp="1" noChangeArrowheads="1"/>
          </p:cNvSpPr>
          <p:nvPr>
            <p:ph type="title"/>
          </p:nvPr>
        </p:nvSpPr>
        <p:spPr/>
        <p:txBody>
          <a:bodyPr/>
          <a:lstStyle/>
          <a:p>
            <a:r>
              <a:rPr lang="en-US" altLang="en-US"/>
              <a:t>Clustering – Definition </a:t>
            </a:r>
          </a:p>
        </p:txBody>
      </p:sp>
      <p:sp>
        <p:nvSpPr>
          <p:cNvPr id="200707" name="Rectangle 3"/>
          <p:cNvSpPr>
            <a:spLocks noGrp="1" noChangeArrowheads="1"/>
          </p:cNvSpPr>
          <p:nvPr>
            <p:ph type="body" idx="1"/>
          </p:nvPr>
        </p:nvSpPr>
        <p:spPr/>
        <p:txBody>
          <a:bodyPr/>
          <a:lstStyle/>
          <a:p>
            <a:pPr>
              <a:lnSpc>
                <a:spcPct val="120000"/>
              </a:lnSpc>
            </a:pPr>
            <a:r>
              <a:rPr lang="en-US" altLang="en-US" sz="2800" b="1"/>
              <a:t>Given:</a:t>
            </a:r>
            <a:r>
              <a:rPr lang="en-US" altLang="en-US" sz="2800"/>
              <a:t> A set of documents and a </a:t>
            </a:r>
            <a:r>
              <a:rPr lang="en-US" altLang="en-US" sz="2800" i="1">
                <a:solidFill>
                  <a:srgbClr val="4A87B9"/>
                </a:solidFill>
                <a:effectLst>
                  <a:outerShdw blurRad="38100" dist="38100" dir="2700000" algn="tl">
                    <a:srgbClr val="C0C0C0"/>
                  </a:outerShdw>
                </a:effectLst>
              </a:rPr>
              <a:t>similarity measure</a:t>
            </a:r>
            <a:r>
              <a:rPr lang="en-US" altLang="en-US" sz="2800"/>
              <a:t> among documents</a:t>
            </a:r>
          </a:p>
          <a:p>
            <a:pPr>
              <a:lnSpc>
                <a:spcPct val="120000"/>
              </a:lnSpc>
            </a:pPr>
            <a:r>
              <a:rPr lang="en-US" altLang="en-US" sz="2800" b="1"/>
              <a:t>Find:</a:t>
            </a:r>
            <a:r>
              <a:rPr lang="en-US" altLang="en-US" sz="2800"/>
              <a:t> Clusters such that</a:t>
            </a:r>
          </a:p>
          <a:p>
            <a:pPr lvl="1">
              <a:lnSpc>
                <a:spcPct val="120000"/>
              </a:lnSpc>
            </a:pPr>
            <a:r>
              <a:rPr lang="en-US" altLang="en-US" sz="2400"/>
              <a:t>Documents in one cluster are more similar to one another</a:t>
            </a:r>
          </a:p>
          <a:p>
            <a:pPr lvl="1">
              <a:lnSpc>
                <a:spcPct val="120000"/>
              </a:lnSpc>
            </a:pPr>
            <a:r>
              <a:rPr lang="en-US" altLang="en-US" sz="2400"/>
              <a:t>Documents in separate clusters are less similar to one another</a:t>
            </a:r>
          </a:p>
          <a:p>
            <a:pPr>
              <a:lnSpc>
                <a:spcPct val="120000"/>
              </a:lnSpc>
            </a:pPr>
            <a:r>
              <a:rPr lang="en-US" altLang="en-US" sz="2800" b="1"/>
              <a:t>Goal:</a:t>
            </a:r>
          </a:p>
          <a:p>
            <a:pPr lvl="1">
              <a:lnSpc>
                <a:spcPct val="120000"/>
              </a:lnSpc>
            </a:pPr>
            <a:r>
              <a:rPr lang="en-US" altLang="en-US" sz="2400"/>
              <a:t>Finding a </a:t>
            </a:r>
            <a:r>
              <a:rPr lang="en-US" altLang="en-US" sz="2400" i="1">
                <a:solidFill>
                  <a:srgbClr val="4A87B9"/>
                </a:solidFill>
                <a:effectLst>
                  <a:outerShdw blurRad="38100" dist="38100" dir="2700000" algn="tl">
                    <a:srgbClr val="C0C0C0"/>
                  </a:outerShdw>
                </a:effectLst>
              </a:rPr>
              <a:t>correct</a:t>
            </a:r>
            <a:r>
              <a:rPr lang="en-US" altLang="en-US" sz="2400"/>
              <a:t> set of documents</a:t>
            </a:r>
          </a:p>
        </p:txBody>
      </p:sp>
    </p:spTree>
    <p:extLst>
      <p:ext uri="{BB962C8B-B14F-4D97-AF65-F5344CB8AC3E}">
        <p14:creationId xmlns:p14="http://schemas.microsoft.com/office/powerpoint/2010/main" val="586246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AD9B69A-5240-41B1-9F79-988041F07C52}" type="slidenum">
              <a:rPr lang="en-US" altLang="en-US"/>
              <a:pPr/>
              <a:t>6</a:t>
            </a:fld>
            <a:endParaRPr lang="en-US" altLang="en-US"/>
          </a:p>
        </p:txBody>
      </p:sp>
      <p:sp>
        <p:nvSpPr>
          <p:cNvPr id="202754" name="Rectangle 2"/>
          <p:cNvSpPr>
            <a:spLocks noGrp="1" noChangeArrowheads="1"/>
          </p:cNvSpPr>
          <p:nvPr>
            <p:ph type="title"/>
          </p:nvPr>
        </p:nvSpPr>
        <p:spPr/>
        <p:txBody>
          <a:bodyPr/>
          <a:lstStyle/>
          <a:p>
            <a:r>
              <a:rPr lang="en-US" altLang="en-US"/>
              <a:t>What is Good Clustering</a:t>
            </a:r>
          </a:p>
        </p:txBody>
      </p:sp>
      <p:sp>
        <p:nvSpPr>
          <p:cNvPr id="202755" name="Rectangle 3"/>
          <p:cNvSpPr>
            <a:spLocks noGrp="1" noChangeArrowheads="1"/>
          </p:cNvSpPr>
          <p:nvPr>
            <p:ph type="body" idx="1"/>
          </p:nvPr>
        </p:nvSpPr>
        <p:spPr/>
        <p:txBody>
          <a:bodyPr>
            <a:normAutofit lnSpcReduction="10000"/>
          </a:bodyPr>
          <a:lstStyle/>
          <a:p>
            <a:pPr>
              <a:lnSpc>
                <a:spcPct val="110000"/>
              </a:lnSpc>
            </a:pPr>
            <a:r>
              <a:rPr lang="en-US" altLang="en-US" b="1"/>
              <a:t>Good clustering method:</a:t>
            </a:r>
            <a:r>
              <a:rPr lang="en-US" altLang="en-US"/>
              <a:t> Produce high quality clusters with</a:t>
            </a:r>
          </a:p>
          <a:p>
            <a:pPr lvl="1">
              <a:lnSpc>
                <a:spcPct val="110000"/>
              </a:lnSpc>
            </a:pPr>
            <a:r>
              <a:rPr lang="en-US" altLang="en-US"/>
              <a:t>High </a:t>
            </a:r>
            <a:r>
              <a:rPr lang="en-US" altLang="en-US" i="1">
                <a:solidFill>
                  <a:srgbClr val="4A87B9"/>
                </a:solidFill>
                <a:effectLst>
                  <a:outerShdw blurRad="38100" dist="38100" dir="2700000" algn="tl">
                    <a:srgbClr val="C0C0C0"/>
                  </a:outerShdw>
                </a:effectLst>
              </a:rPr>
              <a:t>intra-class</a:t>
            </a:r>
            <a:r>
              <a:rPr lang="en-US" altLang="en-US"/>
              <a:t> similarity</a:t>
            </a:r>
          </a:p>
          <a:p>
            <a:pPr lvl="1">
              <a:lnSpc>
                <a:spcPct val="110000"/>
              </a:lnSpc>
            </a:pPr>
            <a:r>
              <a:rPr lang="en-US" altLang="en-US"/>
              <a:t>Low </a:t>
            </a:r>
            <a:r>
              <a:rPr lang="en-US" altLang="en-US" i="1">
                <a:solidFill>
                  <a:srgbClr val="4A87B9"/>
                </a:solidFill>
                <a:effectLst>
                  <a:outerShdw blurRad="38100" dist="38100" dir="2700000" algn="tl">
                    <a:srgbClr val="C0C0C0"/>
                  </a:outerShdw>
                </a:effectLst>
              </a:rPr>
              <a:t>inter-class</a:t>
            </a:r>
            <a:r>
              <a:rPr lang="en-US" altLang="en-US"/>
              <a:t> similarity</a:t>
            </a:r>
          </a:p>
          <a:p>
            <a:pPr lvl="1">
              <a:lnSpc>
                <a:spcPct val="110000"/>
              </a:lnSpc>
            </a:pPr>
            <a:endParaRPr lang="en-US" altLang="en-US"/>
          </a:p>
          <a:p>
            <a:pPr>
              <a:lnSpc>
                <a:spcPct val="110000"/>
              </a:lnSpc>
            </a:pPr>
            <a:r>
              <a:rPr lang="en-US" altLang="en-US"/>
              <a:t>The </a:t>
            </a:r>
            <a:r>
              <a:rPr lang="en-US" altLang="en-US" i="1">
                <a:solidFill>
                  <a:srgbClr val="4A87B9"/>
                </a:solidFill>
                <a:effectLst>
                  <a:outerShdw blurRad="38100" dist="38100" dir="2700000" algn="tl">
                    <a:srgbClr val="C0C0C0"/>
                  </a:outerShdw>
                </a:effectLst>
              </a:rPr>
              <a:t>quality</a:t>
            </a:r>
            <a:r>
              <a:rPr lang="en-US" altLang="en-US" i="1"/>
              <a:t> </a:t>
            </a:r>
            <a:r>
              <a:rPr lang="en-US" altLang="en-US"/>
              <a:t>of a clustering method is also measured by its ability to discover some or all of the </a:t>
            </a:r>
            <a:r>
              <a:rPr lang="en-US" altLang="en-US" i="1">
                <a:solidFill>
                  <a:srgbClr val="4A87B9"/>
                </a:solidFill>
                <a:effectLst>
                  <a:outerShdw blurRad="38100" dist="38100" dir="2700000" algn="tl">
                    <a:srgbClr val="C0C0C0"/>
                  </a:outerShdw>
                </a:effectLst>
              </a:rPr>
              <a:t>hidden</a:t>
            </a:r>
            <a:r>
              <a:rPr lang="en-US" altLang="en-US"/>
              <a:t> patterns</a:t>
            </a:r>
          </a:p>
        </p:txBody>
      </p:sp>
    </p:spTree>
    <p:extLst>
      <p:ext uri="{BB962C8B-B14F-4D97-AF65-F5344CB8AC3E}">
        <p14:creationId xmlns:p14="http://schemas.microsoft.com/office/powerpoint/2010/main" val="3383515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3"/>
          <p:cNvSpPr>
            <a:spLocks noGrp="1" noChangeArrowheads="1"/>
          </p:cNvSpPr>
          <p:nvPr>
            <p:ph type="title"/>
          </p:nvPr>
        </p:nvSpPr>
        <p:spPr>
          <a:xfrm>
            <a:off x="457200" y="228600"/>
            <a:ext cx="8229600" cy="1143000"/>
          </a:xfrm>
        </p:spPr>
        <p:txBody>
          <a:bodyPr/>
          <a:lstStyle/>
          <a:p>
            <a:r>
              <a:rPr lang="en-US" altLang="en-US" dirty="0"/>
              <a:t>What is Cluster Analysis?</a:t>
            </a:r>
          </a:p>
        </p:txBody>
      </p:sp>
      <p:sp>
        <p:nvSpPr>
          <p:cNvPr id="3075" name="Rectangle 44"/>
          <p:cNvSpPr>
            <a:spLocks noGrp="1" noChangeArrowheads="1"/>
          </p:cNvSpPr>
          <p:nvPr>
            <p:ph type="body" idx="1"/>
          </p:nvPr>
        </p:nvSpPr>
        <p:spPr>
          <a:xfrm>
            <a:off x="457200" y="1295400"/>
            <a:ext cx="8229600" cy="4525963"/>
          </a:xfrm>
        </p:spPr>
        <p:txBody>
          <a:bodyPr/>
          <a:lstStyle/>
          <a:p>
            <a:r>
              <a:rPr lang="en-US" altLang="en-US" dirty="0"/>
              <a:t>Finding groups of objects such that the objects in a group will be similar (or related) to one another and different from (or unrelated to) the objects in other groups</a:t>
            </a:r>
          </a:p>
        </p:txBody>
      </p:sp>
      <p:grpSp>
        <p:nvGrpSpPr>
          <p:cNvPr id="3076" name="Group 6"/>
          <p:cNvGrpSpPr>
            <a:grpSpLocks/>
          </p:cNvGrpSpPr>
          <p:nvPr/>
        </p:nvGrpSpPr>
        <p:grpSpPr bwMode="auto">
          <a:xfrm>
            <a:off x="3276600" y="3875088"/>
            <a:ext cx="3048000" cy="2678112"/>
            <a:chOff x="2160" y="2544"/>
            <a:chExt cx="1920" cy="1687"/>
          </a:xfrm>
        </p:grpSpPr>
        <p:sp>
          <p:nvSpPr>
            <p:cNvPr id="3087" name="Line 7"/>
            <p:cNvSpPr>
              <a:spLocks noChangeShapeType="1"/>
            </p:cNvSpPr>
            <p:nvPr/>
          </p:nvSpPr>
          <p:spPr bwMode="auto">
            <a:xfrm>
              <a:off x="2736" y="2544"/>
              <a:ext cx="0" cy="11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8" name="Line 8"/>
            <p:cNvSpPr>
              <a:spLocks noChangeShapeType="1"/>
            </p:cNvSpPr>
            <p:nvPr/>
          </p:nvSpPr>
          <p:spPr bwMode="auto">
            <a:xfrm>
              <a:off x="2736" y="3696"/>
              <a:ext cx="13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Freeform 9"/>
            <p:cNvSpPr>
              <a:spLocks/>
            </p:cNvSpPr>
            <p:nvPr/>
          </p:nvSpPr>
          <p:spPr bwMode="auto">
            <a:xfrm>
              <a:off x="2226" y="3696"/>
              <a:ext cx="510" cy="535"/>
            </a:xfrm>
            <a:custGeom>
              <a:avLst/>
              <a:gdLst>
                <a:gd name="T0" fmla="*/ 510 w 510"/>
                <a:gd name="T1" fmla="*/ 0 h 535"/>
                <a:gd name="T2" fmla="*/ 0 w 510"/>
                <a:gd name="T3" fmla="*/ 535 h 535"/>
                <a:gd name="T4" fmla="*/ 0 60000 65536"/>
                <a:gd name="T5" fmla="*/ 0 60000 65536"/>
              </a:gdLst>
              <a:ahLst/>
              <a:cxnLst>
                <a:cxn ang="T4">
                  <a:pos x="T0" y="T1"/>
                </a:cxn>
                <a:cxn ang="T5">
                  <a:pos x="T2" y="T3"/>
                </a:cxn>
              </a:cxnLst>
              <a:rect l="0" t="0" r="r" b="b"/>
              <a:pathLst>
                <a:path w="510" h="535">
                  <a:moveTo>
                    <a:pt x="510" y="0"/>
                  </a:moveTo>
                  <a:lnTo>
                    <a:pt x="0" y="535"/>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0" name="AutoShape 10"/>
            <p:cNvSpPr>
              <a:spLocks noChangeArrowheads="1"/>
            </p:cNvSpPr>
            <p:nvPr/>
          </p:nvSpPr>
          <p:spPr bwMode="auto">
            <a:xfrm>
              <a:off x="3264" y="2880"/>
              <a:ext cx="96" cy="96"/>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91" name="AutoShape 11"/>
            <p:cNvSpPr>
              <a:spLocks noChangeArrowheads="1"/>
            </p:cNvSpPr>
            <p:nvPr/>
          </p:nvSpPr>
          <p:spPr bwMode="auto">
            <a:xfrm>
              <a:off x="3408" y="2880"/>
              <a:ext cx="96" cy="96"/>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92" name="AutoShape 12"/>
            <p:cNvSpPr>
              <a:spLocks noChangeArrowheads="1"/>
            </p:cNvSpPr>
            <p:nvPr/>
          </p:nvSpPr>
          <p:spPr bwMode="auto">
            <a:xfrm>
              <a:off x="3360" y="2736"/>
              <a:ext cx="96" cy="96"/>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93" name="AutoShape 13"/>
            <p:cNvSpPr>
              <a:spLocks noChangeArrowheads="1"/>
            </p:cNvSpPr>
            <p:nvPr/>
          </p:nvSpPr>
          <p:spPr bwMode="auto">
            <a:xfrm>
              <a:off x="3360" y="3024"/>
              <a:ext cx="96" cy="96"/>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94" name="AutoShape 14"/>
            <p:cNvSpPr>
              <a:spLocks noChangeArrowheads="1"/>
            </p:cNvSpPr>
            <p:nvPr/>
          </p:nvSpPr>
          <p:spPr bwMode="auto">
            <a:xfrm>
              <a:off x="3600" y="2880"/>
              <a:ext cx="96" cy="96"/>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95" name="AutoShape 15"/>
            <p:cNvSpPr>
              <a:spLocks noChangeArrowheads="1"/>
            </p:cNvSpPr>
            <p:nvPr/>
          </p:nvSpPr>
          <p:spPr bwMode="auto">
            <a:xfrm>
              <a:off x="3504" y="2784"/>
              <a:ext cx="96" cy="96"/>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96" name="AutoShape 16"/>
            <p:cNvSpPr>
              <a:spLocks noChangeArrowheads="1"/>
            </p:cNvSpPr>
            <p:nvPr/>
          </p:nvSpPr>
          <p:spPr bwMode="auto">
            <a:xfrm>
              <a:off x="3168" y="2736"/>
              <a:ext cx="96" cy="96"/>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97" name="AutoShape 17"/>
            <p:cNvSpPr>
              <a:spLocks noChangeArrowheads="1"/>
            </p:cNvSpPr>
            <p:nvPr/>
          </p:nvSpPr>
          <p:spPr bwMode="auto">
            <a:xfrm>
              <a:off x="3504" y="2976"/>
              <a:ext cx="96" cy="96"/>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98" name="AutoShape 18"/>
            <p:cNvSpPr>
              <a:spLocks noChangeArrowheads="1"/>
            </p:cNvSpPr>
            <p:nvPr/>
          </p:nvSpPr>
          <p:spPr bwMode="auto">
            <a:xfrm>
              <a:off x="3168" y="2976"/>
              <a:ext cx="96" cy="96"/>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99" name="AutoShape 19"/>
            <p:cNvSpPr>
              <a:spLocks noChangeArrowheads="1"/>
            </p:cNvSpPr>
            <p:nvPr/>
          </p:nvSpPr>
          <p:spPr bwMode="auto">
            <a:xfrm>
              <a:off x="2160" y="3264"/>
              <a:ext cx="96" cy="96"/>
            </a:xfrm>
            <a:prstGeom prst="octagon">
              <a:avLst>
                <a:gd name="adj" fmla="val 29287"/>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0" name="AutoShape 20"/>
            <p:cNvSpPr>
              <a:spLocks noChangeArrowheads="1"/>
            </p:cNvSpPr>
            <p:nvPr/>
          </p:nvSpPr>
          <p:spPr bwMode="auto">
            <a:xfrm>
              <a:off x="2304" y="3312"/>
              <a:ext cx="96" cy="96"/>
            </a:xfrm>
            <a:prstGeom prst="octagon">
              <a:avLst>
                <a:gd name="adj" fmla="val 29287"/>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1" name="AutoShape 21"/>
            <p:cNvSpPr>
              <a:spLocks noChangeArrowheads="1"/>
            </p:cNvSpPr>
            <p:nvPr/>
          </p:nvSpPr>
          <p:spPr bwMode="auto">
            <a:xfrm>
              <a:off x="2304" y="3456"/>
              <a:ext cx="96" cy="96"/>
            </a:xfrm>
            <a:prstGeom prst="octagon">
              <a:avLst>
                <a:gd name="adj" fmla="val 29287"/>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2" name="AutoShape 22"/>
            <p:cNvSpPr>
              <a:spLocks noChangeArrowheads="1"/>
            </p:cNvSpPr>
            <p:nvPr/>
          </p:nvSpPr>
          <p:spPr bwMode="auto">
            <a:xfrm>
              <a:off x="2448" y="3312"/>
              <a:ext cx="96" cy="96"/>
            </a:xfrm>
            <a:prstGeom prst="octagon">
              <a:avLst>
                <a:gd name="adj" fmla="val 29287"/>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3" name="AutoShape 23"/>
            <p:cNvSpPr>
              <a:spLocks noChangeArrowheads="1"/>
            </p:cNvSpPr>
            <p:nvPr/>
          </p:nvSpPr>
          <p:spPr bwMode="auto">
            <a:xfrm>
              <a:off x="2352" y="3168"/>
              <a:ext cx="96" cy="96"/>
            </a:xfrm>
            <a:prstGeom prst="octagon">
              <a:avLst>
                <a:gd name="adj" fmla="val 29287"/>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4" name="AutoShape 24"/>
            <p:cNvSpPr>
              <a:spLocks noChangeArrowheads="1"/>
            </p:cNvSpPr>
            <p:nvPr/>
          </p:nvSpPr>
          <p:spPr bwMode="auto">
            <a:xfrm>
              <a:off x="2448" y="3456"/>
              <a:ext cx="96" cy="96"/>
            </a:xfrm>
            <a:prstGeom prst="octagon">
              <a:avLst>
                <a:gd name="adj" fmla="val 29287"/>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5" name="AutoShape 25"/>
            <p:cNvSpPr>
              <a:spLocks noChangeArrowheads="1"/>
            </p:cNvSpPr>
            <p:nvPr/>
          </p:nvSpPr>
          <p:spPr bwMode="auto">
            <a:xfrm>
              <a:off x="2160" y="3408"/>
              <a:ext cx="96" cy="96"/>
            </a:xfrm>
            <a:prstGeom prst="octagon">
              <a:avLst>
                <a:gd name="adj" fmla="val 29287"/>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6" name="AutoShape 26"/>
            <p:cNvSpPr>
              <a:spLocks noChangeArrowheads="1"/>
            </p:cNvSpPr>
            <p:nvPr/>
          </p:nvSpPr>
          <p:spPr bwMode="auto">
            <a:xfrm>
              <a:off x="3504" y="3552"/>
              <a:ext cx="96" cy="96"/>
            </a:xfrm>
            <a:prstGeom prst="octagon">
              <a:avLst>
                <a:gd name="adj" fmla="val 2928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7" name="AutoShape 27"/>
            <p:cNvSpPr>
              <a:spLocks noChangeArrowheads="1"/>
            </p:cNvSpPr>
            <p:nvPr/>
          </p:nvSpPr>
          <p:spPr bwMode="auto">
            <a:xfrm>
              <a:off x="3792" y="3600"/>
              <a:ext cx="96" cy="96"/>
            </a:xfrm>
            <a:prstGeom prst="octagon">
              <a:avLst>
                <a:gd name="adj" fmla="val 2928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8" name="AutoShape 28"/>
            <p:cNvSpPr>
              <a:spLocks noChangeArrowheads="1"/>
            </p:cNvSpPr>
            <p:nvPr/>
          </p:nvSpPr>
          <p:spPr bwMode="auto">
            <a:xfrm>
              <a:off x="3648" y="3696"/>
              <a:ext cx="96" cy="96"/>
            </a:xfrm>
            <a:prstGeom prst="octagon">
              <a:avLst>
                <a:gd name="adj" fmla="val 2928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09" name="AutoShape 29"/>
            <p:cNvSpPr>
              <a:spLocks noChangeArrowheads="1"/>
            </p:cNvSpPr>
            <p:nvPr/>
          </p:nvSpPr>
          <p:spPr bwMode="auto">
            <a:xfrm>
              <a:off x="3504" y="3792"/>
              <a:ext cx="96" cy="96"/>
            </a:xfrm>
            <a:prstGeom prst="octagon">
              <a:avLst>
                <a:gd name="adj" fmla="val 2928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10" name="AutoShape 30"/>
            <p:cNvSpPr>
              <a:spLocks noChangeArrowheads="1"/>
            </p:cNvSpPr>
            <p:nvPr/>
          </p:nvSpPr>
          <p:spPr bwMode="auto">
            <a:xfrm>
              <a:off x="3696" y="3792"/>
              <a:ext cx="96" cy="96"/>
            </a:xfrm>
            <a:prstGeom prst="octagon">
              <a:avLst>
                <a:gd name="adj" fmla="val 2928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11" name="AutoShape 31"/>
            <p:cNvSpPr>
              <a:spLocks noChangeArrowheads="1"/>
            </p:cNvSpPr>
            <p:nvPr/>
          </p:nvSpPr>
          <p:spPr bwMode="auto">
            <a:xfrm flipV="1">
              <a:off x="3504" y="3648"/>
              <a:ext cx="96" cy="96"/>
            </a:xfrm>
            <a:prstGeom prst="octagon">
              <a:avLst>
                <a:gd name="adj" fmla="val 2928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112" name="AutoShape 32"/>
            <p:cNvSpPr>
              <a:spLocks noChangeArrowheads="1"/>
            </p:cNvSpPr>
            <p:nvPr/>
          </p:nvSpPr>
          <p:spPr bwMode="auto">
            <a:xfrm>
              <a:off x="3696" y="3504"/>
              <a:ext cx="96" cy="96"/>
            </a:xfrm>
            <a:prstGeom prst="octagon">
              <a:avLst>
                <a:gd name="adj" fmla="val 2928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grpSp>
      <p:grpSp>
        <p:nvGrpSpPr>
          <p:cNvPr id="1535009" name="Group 33"/>
          <p:cNvGrpSpPr>
            <a:grpSpLocks/>
          </p:cNvGrpSpPr>
          <p:nvPr/>
        </p:nvGrpSpPr>
        <p:grpSpPr bwMode="auto">
          <a:xfrm>
            <a:off x="5257800" y="2971800"/>
            <a:ext cx="3048000" cy="2514600"/>
            <a:chOff x="3312" y="1584"/>
            <a:chExt cx="1920" cy="1584"/>
          </a:xfrm>
        </p:grpSpPr>
        <p:sp>
          <p:nvSpPr>
            <p:cNvPr id="3085" name="Line 34"/>
            <p:cNvSpPr>
              <a:spLocks noChangeShapeType="1"/>
            </p:cNvSpPr>
            <p:nvPr/>
          </p:nvSpPr>
          <p:spPr bwMode="auto">
            <a:xfrm flipH="1" flipV="1">
              <a:off x="3312" y="2736"/>
              <a:ext cx="144" cy="432"/>
            </a:xfrm>
            <a:prstGeom prst="line">
              <a:avLst/>
            </a:prstGeom>
            <a:noFill/>
            <a:ln w="25400">
              <a:solidFill>
                <a:srgbClr val="CC66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6" name="AutoShape 35"/>
            <p:cNvSpPr>
              <a:spLocks noChangeArrowheads="1"/>
            </p:cNvSpPr>
            <p:nvPr/>
          </p:nvSpPr>
          <p:spPr bwMode="auto">
            <a:xfrm>
              <a:off x="3984" y="1584"/>
              <a:ext cx="1248" cy="672"/>
            </a:xfrm>
            <a:prstGeom prst="wedgeRectCallout">
              <a:avLst>
                <a:gd name="adj1" fmla="val -93509"/>
                <a:gd name="adj2" fmla="val 150894"/>
              </a:avLst>
            </a:prstGeom>
            <a:solidFill>
              <a:srgbClr val="00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pPr algn="ctr" eaLnBrk="1" hangingPunct="1">
                <a:spcBef>
                  <a:spcPct val="50000"/>
                </a:spcBef>
              </a:pPr>
              <a:r>
                <a:rPr lang="en-US" altLang="en-US" sz="2000" b="0">
                  <a:latin typeface="Tahoma" pitchFamily="34" charset="0"/>
                </a:rPr>
                <a:t>Inter-cluster distances are maximized</a:t>
              </a:r>
            </a:p>
          </p:txBody>
        </p:sp>
      </p:grpSp>
      <p:grpSp>
        <p:nvGrpSpPr>
          <p:cNvPr id="1535012" name="Group 36"/>
          <p:cNvGrpSpPr>
            <a:grpSpLocks/>
          </p:cNvGrpSpPr>
          <p:nvPr/>
        </p:nvGrpSpPr>
        <p:grpSpPr bwMode="auto">
          <a:xfrm>
            <a:off x="2895600" y="3962400"/>
            <a:ext cx="3276600" cy="2286000"/>
            <a:chOff x="1824" y="2208"/>
            <a:chExt cx="2064" cy="1440"/>
          </a:xfrm>
        </p:grpSpPr>
        <p:sp>
          <p:nvSpPr>
            <p:cNvPr id="3082" name="Oval 37"/>
            <p:cNvSpPr>
              <a:spLocks noChangeArrowheads="1"/>
            </p:cNvSpPr>
            <p:nvPr/>
          </p:nvSpPr>
          <p:spPr bwMode="auto">
            <a:xfrm>
              <a:off x="1824" y="2592"/>
              <a:ext cx="816" cy="72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83" name="Oval 38"/>
            <p:cNvSpPr>
              <a:spLocks noChangeArrowheads="1"/>
            </p:cNvSpPr>
            <p:nvPr/>
          </p:nvSpPr>
          <p:spPr bwMode="auto">
            <a:xfrm>
              <a:off x="2928" y="2208"/>
              <a:ext cx="720" cy="624"/>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sp>
          <p:nvSpPr>
            <p:cNvPr id="3084" name="Oval 39"/>
            <p:cNvSpPr>
              <a:spLocks noChangeArrowheads="1"/>
            </p:cNvSpPr>
            <p:nvPr/>
          </p:nvSpPr>
          <p:spPr bwMode="auto">
            <a:xfrm>
              <a:off x="3216" y="3024"/>
              <a:ext cx="672" cy="624"/>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endParaRPr lang="en-US" altLang="en-US"/>
            </a:p>
          </p:txBody>
        </p:sp>
      </p:grpSp>
      <p:grpSp>
        <p:nvGrpSpPr>
          <p:cNvPr id="1535016" name="Group 40"/>
          <p:cNvGrpSpPr>
            <a:grpSpLocks/>
          </p:cNvGrpSpPr>
          <p:nvPr/>
        </p:nvGrpSpPr>
        <p:grpSpPr bwMode="auto">
          <a:xfrm>
            <a:off x="1295400" y="3276600"/>
            <a:ext cx="2286000" cy="1676400"/>
            <a:chOff x="816" y="1776"/>
            <a:chExt cx="1440" cy="1056"/>
          </a:xfrm>
        </p:grpSpPr>
        <p:sp>
          <p:nvSpPr>
            <p:cNvPr id="3080" name="Line 41"/>
            <p:cNvSpPr>
              <a:spLocks noChangeShapeType="1"/>
            </p:cNvSpPr>
            <p:nvPr/>
          </p:nvSpPr>
          <p:spPr bwMode="auto">
            <a:xfrm flipV="1">
              <a:off x="2064" y="2736"/>
              <a:ext cx="192" cy="96"/>
            </a:xfrm>
            <a:prstGeom prst="line">
              <a:avLst/>
            </a:prstGeom>
            <a:noFill/>
            <a:ln w="25400">
              <a:solidFill>
                <a:srgbClr val="CC66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1" name="AutoShape 42"/>
            <p:cNvSpPr>
              <a:spLocks noChangeArrowheads="1"/>
            </p:cNvSpPr>
            <p:nvPr/>
          </p:nvSpPr>
          <p:spPr bwMode="auto">
            <a:xfrm>
              <a:off x="816" y="1776"/>
              <a:ext cx="1248" cy="672"/>
            </a:xfrm>
            <a:prstGeom prst="wedgeRectCallout">
              <a:avLst>
                <a:gd name="adj1" fmla="val 56250"/>
                <a:gd name="adj2" fmla="val 92856"/>
              </a:avLst>
            </a:prstGeom>
            <a:solidFill>
              <a:srgbClr val="00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400" b="1">
                  <a:solidFill>
                    <a:schemeClr val="tx1"/>
                  </a:solidFill>
                  <a:latin typeface="Arial" pitchFamily="34" charset="0"/>
                </a:defRPr>
              </a:lvl1pPr>
              <a:lvl2pPr marL="742950" indent="-285750">
                <a:defRPr sz="1400" b="1">
                  <a:solidFill>
                    <a:schemeClr val="tx1"/>
                  </a:solidFill>
                  <a:latin typeface="Arial" pitchFamily="34" charset="0"/>
                </a:defRPr>
              </a:lvl2pPr>
              <a:lvl3pPr marL="1143000" indent="-228600">
                <a:defRPr sz="1400" b="1">
                  <a:solidFill>
                    <a:schemeClr val="tx1"/>
                  </a:solidFill>
                  <a:latin typeface="Arial" pitchFamily="34" charset="0"/>
                </a:defRPr>
              </a:lvl3pPr>
              <a:lvl4pPr marL="1600200" indent="-228600">
                <a:defRPr sz="1400" b="1">
                  <a:solidFill>
                    <a:schemeClr val="tx1"/>
                  </a:solidFill>
                  <a:latin typeface="Arial" pitchFamily="34" charset="0"/>
                </a:defRPr>
              </a:lvl4pPr>
              <a:lvl5pPr marL="2057400" indent="-228600">
                <a:defRPr sz="1400" b="1">
                  <a:solidFill>
                    <a:schemeClr val="tx1"/>
                  </a:solidFill>
                  <a:latin typeface="Arial" pitchFamily="34" charset="0"/>
                </a:defRPr>
              </a:lvl5pPr>
              <a:lvl6pPr marL="2514600" indent="-228600" eaLnBrk="0" fontAlgn="base" hangingPunct="0">
                <a:spcBef>
                  <a:spcPct val="0"/>
                </a:spcBef>
                <a:spcAft>
                  <a:spcPct val="0"/>
                </a:spcAft>
                <a:defRPr sz="1400" b="1">
                  <a:solidFill>
                    <a:schemeClr val="tx1"/>
                  </a:solidFill>
                  <a:latin typeface="Arial" pitchFamily="34" charset="0"/>
                </a:defRPr>
              </a:lvl6pPr>
              <a:lvl7pPr marL="2971800" indent="-228600" eaLnBrk="0" fontAlgn="base" hangingPunct="0">
                <a:spcBef>
                  <a:spcPct val="0"/>
                </a:spcBef>
                <a:spcAft>
                  <a:spcPct val="0"/>
                </a:spcAft>
                <a:defRPr sz="1400" b="1">
                  <a:solidFill>
                    <a:schemeClr val="tx1"/>
                  </a:solidFill>
                  <a:latin typeface="Arial" pitchFamily="34" charset="0"/>
                </a:defRPr>
              </a:lvl7pPr>
              <a:lvl8pPr marL="3429000" indent="-228600" eaLnBrk="0" fontAlgn="base" hangingPunct="0">
                <a:spcBef>
                  <a:spcPct val="0"/>
                </a:spcBef>
                <a:spcAft>
                  <a:spcPct val="0"/>
                </a:spcAft>
                <a:defRPr sz="1400" b="1">
                  <a:solidFill>
                    <a:schemeClr val="tx1"/>
                  </a:solidFill>
                  <a:latin typeface="Arial" pitchFamily="34" charset="0"/>
                </a:defRPr>
              </a:lvl8pPr>
              <a:lvl9pPr marL="3886200" indent="-228600" eaLnBrk="0" fontAlgn="base" hangingPunct="0">
                <a:spcBef>
                  <a:spcPct val="0"/>
                </a:spcBef>
                <a:spcAft>
                  <a:spcPct val="0"/>
                </a:spcAft>
                <a:defRPr sz="1400" b="1">
                  <a:solidFill>
                    <a:schemeClr val="tx1"/>
                  </a:solidFill>
                  <a:latin typeface="Arial" pitchFamily="34" charset="0"/>
                </a:defRPr>
              </a:lvl9pPr>
            </a:lstStyle>
            <a:p>
              <a:pPr algn="ctr" eaLnBrk="1" hangingPunct="1">
                <a:spcBef>
                  <a:spcPct val="50000"/>
                </a:spcBef>
              </a:pPr>
              <a:r>
                <a:rPr lang="en-US" altLang="en-US" sz="2000" b="0">
                  <a:latin typeface="Tahoma" pitchFamily="34" charset="0"/>
                </a:rPr>
                <a:t>Intra-cluster distances are minimized</a:t>
              </a:r>
            </a:p>
          </p:txBody>
        </p:sp>
      </p:grpSp>
      <p:sp>
        <p:nvSpPr>
          <p:cNvPr id="3" name="Slide Number Placeholder 2"/>
          <p:cNvSpPr>
            <a:spLocks noGrp="1"/>
          </p:cNvSpPr>
          <p:nvPr>
            <p:ph type="sldNum" sz="quarter" idx="12"/>
          </p:nvPr>
        </p:nvSpPr>
        <p:spPr/>
        <p:txBody>
          <a:bodyPr/>
          <a:lstStyle/>
          <a:p>
            <a:fld id="{49A014FC-454E-45C5-9EFC-6A6DD0F547CA}" type="slidenum">
              <a:rPr lang="en-US" smtClean="0"/>
              <a:t>7</a:t>
            </a:fld>
            <a:endParaRPr lang="en-US"/>
          </a:p>
        </p:txBody>
      </p:sp>
    </p:spTree>
    <p:extLst>
      <p:ext uri="{BB962C8B-B14F-4D97-AF65-F5344CB8AC3E}">
        <p14:creationId xmlns:p14="http://schemas.microsoft.com/office/powerpoint/2010/main" val="19190959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50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50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350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4"/>
          <p:cNvSpPr>
            <a:spLocks noGrp="1"/>
          </p:cNvSpPr>
          <p:nvPr>
            <p:ph type="sldNum" sz="quarter" idx="12"/>
          </p:nvPr>
        </p:nvSpPr>
        <p:spPr/>
        <p:txBody>
          <a:bodyPr/>
          <a:lstStyle/>
          <a:p>
            <a:fld id="{EC20474C-B412-4311-BA88-3F1D5627AC3C}" type="slidenum">
              <a:rPr lang="en-US" altLang="en-US"/>
              <a:pPr/>
              <a:t>8</a:t>
            </a:fld>
            <a:endParaRPr lang="en-US" altLang="en-US"/>
          </a:p>
        </p:txBody>
      </p:sp>
      <p:sp>
        <p:nvSpPr>
          <p:cNvPr id="203778" name="Rectangle 2"/>
          <p:cNvSpPr>
            <a:spLocks noGrp="1" noChangeArrowheads="1"/>
          </p:cNvSpPr>
          <p:nvPr>
            <p:ph type="title"/>
          </p:nvPr>
        </p:nvSpPr>
        <p:spPr/>
        <p:txBody>
          <a:bodyPr/>
          <a:lstStyle/>
          <a:p>
            <a:r>
              <a:rPr lang="en-US" altLang="en-US"/>
              <a:t>Clustering</a:t>
            </a:r>
          </a:p>
        </p:txBody>
      </p:sp>
      <p:grpSp>
        <p:nvGrpSpPr>
          <p:cNvPr id="203779" name="Group 3"/>
          <p:cNvGrpSpPr>
            <a:grpSpLocks/>
          </p:cNvGrpSpPr>
          <p:nvPr/>
        </p:nvGrpSpPr>
        <p:grpSpPr bwMode="auto">
          <a:xfrm>
            <a:off x="2209800" y="1600200"/>
            <a:ext cx="3789363" cy="4702175"/>
            <a:chOff x="384" y="768"/>
            <a:chExt cx="2592" cy="3216"/>
          </a:xfrm>
        </p:grpSpPr>
        <p:grpSp>
          <p:nvGrpSpPr>
            <p:cNvPr id="203780" name="Group 4"/>
            <p:cNvGrpSpPr>
              <a:grpSpLocks/>
            </p:cNvGrpSpPr>
            <p:nvPr/>
          </p:nvGrpSpPr>
          <p:grpSpPr bwMode="auto">
            <a:xfrm>
              <a:off x="384" y="768"/>
              <a:ext cx="1440" cy="1536"/>
              <a:chOff x="0" y="0"/>
              <a:chExt cx="2633" cy="1208"/>
            </a:xfrm>
          </p:grpSpPr>
          <p:sp>
            <p:nvSpPr>
              <p:cNvPr id="203781" name="Rectangle 5"/>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3782" name="Rectangle 6"/>
              <p:cNvSpPr>
                <a:spLocks noChangeArrowheads="1"/>
              </p:cNvSpPr>
              <p:nvPr/>
            </p:nvSpPr>
            <p:spPr bwMode="auto">
              <a:xfrm>
                <a:off x="0" y="0"/>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New Roman" pitchFamily="18" charset="0"/>
                    <a:cs typeface="Times New Roman" pitchFamily="18" charset="0"/>
                  </a:rPr>
                  <a:t>The long list of demands that President Bush laid out in a purposeful speech set a very tough standard for avoiding war.</a:t>
                </a:r>
                <a:r>
                  <a:rPr lang="en-US" altLang="en-US">
                    <a:latin typeface="Times New Roman" pitchFamily="18" charset="0"/>
                    <a:cs typeface="Times New Roman" pitchFamily="18" charset="0"/>
                  </a:rPr>
                  <a:t/>
                </a:r>
                <a:br>
                  <a:rPr lang="en-US" altLang="en-US">
                    <a:latin typeface="Times New Roman" pitchFamily="18" charset="0"/>
                    <a:cs typeface="Times New Roman" pitchFamily="18" charset="0"/>
                  </a:rPr>
                </a:br>
                <a:endParaRPr lang="en-US" altLang="en-US">
                  <a:latin typeface="Times New Roman" pitchFamily="18" charset="0"/>
                  <a:cs typeface="Times New Roman" pitchFamily="18" charset="0"/>
                </a:endParaRPr>
              </a:p>
            </p:txBody>
          </p:sp>
        </p:grpSp>
        <p:grpSp>
          <p:nvGrpSpPr>
            <p:cNvPr id="203783" name="Group 7"/>
            <p:cNvGrpSpPr>
              <a:grpSpLocks/>
            </p:cNvGrpSpPr>
            <p:nvPr/>
          </p:nvGrpSpPr>
          <p:grpSpPr bwMode="auto">
            <a:xfrm>
              <a:off x="576" y="912"/>
              <a:ext cx="1440" cy="1536"/>
              <a:chOff x="0" y="0"/>
              <a:chExt cx="2633" cy="1208"/>
            </a:xfrm>
          </p:grpSpPr>
          <p:sp>
            <p:nvSpPr>
              <p:cNvPr id="203784" name="Rectangle 8"/>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3785" name="Rectangle 9"/>
              <p:cNvSpPr>
                <a:spLocks noChangeArrowheads="1"/>
              </p:cNvSpPr>
              <p:nvPr/>
            </p:nvSpPr>
            <p:spPr bwMode="auto">
              <a:xfrm>
                <a:off x="0" y="0"/>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New Roman" pitchFamily="18" charset="0"/>
                    <a:cs typeface="Times New Roman" pitchFamily="18" charset="0"/>
                  </a:rPr>
                  <a:t>Defiant in the face of criticism, Prime Minister Ariel Sharon today praised an attack that killed 13 Palestinians.</a:t>
                </a:r>
                <a:r>
                  <a:rPr lang="en-US" altLang="en-US">
                    <a:latin typeface="Times New Roman" pitchFamily="18" charset="0"/>
                    <a:cs typeface="Times New Roman" pitchFamily="18" charset="0"/>
                  </a:rPr>
                  <a:t/>
                </a:r>
                <a:br>
                  <a:rPr lang="en-US" altLang="en-US">
                    <a:latin typeface="Times New Roman" pitchFamily="18" charset="0"/>
                    <a:cs typeface="Times New Roman" pitchFamily="18" charset="0"/>
                  </a:rPr>
                </a:br>
                <a:endParaRPr lang="en-US" altLang="en-US">
                  <a:latin typeface="Times New Roman" pitchFamily="18" charset="0"/>
                  <a:cs typeface="Times New Roman" pitchFamily="18" charset="0"/>
                </a:endParaRPr>
              </a:p>
            </p:txBody>
          </p:sp>
        </p:grpSp>
        <p:grpSp>
          <p:nvGrpSpPr>
            <p:cNvPr id="203786" name="Group 10"/>
            <p:cNvGrpSpPr>
              <a:grpSpLocks/>
            </p:cNvGrpSpPr>
            <p:nvPr/>
          </p:nvGrpSpPr>
          <p:grpSpPr bwMode="auto">
            <a:xfrm>
              <a:off x="912" y="1152"/>
              <a:ext cx="1440" cy="1776"/>
              <a:chOff x="0" y="0"/>
              <a:chExt cx="2633" cy="1208"/>
            </a:xfrm>
          </p:grpSpPr>
          <p:sp>
            <p:nvSpPr>
              <p:cNvPr id="203787" name="Rectangle 11"/>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3788" name="Rectangle 12"/>
              <p:cNvSpPr>
                <a:spLocks noChangeArrowheads="1"/>
              </p:cNvSpPr>
              <p:nvPr/>
            </p:nvSpPr>
            <p:spPr bwMode="auto">
              <a:xfrm>
                <a:off x="0" y="0"/>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a:cs typeface="Times New Roman" pitchFamily="18" charset="0"/>
                  </a:rPr>
                  <a:t>Signs emerged that the S.E.C. is deeply fractured over the search for candidates to fill the new board that will oversee the accounting profession.</a:t>
                </a:r>
                <a:br>
                  <a:rPr lang="en-US" altLang="en-US">
                    <a:solidFill>
                      <a:srgbClr val="000000"/>
                    </a:solidFill>
                    <a:latin typeface="Times"/>
                    <a:cs typeface="Times New Roman" pitchFamily="18" charset="0"/>
                  </a:rPr>
                </a:br>
                <a:endParaRPr lang="en-US" altLang="en-US">
                  <a:solidFill>
                    <a:srgbClr val="000000"/>
                  </a:solidFill>
                  <a:latin typeface="Times"/>
                  <a:cs typeface="Times New Roman" pitchFamily="18" charset="0"/>
                </a:endParaRPr>
              </a:p>
            </p:txBody>
          </p:sp>
        </p:grpSp>
        <p:grpSp>
          <p:nvGrpSpPr>
            <p:cNvPr id="203789" name="Group 13"/>
            <p:cNvGrpSpPr>
              <a:grpSpLocks/>
            </p:cNvGrpSpPr>
            <p:nvPr/>
          </p:nvGrpSpPr>
          <p:grpSpPr bwMode="auto">
            <a:xfrm>
              <a:off x="1296" y="1680"/>
              <a:ext cx="1440" cy="1536"/>
              <a:chOff x="0" y="0"/>
              <a:chExt cx="2633" cy="1208"/>
            </a:xfrm>
          </p:grpSpPr>
          <p:sp>
            <p:nvSpPr>
              <p:cNvPr id="203790" name="Rectangle 14"/>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3791" name="Rectangle 15"/>
              <p:cNvSpPr>
                <a:spLocks noChangeArrowheads="1"/>
              </p:cNvSpPr>
              <p:nvPr/>
            </p:nvSpPr>
            <p:spPr bwMode="auto">
              <a:xfrm>
                <a:off x="0" y="0"/>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a:cs typeface="Times New Roman" pitchFamily="18" charset="0"/>
                  </a:rPr>
                  <a:t>Stocks rose this morning after a speech by President Bush helped rein in rampant war fears and lured skittish investors back into the market</a:t>
                </a:r>
              </a:p>
            </p:txBody>
          </p:sp>
        </p:grpSp>
        <p:grpSp>
          <p:nvGrpSpPr>
            <p:cNvPr id="203792" name="Group 16"/>
            <p:cNvGrpSpPr>
              <a:grpSpLocks/>
            </p:cNvGrpSpPr>
            <p:nvPr/>
          </p:nvGrpSpPr>
          <p:grpSpPr bwMode="auto">
            <a:xfrm>
              <a:off x="1536" y="1920"/>
              <a:ext cx="1440" cy="2064"/>
              <a:chOff x="0" y="0"/>
              <a:chExt cx="2633" cy="1208"/>
            </a:xfrm>
          </p:grpSpPr>
          <p:sp>
            <p:nvSpPr>
              <p:cNvPr id="203793" name="Rectangle 17"/>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3794" name="Rectangle 18"/>
              <p:cNvSpPr>
                <a:spLocks noChangeArrowheads="1"/>
              </p:cNvSpPr>
              <p:nvPr/>
            </p:nvSpPr>
            <p:spPr bwMode="auto">
              <a:xfrm>
                <a:off x="0" y="0"/>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a:cs typeface="Times New Roman" pitchFamily="18" charset="0"/>
                  </a:rPr>
                  <a:t>Scrambling to save their proposed merger, EchoStar Communications and Hughes Electronics urged the F.C.C. to delay a decision on the $26 billion deal.</a:t>
                </a:r>
                <a:r>
                  <a:rPr lang="en-US" altLang="en-US">
                    <a:solidFill>
                      <a:srgbClr val="000000"/>
                    </a:solidFill>
                    <a:latin typeface="Times New Roman" pitchFamily="18" charset="0"/>
                    <a:cs typeface="Times New Roman" pitchFamily="18" charset="0"/>
                  </a:rPr>
                  <a:t/>
                </a:r>
                <a:br>
                  <a:rPr lang="en-US" altLang="en-US">
                    <a:solidFill>
                      <a:srgbClr val="000000"/>
                    </a:solidFill>
                    <a:latin typeface="Times New Roman" pitchFamily="18" charset="0"/>
                    <a:cs typeface="Times New Roman" pitchFamily="18" charset="0"/>
                  </a:rPr>
                </a:br>
                <a:endParaRPr lang="en-US" altLang="en-US">
                  <a:solidFill>
                    <a:srgbClr val="000000"/>
                  </a:solidFill>
                  <a:latin typeface="Times New Roman" pitchFamily="18" charset="0"/>
                  <a:cs typeface="Times New Roman" pitchFamily="18" charset="0"/>
                </a:endParaRPr>
              </a:p>
              <a:p>
                <a:r>
                  <a:rPr lang="en-US" altLang="en-US">
                    <a:latin typeface="Times New Roman" pitchFamily="18" charset="0"/>
                    <a:cs typeface="Times New Roman" pitchFamily="18" charset="0"/>
                  </a:rPr>
                  <a:t/>
                </a:r>
                <a:br>
                  <a:rPr lang="en-US" altLang="en-US">
                    <a:latin typeface="Times New Roman" pitchFamily="18" charset="0"/>
                    <a:cs typeface="Times New Roman" pitchFamily="18" charset="0"/>
                  </a:rPr>
                </a:br>
                <a:endParaRPr lang="en-US" altLang="en-US">
                  <a:latin typeface="Times New Roman" pitchFamily="18" charset="0"/>
                  <a:cs typeface="Times New Roman" pitchFamily="18" charset="0"/>
                </a:endParaRPr>
              </a:p>
            </p:txBody>
          </p:sp>
        </p:grpSp>
      </p:grpSp>
    </p:spTree>
    <p:extLst>
      <p:ext uri="{BB962C8B-B14F-4D97-AF65-F5344CB8AC3E}">
        <p14:creationId xmlns:p14="http://schemas.microsoft.com/office/powerpoint/2010/main" val="305582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4"/>
          <p:cNvSpPr>
            <a:spLocks noGrp="1"/>
          </p:cNvSpPr>
          <p:nvPr>
            <p:ph type="sldNum" sz="quarter" idx="12"/>
          </p:nvPr>
        </p:nvSpPr>
        <p:spPr/>
        <p:txBody>
          <a:bodyPr/>
          <a:lstStyle/>
          <a:p>
            <a:fld id="{A41AAF1B-994C-4F2C-9E7D-8F146E6827E3}" type="slidenum">
              <a:rPr lang="en-US" altLang="en-US"/>
              <a:pPr/>
              <a:t>9</a:t>
            </a:fld>
            <a:endParaRPr lang="en-US" altLang="en-US"/>
          </a:p>
        </p:txBody>
      </p:sp>
      <p:sp>
        <p:nvSpPr>
          <p:cNvPr id="204802" name="Rectangle 2"/>
          <p:cNvSpPr>
            <a:spLocks noGrp="1" noChangeArrowheads="1"/>
          </p:cNvSpPr>
          <p:nvPr>
            <p:ph type="title"/>
          </p:nvPr>
        </p:nvSpPr>
        <p:spPr/>
        <p:txBody>
          <a:bodyPr/>
          <a:lstStyle/>
          <a:p>
            <a:r>
              <a:rPr lang="en-US" altLang="en-US"/>
              <a:t>Clustering</a:t>
            </a:r>
          </a:p>
        </p:txBody>
      </p:sp>
      <p:grpSp>
        <p:nvGrpSpPr>
          <p:cNvPr id="204803" name="Group 3"/>
          <p:cNvGrpSpPr>
            <a:grpSpLocks/>
          </p:cNvGrpSpPr>
          <p:nvPr/>
        </p:nvGrpSpPr>
        <p:grpSpPr bwMode="auto">
          <a:xfrm>
            <a:off x="609600" y="1371600"/>
            <a:ext cx="7086600" cy="4139324"/>
            <a:chOff x="384" y="768"/>
            <a:chExt cx="4848" cy="2832"/>
          </a:xfrm>
        </p:grpSpPr>
        <p:grpSp>
          <p:nvGrpSpPr>
            <p:cNvPr id="204804" name="Group 4"/>
            <p:cNvGrpSpPr>
              <a:grpSpLocks/>
            </p:cNvGrpSpPr>
            <p:nvPr/>
          </p:nvGrpSpPr>
          <p:grpSpPr bwMode="auto">
            <a:xfrm>
              <a:off x="384" y="768"/>
              <a:ext cx="1440" cy="1536"/>
              <a:chOff x="0" y="0"/>
              <a:chExt cx="2633" cy="1208"/>
            </a:xfrm>
          </p:grpSpPr>
          <p:sp>
            <p:nvSpPr>
              <p:cNvPr id="204805" name="Rectangle 5"/>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4806" name="Rectangle 6"/>
              <p:cNvSpPr>
                <a:spLocks noChangeArrowheads="1"/>
              </p:cNvSpPr>
              <p:nvPr/>
            </p:nvSpPr>
            <p:spPr bwMode="auto">
              <a:xfrm>
                <a:off x="0" y="0"/>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New Roman" pitchFamily="18" charset="0"/>
                    <a:cs typeface="Times New Roman" pitchFamily="18" charset="0"/>
                  </a:rPr>
                  <a:t>The long list of demands that President Bush laid out in a purposeful speech set a very tough standard for avoiding war.</a:t>
                </a:r>
                <a:r>
                  <a:rPr lang="en-US" altLang="en-US">
                    <a:latin typeface="Times New Roman" pitchFamily="18" charset="0"/>
                    <a:cs typeface="Times New Roman" pitchFamily="18" charset="0"/>
                  </a:rPr>
                  <a:t/>
                </a:r>
                <a:br>
                  <a:rPr lang="en-US" altLang="en-US">
                    <a:latin typeface="Times New Roman" pitchFamily="18" charset="0"/>
                    <a:cs typeface="Times New Roman" pitchFamily="18" charset="0"/>
                  </a:rPr>
                </a:br>
                <a:endParaRPr lang="en-US" altLang="en-US">
                  <a:latin typeface="Times New Roman" pitchFamily="18" charset="0"/>
                  <a:cs typeface="Times New Roman" pitchFamily="18" charset="0"/>
                </a:endParaRPr>
              </a:p>
            </p:txBody>
          </p:sp>
        </p:grpSp>
        <p:grpSp>
          <p:nvGrpSpPr>
            <p:cNvPr id="204807" name="Group 7"/>
            <p:cNvGrpSpPr>
              <a:grpSpLocks/>
            </p:cNvGrpSpPr>
            <p:nvPr/>
          </p:nvGrpSpPr>
          <p:grpSpPr bwMode="auto">
            <a:xfrm>
              <a:off x="576" y="2016"/>
              <a:ext cx="1440" cy="1536"/>
              <a:chOff x="0" y="0"/>
              <a:chExt cx="2633" cy="1208"/>
            </a:xfrm>
          </p:grpSpPr>
          <p:sp>
            <p:nvSpPr>
              <p:cNvPr id="204808" name="Rectangle 8"/>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4809" name="Rectangle 9"/>
              <p:cNvSpPr>
                <a:spLocks noChangeArrowheads="1"/>
              </p:cNvSpPr>
              <p:nvPr/>
            </p:nvSpPr>
            <p:spPr bwMode="auto">
              <a:xfrm>
                <a:off x="0" y="0"/>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New Roman" pitchFamily="18" charset="0"/>
                    <a:cs typeface="Times New Roman" pitchFamily="18" charset="0"/>
                  </a:rPr>
                  <a:t>Defiant in the face of criticism, Prime Minister Ariel Sharon today praised an attack that killed 13 Palestinians.</a:t>
                </a:r>
                <a:r>
                  <a:rPr lang="en-US" altLang="en-US">
                    <a:latin typeface="Times New Roman" pitchFamily="18" charset="0"/>
                    <a:cs typeface="Times New Roman" pitchFamily="18" charset="0"/>
                  </a:rPr>
                  <a:t/>
                </a:r>
                <a:br>
                  <a:rPr lang="en-US" altLang="en-US">
                    <a:latin typeface="Times New Roman" pitchFamily="18" charset="0"/>
                    <a:cs typeface="Times New Roman" pitchFamily="18" charset="0"/>
                  </a:rPr>
                </a:br>
                <a:endParaRPr lang="en-US" altLang="en-US">
                  <a:latin typeface="Times New Roman" pitchFamily="18" charset="0"/>
                  <a:cs typeface="Times New Roman" pitchFamily="18" charset="0"/>
                </a:endParaRPr>
              </a:p>
            </p:txBody>
          </p:sp>
        </p:grpSp>
        <p:grpSp>
          <p:nvGrpSpPr>
            <p:cNvPr id="204810" name="Group 10"/>
            <p:cNvGrpSpPr>
              <a:grpSpLocks/>
            </p:cNvGrpSpPr>
            <p:nvPr/>
          </p:nvGrpSpPr>
          <p:grpSpPr bwMode="auto">
            <a:xfrm>
              <a:off x="3792" y="1008"/>
              <a:ext cx="1440" cy="1536"/>
              <a:chOff x="0" y="0"/>
              <a:chExt cx="2633" cy="1208"/>
            </a:xfrm>
          </p:grpSpPr>
          <p:sp>
            <p:nvSpPr>
              <p:cNvPr id="204811" name="Rectangle 11"/>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4812" name="Rectangle 12"/>
              <p:cNvSpPr>
                <a:spLocks noChangeArrowheads="1"/>
              </p:cNvSpPr>
              <p:nvPr/>
            </p:nvSpPr>
            <p:spPr bwMode="auto">
              <a:xfrm>
                <a:off x="0" y="0"/>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a:cs typeface="Times New Roman" pitchFamily="18" charset="0"/>
                  </a:rPr>
                  <a:t>Stocks rose this morning after a speech by President Bush helped rein in rampant war fears and lured skittish investors back into the market</a:t>
                </a:r>
              </a:p>
            </p:txBody>
          </p:sp>
        </p:grpSp>
        <p:grpSp>
          <p:nvGrpSpPr>
            <p:cNvPr id="204813" name="Group 13"/>
            <p:cNvGrpSpPr>
              <a:grpSpLocks/>
            </p:cNvGrpSpPr>
            <p:nvPr/>
          </p:nvGrpSpPr>
          <p:grpSpPr bwMode="auto">
            <a:xfrm>
              <a:off x="2544" y="768"/>
              <a:ext cx="1440" cy="2064"/>
              <a:chOff x="0" y="0"/>
              <a:chExt cx="2633" cy="1208"/>
            </a:xfrm>
          </p:grpSpPr>
          <p:sp>
            <p:nvSpPr>
              <p:cNvPr id="204814" name="Rectangle 14"/>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4815" name="Rectangle 15"/>
              <p:cNvSpPr>
                <a:spLocks noChangeArrowheads="1"/>
              </p:cNvSpPr>
              <p:nvPr/>
            </p:nvSpPr>
            <p:spPr bwMode="auto">
              <a:xfrm>
                <a:off x="0" y="0"/>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a:cs typeface="Times New Roman" pitchFamily="18" charset="0"/>
                  </a:rPr>
                  <a:t>Scrambling to save their proposed merger, EchoStar Communications and Hughes Electronics urged the F.C.C. to delay a decision on the $26 billion deal.</a:t>
                </a:r>
                <a:r>
                  <a:rPr lang="en-US" altLang="en-US">
                    <a:solidFill>
                      <a:srgbClr val="000000"/>
                    </a:solidFill>
                    <a:latin typeface="Times New Roman" pitchFamily="18" charset="0"/>
                    <a:cs typeface="Times New Roman" pitchFamily="18" charset="0"/>
                  </a:rPr>
                  <a:t/>
                </a:r>
                <a:br>
                  <a:rPr lang="en-US" altLang="en-US">
                    <a:solidFill>
                      <a:srgbClr val="000000"/>
                    </a:solidFill>
                    <a:latin typeface="Times New Roman" pitchFamily="18" charset="0"/>
                    <a:cs typeface="Times New Roman" pitchFamily="18" charset="0"/>
                  </a:rPr>
                </a:br>
                <a:endParaRPr lang="en-US" altLang="en-US">
                  <a:solidFill>
                    <a:srgbClr val="000000"/>
                  </a:solidFill>
                  <a:latin typeface="Times New Roman" pitchFamily="18" charset="0"/>
                  <a:cs typeface="Times New Roman" pitchFamily="18" charset="0"/>
                </a:endParaRPr>
              </a:p>
              <a:p>
                <a:r>
                  <a:rPr lang="en-US" altLang="en-US">
                    <a:latin typeface="Times New Roman" pitchFamily="18" charset="0"/>
                    <a:cs typeface="Times New Roman" pitchFamily="18" charset="0"/>
                  </a:rPr>
                  <a:t/>
                </a:r>
                <a:br>
                  <a:rPr lang="en-US" altLang="en-US">
                    <a:latin typeface="Times New Roman" pitchFamily="18" charset="0"/>
                    <a:cs typeface="Times New Roman" pitchFamily="18" charset="0"/>
                  </a:rPr>
                </a:br>
                <a:endParaRPr lang="en-US" altLang="en-US">
                  <a:latin typeface="Times New Roman" pitchFamily="18" charset="0"/>
                  <a:cs typeface="Times New Roman" pitchFamily="18" charset="0"/>
                </a:endParaRPr>
              </a:p>
            </p:txBody>
          </p:sp>
        </p:grpSp>
        <p:grpSp>
          <p:nvGrpSpPr>
            <p:cNvPr id="204816" name="Group 16"/>
            <p:cNvGrpSpPr>
              <a:grpSpLocks/>
            </p:cNvGrpSpPr>
            <p:nvPr/>
          </p:nvGrpSpPr>
          <p:grpSpPr bwMode="auto">
            <a:xfrm>
              <a:off x="3323" y="1824"/>
              <a:ext cx="1573" cy="1776"/>
              <a:chOff x="-244" y="-261"/>
              <a:chExt cx="2877" cy="1208"/>
            </a:xfrm>
          </p:grpSpPr>
          <p:sp>
            <p:nvSpPr>
              <p:cNvPr id="204817" name="Rectangle 17"/>
              <p:cNvSpPr>
                <a:spLocks noChangeArrowheads="1"/>
              </p:cNvSpPr>
              <p:nvPr/>
            </p:nvSpPr>
            <p:spPr bwMode="auto">
              <a:xfrm>
                <a:off x="0" y="0"/>
                <a:ext cx="2633" cy="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4818" name="Rectangle 18"/>
              <p:cNvSpPr>
                <a:spLocks noChangeArrowheads="1"/>
              </p:cNvSpPr>
              <p:nvPr/>
            </p:nvSpPr>
            <p:spPr bwMode="auto">
              <a:xfrm>
                <a:off x="-244" y="-261"/>
                <a:ext cx="2633" cy="1208"/>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a:solidFill>
                      <a:srgbClr val="000000"/>
                    </a:solidFill>
                    <a:latin typeface="Times"/>
                    <a:cs typeface="Times New Roman" pitchFamily="18" charset="0"/>
                  </a:rPr>
                  <a:t>Signs emerged that the S.E.C. is deeply fractured over the search for candidates to fill the new board that will oversee the accounting profession.</a:t>
                </a:r>
                <a:br>
                  <a:rPr lang="en-US" altLang="en-US">
                    <a:solidFill>
                      <a:srgbClr val="000000"/>
                    </a:solidFill>
                    <a:latin typeface="Times"/>
                    <a:cs typeface="Times New Roman" pitchFamily="18" charset="0"/>
                  </a:rPr>
                </a:br>
                <a:endParaRPr lang="en-US" altLang="en-US">
                  <a:solidFill>
                    <a:srgbClr val="000000"/>
                  </a:solidFill>
                  <a:latin typeface="Times"/>
                  <a:cs typeface="Times New Roman" pitchFamily="18" charset="0"/>
                </a:endParaRPr>
              </a:p>
            </p:txBody>
          </p:sp>
        </p:grpSp>
      </p:grpSp>
      <p:sp>
        <p:nvSpPr>
          <p:cNvPr id="204819" name="Text Box 19"/>
          <p:cNvSpPr txBox="1">
            <a:spLocks noChangeArrowheads="1"/>
          </p:cNvSpPr>
          <p:nvPr/>
        </p:nvSpPr>
        <p:spPr bwMode="auto">
          <a:xfrm>
            <a:off x="1276539" y="5959475"/>
            <a:ext cx="990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dirty="0"/>
              <a:t>Politics</a:t>
            </a:r>
          </a:p>
        </p:txBody>
      </p:sp>
      <p:sp>
        <p:nvSpPr>
          <p:cNvPr id="204820" name="Text Box 20"/>
          <p:cNvSpPr txBox="1">
            <a:spLocks noChangeArrowheads="1"/>
          </p:cNvSpPr>
          <p:nvPr/>
        </p:nvSpPr>
        <p:spPr bwMode="auto">
          <a:xfrm>
            <a:off x="5413359" y="5964564"/>
            <a:ext cx="1089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dirty="0"/>
              <a:t>Finance</a:t>
            </a:r>
          </a:p>
        </p:txBody>
      </p:sp>
    </p:spTree>
    <p:extLst>
      <p:ext uri="{BB962C8B-B14F-4D97-AF65-F5344CB8AC3E}">
        <p14:creationId xmlns:p14="http://schemas.microsoft.com/office/powerpoint/2010/main" val="41050063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620</TotalTime>
  <Words>2319</Words>
  <Application>Microsoft Office PowerPoint</Application>
  <PresentationFormat>On-screen Show (4:3)</PresentationFormat>
  <Paragraphs>428</Paragraphs>
  <Slides>39</Slides>
  <Notes>16</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5</vt:i4>
      </vt:variant>
      <vt:variant>
        <vt:lpstr>Slide Titles</vt:lpstr>
      </vt:variant>
      <vt:variant>
        <vt:i4>39</vt:i4>
      </vt:variant>
    </vt:vector>
  </HeadingPairs>
  <TitlesOfParts>
    <vt:vector size="54" baseType="lpstr">
      <vt:lpstr>Gulim</vt:lpstr>
      <vt:lpstr>Monotype Sorts</vt:lpstr>
      <vt:lpstr>Arial</vt:lpstr>
      <vt:lpstr>Calibri</vt:lpstr>
      <vt:lpstr>Palatino Linotype</vt:lpstr>
      <vt:lpstr>Symbol</vt:lpstr>
      <vt:lpstr>Tahoma</vt:lpstr>
      <vt:lpstr>Times</vt:lpstr>
      <vt:lpstr>Times New Roman</vt:lpstr>
      <vt:lpstr>Office Theme</vt:lpstr>
      <vt:lpstr>Worksheet</vt:lpstr>
      <vt:lpstr>Document</vt:lpstr>
      <vt:lpstr>Equation</vt:lpstr>
      <vt:lpstr>VISIO</vt:lpstr>
      <vt:lpstr>Visio</vt:lpstr>
      <vt:lpstr>Unsupervised Learning  Dr. Koh Noi Sian Nanyang Polytechnic School of Information Technology  Karlsruhe University of Applied Sciences Summer Elective Oct 2017 </vt:lpstr>
      <vt:lpstr>Outline</vt:lpstr>
      <vt:lpstr>Which is the Odd One Out?</vt:lpstr>
      <vt:lpstr>PowerPoint Presentation</vt:lpstr>
      <vt:lpstr>Clustering – Definition </vt:lpstr>
      <vt:lpstr>What is Good Clustering</vt:lpstr>
      <vt:lpstr>What is Cluster Analysis?</vt:lpstr>
      <vt:lpstr>Clustering</vt:lpstr>
      <vt:lpstr>Clustering</vt:lpstr>
      <vt:lpstr>Clustering: Unsupervised Learning</vt:lpstr>
      <vt:lpstr>How to Define Similarity?</vt:lpstr>
      <vt:lpstr>Examples of Clustering Applications</vt:lpstr>
      <vt:lpstr>Clustering: Problem Definition</vt:lpstr>
      <vt:lpstr>Proximity Measures</vt:lpstr>
      <vt:lpstr>Proximity Measurement</vt:lpstr>
      <vt:lpstr>Proximity Measurement</vt:lpstr>
      <vt:lpstr>Clustering Algorithms</vt:lpstr>
      <vt:lpstr>K-Means Clustering Algorithm</vt:lpstr>
      <vt:lpstr>K-Means: Summary</vt:lpstr>
      <vt:lpstr>How To Choose k?</vt:lpstr>
      <vt:lpstr>Agglomerative Clustering</vt:lpstr>
      <vt:lpstr>Divisive Clustering</vt:lpstr>
      <vt:lpstr>Partitioning versus Hierarchical</vt:lpstr>
      <vt:lpstr>Association Rule Mining</vt:lpstr>
      <vt:lpstr>Market Basket Analysis</vt:lpstr>
      <vt:lpstr>Association Rule Mining</vt:lpstr>
      <vt:lpstr>Definition: Frequent Itemset</vt:lpstr>
      <vt:lpstr>Definition: Association Rule</vt:lpstr>
      <vt:lpstr>Mining Association Rules</vt:lpstr>
      <vt:lpstr>Mining Association Rules</vt:lpstr>
      <vt:lpstr>Frequent Itemset Generation</vt:lpstr>
      <vt:lpstr>Frequent Itemset Generation</vt:lpstr>
      <vt:lpstr>Frequent Itemset Generation Strategies</vt:lpstr>
      <vt:lpstr>Illustrating Apriori Principle</vt:lpstr>
      <vt:lpstr>FP-Growth</vt:lpstr>
      <vt:lpstr>FP-Growth</vt:lpstr>
      <vt:lpstr>Use of Association Rules for Prediction</vt:lpstr>
      <vt:lpstr>Keyword-Based Association Analysis</vt:lpstr>
      <vt:lpstr>Applications of Frequent Itemsets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IT2335 Predictive Modeling</dc:title>
  <dc:creator>KOH NOI SIAN</dc:creator>
  <cp:lastModifiedBy>KOH NOI SIAN</cp:lastModifiedBy>
  <cp:revision>110</cp:revision>
  <dcterms:created xsi:type="dcterms:W3CDTF">2013-10-08T06:27:33Z</dcterms:created>
  <dcterms:modified xsi:type="dcterms:W3CDTF">2017-10-10T06:41:18Z</dcterms:modified>
</cp:coreProperties>
</file>